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FF00FF"/>
    <a:srgbClr val="009900"/>
    <a:srgbClr val="FF6600"/>
    <a:srgbClr val="0000FF"/>
    <a:srgbClr val="660066"/>
    <a:srgbClr val="CC0000"/>
    <a:srgbClr val="003300"/>
    <a:srgbClr val="990033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jpe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wmf"/><Relationship Id="rId1" Type="http://schemas.openxmlformats.org/officeDocument/2006/relationships/image" Target="../media/image4.jpeg"/><Relationship Id="rId6" Type="http://schemas.openxmlformats.org/officeDocument/2006/relationships/image" Target="../media/image9.wmf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image" Target="../media/image12.jpeg"/><Relationship Id="rId6" Type="http://schemas.openxmlformats.org/officeDocument/2006/relationships/image" Target="../media/image17.wmf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DF137E2-26B8-4435-ADFA-C5685DDFC158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8A158C0-FDD5-494E-83E5-34939087070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265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FF7E-AA58-41D1-A4DC-4BE78F067EBD}" type="datetime1">
              <a:rPr lang="ar-SA" smtClean="0"/>
              <a:t>30/01/35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5C24-5DED-405D-853A-3602BC3FF9C7}" type="datetime1">
              <a:rPr lang="ar-SA" smtClean="0"/>
              <a:t>30/01/35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A13DE-7357-4B49-97AA-DB7BE20B9DDE}" type="datetime1">
              <a:rPr lang="ar-SA" smtClean="0"/>
              <a:t>30/01/35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606E-12E2-4548-AF07-4DCB55B4B9B4}" type="datetime1">
              <a:rPr lang="ar-SA" smtClean="0"/>
              <a:t>30/01/35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FB5-85AC-47BC-AAAC-3A9BD6B0D8C7}" type="datetime1">
              <a:rPr lang="ar-SA" smtClean="0"/>
              <a:t>30/01/35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239-582F-4EB3-84F8-A087FFFEB616}" type="datetime1">
              <a:rPr lang="ar-SA" smtClean="0"/>
              <a:t>30/01/35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3DE7-80D1-45D4-8840-38B3FD223062}" type="datetime1">
              <a:rPr lang="ar-SA" smtClean="0"/>
              <a:t>30/01/35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D63B-3FCA-4DE2-AB1E-83B202A7EC9F}" type="datetime1">
              <a:rPr lang="ar-SA" smtClean="0"/>
              <a:t>30/01/35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E7F03-35B3-49B4-A1CE-5D998043CD17}" type="datetime1">
              <a:rPr lang="ar-SA" smtClean="0"/>
              <a:t>30/01/35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E4FB-B3AA-4A09-AF39-4E1DDB3261AB}" type="datetime1">
              <a:rPr lang="ar-SA" smtClean="0"/>
              <a:t>30/01/35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AFFAB-2C00-47BC-B18D-479377F0A62E}" type="datetime1">
              <a:rPr lang="ar-SA" smtClean="0"/>
              <a:t>30/01/35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F15CB7-2352-45B9-A405-459857EA1554}" type="datetime1">
              <a:rPr lang="ar-SA" smtClean="0"/>
              <a:t>30/01/35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9467DE-5B0C-45D8-827E-194E807710A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wmf"/><Relationship Id="rId3" Type="http://schemas.openxmlformats.org/officeDocument/2006/relationships/oleObject" Target="../embeddings/oleObject2.bin"/><Relationship Id="rId7" Type="http://schemas.openxmlformats.org/officeDocument/2006/relationships/image" Target="../media/image7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jpeg"/><Relationship Id="rId5" Type="http://schemas.openxmlformats.org/officeDocument/2006/relationships/image" Target="../media/image4.jpeg"/><Relationship Id="rId10" Type="http://schemas.openxmlformats.org/officeDocument/2006/relationships/image" Target="../media/image9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oleObject" Target="../embeddings/oleObject6.bin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6.jpeg"/><Relationship Id="rId5" Type="http://schemas.openxmlformats.org/officeDocument/2006/relationships/image" Target="../media/image12.jpeg"/><Relationship Id="rId10" Type="http://schemas.openxmlformats.org/officeDocument/2006/relationships/image" Target="../media/image17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4282" y="3286124"/>
            <a:ext cx="8715436" cy="1828800"/>
          </a:xfrm>
        </p:spPr>
        <p:txBody>
          <a:bodyPr>
            <a:noAutofit/>
          </a:bodyPr>
          <a:lstStyle/>
          <a:p>
            <a:pPr algn="ctr"/>
            <a:r>
              <a:rPr lang="ar-EG" sz="13800" dirty="0" smtClean="0">
                <a:cs typeface="DecoType Thuluth" pitchFamily="2" charset="-78"/>
              </a:rPr>
              <a:t>سرعة التفاعلات الكيميائية</a:t>
            </a:r>
            <a:endParaRPr lang="ar-SA" sz="13800" dirty="0">
              <a:cs typeface="DecoType Thuluth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285720" y="285728"/>
            <a:ext cx="8643998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طبيعة المواد المتفاعلة</a:t>
            </a:r>
          </a:p>
          <a:p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تفاعل الخارصين مع نترات الفضة أسرع من تفاعل النحاس مع نترات الفضة لأن الخارصين أنشط من النحاس كيميائياً</a:t>
            </a:r>
          </a:p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التركيز</a:t>
            </a:r>
          </a:p>
          <a:p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كلما زاد تركيز المواد المتفاعلة تزداد سرعة التفاعل الكيميائي </a:t>
            </a:r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 ( علل )</a:t>
            </a:r>
          </a:p>
          <a:p>
            <a:r>
              <a:rPr lang="ar-EG" sz="3600" dirty="0" err="1" smtClean="0">
                <a:solidFill>
                  <a:srgbClr val="FF00FF"/>
                </a:solidFill>
                <a:cs typeface="AL-Mohanad" pitchFamily="2" charset="-78"/>
              </a:rPr>
              <a:t>جـ</a:t>
            </a:r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 -بسبب زيادة عدد التصادمات</a:t>
            </a:r>
          </a:p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مساحة السطح</a:t>
            </a:r>
          </a:p>
          <a:p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تزداد سرعة التفاعل بزيادة مساحة السطح </a:t>
            </a:r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( علل )</a:t>
            </a:r>
          </a:p>
          <a:p>
            <a:r>
              <a:rPr lang="ar-EG" sz="3600" dirty="0" err="1" smtClean="0">
                <a:solidFill>
                  <a:srgbClr val="FF6600"/>
                </a:solidFill>
                <a:cs typeface="AL-Mohanad" pitchFamily="2" charset="-78"/>
              </a:rPr>
              <a:t>جـ</a:t>
            </a: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-بسبب زيادة عدد التصادمات</a:t>
            </a:r>
            <a:endParaRPr lang="ar-SA" sz="3600" dirty="0">
              <a:solidFill>
                <a:srgbClr val="FF6600"/>
              </a:solidFill>
              <a:cs typeface="AL-Mohana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>
          <a:xfrm>
            <a:off x="2714612" y="6492875"/>
            <a:ext cx="3352800" cy="365125"/>
          </a:xfrm>
        </p:spPr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357158" y="214290"/>
            <a:ext cx="8643998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درجة الحرارة</a:t>
            </a:r>
          </a:p>
          <a:p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تزداد سرعة التفاعلات بزيادة درجة الحرارة </a:t>
            </a:r>
            <a:r>
              <a:rPr lang="ar-EG" sz="3600" dirty="0" err="1" smtClean="0">
                <a:solidFill>
                  <a:srgbClr val="0000FF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 تقل بخفض درجة الحرارة </a:t>
            </a:r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( علل )</a:t>
            </a:r>
          </a:p>
          <a:p>
            <a:pPr>
              <a:buFont typeface="Wingdings" pitchFamily="2" charset="2"/>
              <a:buChar char="ü"/>
            </a:pPr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زيادة درجة الحرارة تزيد متوسط الطاقة الحركية للجسيمات فيزداد تصادمها</a:t>
            </a:r>
          </a:p>
          <a:p>
            <a:pPr>
              <a:buFont typeface="Wingdings" pitchFamily="2" charset="2"/>
              <a:buChar char="ü"/>
            </a:pPr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زيادة درجة الحرارة تزيد عدد الجسيمات التي لديها طاقة التنشيط </a:t>
            </a:r>
            <a:r>
              <a:rPr lang="en-US" sz="3600" dirty="0" smtClean="0">
                <a:solidFill>
                  <a:srgbClr val="009900"/>
                </a:solidFill>
                <a:cs typeface="AL-Mohanad" pitchFamily="2" charset="-78"/>
              </a:rPr>
              <a:t>Ea</a:t>
            </a:r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فينتج تفاعل عن عدد أكبر من التصادمات</a:t>
            </a:r>
            <a:endParaRPr lang="ar-SA" sz="3600" dirty="0">
              <a:solidFill>
                <a:srgbClr val="009900"/>
              </a:solidFill>
              <a:cs typeface="AL-Mohanad" pitchFamily="2" charset="-78"/>
            </a:endParaRPr>
          </a:p>
        </p:txBody>
      </p:sp>
      <p:sp>
        <p:nvSpPr>
          <p:cNvPr id="4" name="شكل حر 3"/>
          <p:cNvSpPr/>
          <p:nvPr/>
        </p:nvSpPr>
        <p:spPr>
          <a:xfrm>
            <a:off x="785786" y="4143380"/>
            <a:ext cx="4714908" cy="2143140"/>
          </a:xfrm>
          <a:custGeom>
            <a:avLst/>
            <a:gdLst>
              <a:gd name="connsiteX0" fmla="*/ 0 w 4714908"/>
              <a:gd name="connsiteY0" fmla="*/ 0 h 2143140"/>
              <a:gd name="connsiteX1" fmla="*/ 4714908 w 4714908"/>
              <a:gd name="connsiteY1" fmla="*/ 0 h 2143140"/>
              <a:gd name="connsiteX2" fmla="*/ 4714908 w 4714908"/>
              <a:gd name="connsiteY2" fmla="*/ 2143140 h 2143140"/>
              <a:gd name="connsiteX3" fmla="*/ 0 w 4714908"/>
              <a:gd name="connsiteY3" fmla="*/ 2143140 h 2143140"/>
              <a:gd name="connsiteX4" fmla="*/ 0 w 4714908"/>
              <a:gd name="connsiteY4" fmla="*/ 0 h 214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4908" h="2143140">
                <a:moveTo>
                  <a:pt x="0" y="0"/>
                </a:moveTo>
                <a:lnTo>
                  <a:pt x="4714908" y="0"/>
                </a:lnTo>
                <a:lnTo>
                  <a:pt x="4714908" y="2143140"/>
                </a:lnTo>
                <a:lnTo>
                  <a:pt x="0" y="214314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rgbClr val="FF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 rot="16200000">
            <a:off x="-636337" y="4994000"/>
            <a:ext cx="24288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200" dirty="0" smtClean="0">
                <a:solidFill>
                  <a:srgbClr val="0000FF"/>
                </a:solidFill>
                <a:cs typeface="AL-Mohanad" pitchFamily="2" charset="-78"/>
              </a:rPr>
              <a:t>عدد الجسيمات</a:t>
            </a:r>
            <a:endParaRPr lang="ar-SA" sz="3200" dirty="0">
              <a:solidFill>
                <a:srgbClr val="0000FF"/>
              </a:solidFill>
              <a:cs typeface="AL-Mohanad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786182" y="6273225"/>
            <a:ext cx="17145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200" dirty="0" smtClean="0">
                <a:solidFill>
                  <a:srgbClr val="0000FF"/>
                </a:solidFill>
                <a:cs typeface="AL-Mohanad" pitchFamily="2" charset="-78"/>
              </a:rPr>
              <a:t>الطاقة</a:t>
            </a:r>
            <a:endParaRPr lang="ar-SA" sz="3200" dirty="0">
              <a:solidFill>
                <a:srgbClr val="0000FF"/>
              </a:solidFill>
              <a:cs typeface="AL-Mohanad" pitchFamily="2" charset="-78"/>
            </a:endParaRPr>
          </a:p>
        </p:txBody>
      </p:sp>
      <p:sp>
        <p:nvSpPr>
          <p:cNvPr id="7" name="شكل حر 6"/>
          <p:cNvSpPr/>
          <p:nvPr/>
        </p:nvSpPr>
        <p:spPr>
          <a:xfrm>
            <a:off x="785786" y="4500570"/>
            <a:ext cx="4727124" cy="1785950"/>
          </a:xfrm>
          <a:custGeom>
            <a:avLst/>
            <a:gdLst>
              <a:gd name="connsiteX0" fmla="*/ 0 w 4441372"/>
              <a:gd name="connsiteY0" fmla="*/ 1763486 h 1763486"/>
              <a:gd name="connsiteX1" fmla="*/ 1190172 w 4441372"/>
              <a:gd name="connsiteY1" fmla="*/ 65314 h 1763486"/>
              <a:gd name="connsiteX2" fmla="*/ 3077029 w 4441372"/>
              <a:gd name="connsiteY2" fmla="*/ 1371600 h 1763486"/>
              <a:gd name="connsiteX3" fmla="*/ 4441372 w 4441372"/>
              <a:gd name="connsiteY3" fmla="*/ 1603829 h 176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1372" h="1763486">
                <a:moveTo>
                  <a:pt x="0" y="1763486"/>
                </a:moveTo>
                <a:cubicBezTo>
                  <a:pt x="338667" y="947057"/>
                  <a:pt x="677334" y="130628"/>
                  <a:pt x="1190172" y="65314"/>
                </a:cubicBezTo>
                <a:cubicBezTo>
                  <a:pt x="1703010" y="0"/>
                  <a:pt x="2535162" y="1115181"/>
                  <a:pt x="3077029" y="1371600"/>
                </a:cubicBezTo>
                <a:cubicBezTo>
                  <a:pt x="3618896" y="1628019"/>
                  <a:pt x="4030134" y="1615924"/>
                  <a:pt x="4441372" y="1603829"/>
                </a:cubicBezTo>
              </a:path>
            </a:pathLst>
          </a:custGeom>
          <a:ln>
            <a:solidFill>
              <a:srgbClr val="CC33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5400000">
            <a:off x="3227061" y="5202567"/>
            <a:ext cx="2119962" cy="1588"/>
          </a:xfrm>
          <a:prstGeom prst="line">
            <a:avLst/>
          </a:prstGeom>
          <a:ln>
            <a:solidFill>
              <a:srgbClr val="FF00FF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1785918" y="4214818"/>
            <a:ext cx="5000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dirty="0" smtClean="0"/>
              <a:t>T</a:t>
            </a:r>
            <a:r>
              <a:rPr lang="en-GB" baseline="-25000" dirty="0" smtClean="0"/>
              <a:t>1</a:t>
            </a:r>
            <a:endParaRPr lang="ar-SA" baseline="-25000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785918" y="5143512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dirty="0" smtClean="0"/>
              <a:t>T</a:t>
            </a:r>
            <a:r>
              <a:rPr lang="en-GB" baseline="-25000" dirty="0" smtClean="0"/>
              <a:t>2</a:t>
            </a:r>
            <a:endParaRPr lang="ar-SA" baseline="-25000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3857620" y="4786322"/>
            <a:ext cx="7858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ar-SA" sz="28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شكل حر 21"/>
          <p:cNvSpPr/>
          <p:nvPr/>
        </p:nvSpPr>
        <p:spPr>
          <a:xfrm>
            <a:off x="785786" y="5000636"/>
            <a:ext cx="4717143" cy="1296610"/>
          </a:xfrm>
          <a:custGeom>
            <a:avLst/>
            <a:gdLst>
              <a:gd name="connsiteX0" fmla="*/ 0 w 4717143"/>
              <a:gd name="connsiteY0" fmla="*/ 1296610 h 1296610"/>
              <a:gd name="connsiteX1" fmla="*/ 1059543 w 4717143"/>
              <a:gd name="connsiteY1" fmla="*/ 77410 h 1296610"/>
              <a:gd name="connsiteX2" fmla="*/ 3468915 w 4717143"/>
              <a:gd name="connsiteY2" fmla="*/ 832152 h 1296610"/>
              <a:gd name="connsiteX3" fmla="*/ 4717143 w 4717143"/>
              <a:gd name="connsiteY3" fmla="*/ 948267 h 1296610"/>
              <a:gd name="connsiteX4" fmla="*/ 4717143 w 4717143"/>
              <a:gd name="connsiteY4" fmla="*/ 948267 h 129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7143" h="1296610">
                <a:moveTo>
                  <a:pt x="0" y="1296610"/>
                </a:moveTo>
                <a:cubicBezTo>
                  <a:pt x="240695" y="725715"/>
                  <a:pt x="481391" y="154820"/>
                  <a:pt x="1059543" y="77410"/>
                </a:cubicBezTo>
                <a:cubicBezTo>
                  <a:pt x="1637695" y="0"/>
                  <a:pt x="2859315" y="687009"/>
                  <a:pt x="3468915" y="832152"/>
                </a:cubicBezTo>
                <a:cubicBezTo>
                  <a:pt x="4078515" y="977295"/>
                  <a:pt x="4717143" y="948267"/>
                  <a:pt x="4717143" y="948267"/>
                </a:cubicBezTo>
                <a:lnTo>
                  <a:pt x="4717143" y="948267"/>
                </a:lnTo>
              </a:path>
            </a:pathLst>
          </a:custGeom>
          <a:ln>
            <a:solidFill>
              <a:srgbClr val="0099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ستطيل 26"/>
          <p:cNvSpPr/>
          <p:nvPr/>
        </p:nvSpPr>
        <p:spPr>
          <a:xfrm>
            <a:off x="6572264" y="4214818"/>
            <a:ext cx="2286016" cy="20002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ربع نص 27"/>
          <p:cNvSpPr txBox="1"/>
          <p:nvPr/>
        </p:nvSpPr>
        <p:spPr>
          <a:xfrm rot="16200000">
            <a:off x="5007264" y="5136877"/>
            <a:ext cx="24288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200" dirty="0" smtClean="0">
                <a:solidFill>
                  <a:srgbClr val="CC3300"/>
                </a:solidFill>
                <a:cs typeface="AL-Mohanad" pitchFamily="2" charset="-78"/>
              </a:rPr>
              <a:t>سرعة التفاعل</a:t>
            </a:r>
            <a:endParaRPr lang="ar-SA" sz="32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6500826" y="6273225"/>
            <a:ext cx="24288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200" dirty="0" smtClean="0">
                <a:solidFill>
                  <a:srgbClr val="CC3300"/>
                </a:solidFill>
                <a:cs typeface="AL-Mohanad" pitchFamily="2" charset="-78"/>
              </a:rPr>
              <a:t>درجة الحرارة</a:t>
            </a:r>
            <a:endParaRPr lang="ar-SA" sz="32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32" name="شكل حر 31"/>
          <p:cNvSpPr/>
          <p:nvPr/>
        </p:nvSpPr>
        <p:spPr>
          <a:xfrm>
            <a:off x="6604000" y="4209143"/>
            <a:ext cx="1973943" cy="1930400"/>
          </a:xfrm>
          <a:custGeom>
            <a:avLst/>
            <a:gdLst>
              <a:gd name="connsiteX0" fmla="*/ 0 w 1973943"/>
              <a:gd name="connsiteY0" fmla="*/ 1930400 h 1930400"/>
              <a:gd name="connsiteX1" fmla="*/ 725714 w 1973943"/>
              <a:gd name="connsiteY1" fmla="*/ 1770743 h 1930400"/>
              <a:gd name="connsiteX2" fmla="*/ 1596571 w 1973943"/>
              <a:gd name="connsiteY2" fmla="*/ 1045028 h 1930400"/>
              <a:gd name="connsiteX3" fmla="*/ 1973943 w 1973943"/>
              <a:gd name="connsiteY3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3" h="1930400">
                <a:moveTo>
                  <a:pt x="0" y="1930400"/>
                </a:moveTo>
                <a:cubicBezTo>
                  <a:pt x="229809" y="1924352"/>
                  <a:pt x="459619" y="1918305"/>
                  <a:pt x="725714" y="1770743"/>
                </a:cubicBezTo>
                <a:cubicBezTo>
                  <a:pt x="991809" y="1623181"/>
                  <a:pt x="1388533" y="1340152"/>
                  <a:pt x="1596571" y="1045028"/>
                </a:cubicBezTo>
                <a:cubicBezTo>
                  <a:pt x="1804609" y="749904"/>
                  <a:pt x="1889276" y="374952"/>
                  <a:pt x="1973943" y="0"/>
                </a:cubicBezTo>
              </a:path>
            </a:pathLst>
          </a:custGeom>
          <a:ln>
            <a:solidFill>
              <a:srgbClr val="FF66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13" grpId="0"/>
      <p:bldP spid="14" grpId="0"/>
      <p:bldP spid="16" grpId="0"/>
      <p:bldP spid="22" grpId="0" animBg="1"/>
      <p:bldP spid="27" grpId="0" animBg="1"/>
      <p:bldP spid="28" grpId="0"/>
      <p:bldP spid="29" grpId="0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85728"/>
            <a:ext cx="8929718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المحفزات </a:t>
            </a:r>
            <a:r>
              <a:rPr lang="ar-EG" sz="3600" dirty="0" err="1" smtClean="0">
                <a:solidFill>
                  <a:srgbClr val="FF0000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 المثبطات</a:t>
            </a:r>
          </a:p>
          <a:p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المحفزات هي مواد تزيد من سرعة التفاعل دون أن تستهلك</a:t>
            </a:r>
          </a:p>
          <a:p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المحفز لا يزيد عدد النواتج بل يزيد كميتها </a:t>
            </a:r>
            <a:r>
              <a:rPr lang="ar-EG" sz="3600" dirty="0" err="1" smtClean="0">
                <a:solidFill>
                  <a:srgbClr val="FF00FF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 لا يتم تضمين المحفز في المعادلة الكيميائية لأنه ليس مادة ناتجة أو متفاعلة</a:t>
            </a:r>
          </a:p>
          <a:p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مثل الإنزيمات في المخلوقات الحية</a:t>
            </a:r>
          </a:p>
          <a:p>
            <a:r>
              <a:rPr lang="ar-EG" sz="3600" dirty="0" smtClean="0">
                <a:solidFill>
                  <a:srgbClr val="990033"/>
                </a:solidFill>
                <a:cs typeface="AL-Mohanad" pitchFamily="2" charset="-78"/>
              </a:rPr>
              <a:t>المحفزات تزيد سرعة التفاعل لأنها تقلل طاقة التنشيط </a:t>
            </a:r>
            <a:r>
              <a:rPr lang="en-GB" sz="3600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GB" sz="3600" baseline="-25000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a</a:t>
            </a:r>
            <a:endParaRPr lang="ar-SA" sz="3600" baseline="-25000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286116" y="3643314"/>
            <a:ext cx="4000528" cy="25717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 rot="16200000">
            <a:off x="1792555" y="5065438"/>
            <a:ext cx="228601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200" dirty="0" smtClean="0">
                <a:solidFill>
                  <a:srgbClr val="FF00FF"/>
                </a:solidFill>
                <a:cs typeface="AL-Mohanad" pitchFamily="2" charset="-78"/>
              </a:rPr>
              <a:t>الطاقة</a:t>
            </a:r>
            <a:endParaRPr lang="ar-SA" sz="3200" dirty="0">
              <a:solidFill>
                <a:srgbClr val="FF00FF"/>
              </a:solidFill>
              <a:cs typeface="AL-Mohanad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429124" y="6215082"/>
            <a:ext cx="185738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200" dirty="0" smtClean="0">
                <a:solidFill>
                  <a:srgbClr val="FF00FF"/>
                </a:solidFill>
                <a:cs typeface="AL-Mohanad" pitchFamily="2" charset="-78"/>
              </a:rPr>
              <a:t>سير التفاعل</a:t>
            </a:r>
            <a:endParaRPr lang="ar-SA" sz="3200" dirty="0">
              <a:solidFill>
                <a:srgbClr val="FF00FF"/>
              </a:solidFill>
              <a:cs typeface="AL-Mohanad" pitchFamily="2" charset="-78"/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6357950" y="6357958"/>
            <a:ext cx="928694" cy="1588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3286116" y="5072074"/>
            <a:ext cx="1214446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10800000">
            <a:off x="6357950" y="5643578"/>
            <a:ext cx="928694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شكل حر 13"/>
          <p:cNvSpPr/>
          <p:nvPr/>
        </p:nvSpPr>
        <p:spPr>
          <a:xfrm>
            <a:off x="4455886" y="3647924"/>
            <a:ext cx="1872343" cy="1998133"/>
          </a:xfrm>
          <a:custGeom>
            <a:avLst/>
            <a:gdLst>
              <a:gd name="connsiteX0" fmla="*/ 0 w 1872343"/>
              <a:gd name="connsiteY0" fmla="*/ 1417562 h 1998133"/>
              <a:gd name="connsiteX1" fmla="*/ 508000 w 1872343"/>
              <a:gd name="connsiteY1" fmla="*/ 96762 h 1998133"/>
              <a:gd name="connsiteX2" fmla="*/ 1872343 w 1872343"/>
              <a:gd name="connsiteY2" fmla="*/ 1998133 h 199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72343" h="1998133">
                <a:moveTo>
                  <a:pt x="0" y="1417562"/>
                </a:moveTo>
                <a:cubicBezTo>
                  <a:pt x="97971" y="708781"/>
                  <a:pt x="195943" y="0"/>
                  <a:pt x="508000" y="96762"/>
                </a:cubicBezTo>
                <a:cubicBezTo>
                  <a:pt x="820057" y="193524"/>
                  <a:pt x="1346200" y="1095828"/>
                  <a:pt x="1872343" y="199813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شكل حر 15"/>
          <p:cNvSpPr/>
          <p:nvPr/>
        </p:nvSpPr>
        <p:spPr>
          <a:xfrm>
            <a:off x="4470400" y="4138990"/>
            <a:ext cx="1886857" cy="1521581"/>
          </a:xfrm>
          <a:custGeom>
            <a:avLst/>
            <a:gdLst>
              <a:gd name="connsiteX0" fmla="*/ 0 w 1886857"/>
              <a:gd name="connsiteY0" fmla="*/ 926496 h 1521581"/>
              <a:gd name="connsiteX1" fmla="*/ 522514 w 1886857"/>
              <a:gd name="connsiteY1" fmla="*/ 99181 h 1521581"/>
              <a:gd name="connsiteX2" fmla="*/ 1886857 w 1886857"/>
              <a:gd name="connsiteY2" fmla="*/ 1521581 h 1521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6857" h="1521581">
                <a:moveTo>
                  <a:pt x="0" y="926496"/>
                </a:moveTo>
                <a:cubicBezTo>
                  <a:pt x="104019" y="463248"/>
                  <a:pt x="208038" y="0"/>
                  <a:pt x="522514" y="99181"/>
                </a:cubicBezTo>
                <a:cubicBezTo>
                  <a:pt x="836990" y="198362"/>
                  <a:pt x="1361923" y="859971"/>
                  <a:pt x="1886857" y="1521581"/>
                </a:cubicBezTo>
              </a:path>
            </a:pathLst>
          </a:custGeom>
          <a:ln>
            <a:solidFill>
              <a:srgbClr val="0099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ربع نص 16"/>
          <p:cNvSpPr txBox="1"/>
          <p:nvPr/>
        </p:nvSpPr>
        <p:spPr>
          <a:xfrm>
            <a:off x="2928926" y="5143512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CC3300"/>
                </a:solidFill>
                <a:cs typeface="AL-Mohanad" pitchFamily="2" charset="-78"/>
              </a:rPr>
              <a:t>المتفاعلات</a:t>
            </a:r>
            <a:endParaRPr lang="ar-SA" sz="24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6286512" y="5072074"/>
            <a:ext cx="100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CC3300"/>
                </a:solidFill>
                <a:cs typeface="AL-Mohanad" pitchFamily="2" charset="-78"/>
              </a:rPr>
              <a:t>النواتج</a:t>
            </a:r>
            <a:endParaRPr lang="ar-SA" sz="2400" dirty="0">
              <a:solidFill>
                <a:srgbClr val="CC3300"/>
              </a:solidFill>
              <a:cs typeface="AL-Mohanad" pitchFamily="2" charset="-78"/>
            </a:endParaRPr>
          </a:p>
        </p:txBody>
      </p:sp>
      <p:cxnSp>
        <p:nvCxnSpPr>
          <p:cNvPr id="20" name="رابط مستقيم 19"/>
          <p:cNvCxnSpPr/>
          <p:nvPr/>
        </p:nvCxnSpPr>
        <p:spPr>
          <a:xfrm rot="10800000">
            <a:off x="3571868" y="3714752"/>
            <a:ext cx="1285884" cy="1588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rot="5400000">
            <a:off x="3000364" y="4357694"/>
            <a:ext cx="12858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مستقيم 27"/>
          <p:cNvCxnSpPr/>
          <p:nvPr/>
        </p:nvCxnSpPr>
        <p:spPr>
          <a:xfrm>
            <a:off x="4429124" y="5072074"/>
            <a:ext cx="642942" cy="1588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>
            <a:stCxn id="16" idx="1"/>
          </p:cNvCxnSpPr>
          <p:nvPr/>
        </p:nvCxnSpPr>
        <p:spPr>
          <a:xfrm>
            <a:off x="4992914" y="4238171"/>
            <a:ext cx="7714" cy="83390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مربع نص 31"/>
          <p:cNvSpPr txBox="1"/>
          <p:nvPr/>
        </p:nvSpPr>
        <p:spPr>
          <a:xfrm>
            <a:off x="4714876" y="4429132"/>
            <a:ext cx="7858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ar-SA" sz="28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مربع نص 32"/>
          <p:cNvSpPr txBox="1"/>
          <p:nvPr/>
        </p:nvSpPr>
        <p:spPr>
          <a:xfrm>
            <a:off x="3428992" y="3929066"/>
            <a:ext cx="7858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ar-SA" sz="28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مربع نص 33"/>
          <p:cNvSpPr txBox="1"/>
          <p:nvPr/>
        </p:nvSpPr>
        <p:spPr>
          <a:xfrm flipH="1">
            <a:off x="5572132" y="3643314"/>
            <a:ext cx="1500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FF0000"/>
                </a:solidFill>
                <a:cs typeface="AL-Mohanad" pitchFamily="2" charset="-78"/>
              </a:rPr>
              <a:t>بدون محفز</a:t>
            </a:r>
            <a:endParaRPr lang="ar-SA" sz="2400" dirty="0">
              <a:solidFill>
                <a:srgbClr val="FF0000"/>
              </a:solidFill>
              <a:cs typeface="AL-Mohanad" pitchFamily="2" charset="-78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5929322" y="4143380"/>
            <a:ext cx="12858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800" dirty="0" smtClean="0">
                <a:solidFill>
                  <a:srgbClr val="009900"/>
                </a:solidFill>
                <a:cs typeface="AL-Mohanad" pitchFamily="2" charset="-78"/>
              </a:rPr>
              <a:t>مع محفز</a:t>
            </a:r>
            <a:endParaRPr lang="ar-SA" sz="2800" dirty="0">
              <a:solidFill>
                <a:srgbClr val="009900"/>
              </a:solidFill>
              <a:cs typeface="AL-Mohanad" pitchFamily="2" charset="-78"/>
            </a:endParaRPr>
          </a:p>
        </p:txBody>
      </p:sp>
      <p:cxnSp>
        <p:nvCxnSpPr>
          <p:cNvPr id="37" name="رابط كسهم مستقيم 36"/>
          <p:cNvCxnSpPr>
            <a:endCxn id="32" idx="3"/>
          </p:cNvCxnSpPr>
          <p:nvPr/>
        </p:nvCxnSpPr>
        <p:spPr>
          <a:xfrm rot="10800000" flipV="1">
            <a:off x="5500694" y="4500570"/>
            <a:ext cx="571504" cy="190172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رابط كسهم مستقيم 38"/>
          <p:cNvCxnSpPr/>
          <p:nvPr/>
        </p:nvCxnSpPr>
        <p:spPr>
          <a:xfrm rot="10800000" flipV="1">
            <a:off x="5214942" y="3857628"/>
            <a:ext cx="642942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4" grpId="0" animBg="1"/>
      <p:bldP spid="16" grpId="0" animBg="1"/>
      <p:bldP spid="17" grpId="0"/>
      <p:bldP spid="18" grpId="0"/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0" y="214290"/>
            <a:ext cx="9001156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المثبطات</a:t>
            </a:r>
          </a:p>
          <a:p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هي مواد تقلل سرعة التفاعل الكيميائي </a:t>
            </a:r>
            <a:r>
              <a:rPr lang="ar-EG" sz="3600" dirty="0" err="1" smtClean="0">
                <a:solidFill>
                  <a:srgbClr val="0000FF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 قد تمنع حدوثه لأنها</a:t>
            </a:r>
          </a:p>
          <a:p>
            <a:pPr>
              <a:buFont typeface="Wingdings" pitchFamily="2" charset="2"/>
              <a:buChar char="Ø"/>
            </a:pPr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قد تزيد طاقة التنشيط</a:t>
            </a:r>
          </a:p>
          <a:p>
            <a:pPr>
              <a:buFont typeface="Wingdings" pitchFamily="2" charset="2"/>
              <a:buChar char="Ø"/>
            </a:pPr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قد تدمر المادة الحافزة</a:t>
            </a:r>
          </a:p>
          <a:p>
            <a:pPr>
              <a:buFont typeface="Wingdings" pitchFamily="2" charset="2"/>
              <a:buChar char="Ø"/>
            </a:pPr>
            <a:r>
              <a:rPr lang="ar-EG" sz="3600" dirty="0" smtClean="0">
                <a:solidFill>
                  <a:srgbClr val="CC0000"/>
                </a:solidFill>
                <a:cs typeface="AL-Mohanad" pitchFamily="2" charset="-78"/>
              </a:rPr>
              <a:t>قد ترتبط مع الإنزيمات التي تحفز التفاعل في الكائن الحي</a:t>
            </a:r>
          </a:p>
          <a:p>
            <a:r>
              <a:rPr lang="ar-EG" sz="3600" dirty="0" smtClean="0">
                <a:solidFill>
                  <a:srgbClr val="003300"/>
                </a:solidFill>
                <a:cs typeface="AL-Mohanad" pitchFamily="2" charset="-78"/>
              </a:rPr>
              <a:t>تستخدم المثبطات كمواد حافظة في صناعة الأغذية مثل مضادات الأكسدة </a:t>
            </a:r>
            <a:r>
              <a:rPr lang="ar-EG" sz="3600" dirty="0" err="1" smtClean="0">
                <a:solidFill>
                  <a:srgbClr val="003300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003300"/>
                </a:solidFill>
                <a:cs typeface="AL-Mohanad" pitchFamily="2" charset="-78"/>
              </a:rPr>
              <a:t> هي صالحة للأكل </a:t>
            </a:r>
            <a:r>
              <a:rPr lang="ar-EG" sz="3600" dirty="0" err="1" smtClean="0">
                <a:solidFill>
                  <a:srgbClr val="003300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003300"/>
                </a:solidFill>
                <a:cs typeface="AL-Mohanad" pitchFamily="2" charset="-78"/>
              </a:rPr>
              <a:t> تطيل فترة صلاحية الأغذية </a:t>
            </a:r>
            <a:endParaRPr lang="ar-SA" sz="3600" dirty="0">
              <a:solidFill>
                <a:srgbClr val="003300"/>
              </a:solidFill>
              <a:cs typeface="AL-Mohana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929718" cy="1828800"/>
          </a:xfrm>
        </p:spPr>
        <p:txBody>
          <a:bodyPr>
            <a:noAutofit/>
          </a:bodyPr>
          <a:lstStyle/>
          <a:p>
            <a:pPr algn="ctr"/>
            <a:r>
              <a:rPr lang="ar-EG" sz="16600" dirty="0" smtClean="0">
                <a:cs typeface="DecoType Thuluth" pitchFamily="2" charset="-78"/>
              </a:rPr>
              <a:t>قوانين سرعة التفاعل</a:t>
            </a:r>
            <a:endParaRPr lang="ar-SA" sz="16600" dirty="0">
              <a:cs typeface="DecoType Thuluth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0" y="285728"/>
            <a:ext cx="9001156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FF00FF"/>
                </a:solidFill>
                <a:cs typeface="AL-Mohanad" pitchFamily="2" charset="-78"/>
              </a:rPr>
              <a:t>قانون سرعة التفاعل هو علاقة رياضية تربط بين سرعة التفاعل </a:t>
            </a:r>
            <a:r>
              <a:rPr lang="ar-SA" sz="3600" dirty="0" err="1" smtClean="0">
                <a:solidFill>
                  <a:srgbClr val="FF00FF"/>
                </a:solidFill>
                <a:cs typeface="AL-Mohanad" pitchFamily="2" charset="-78"/>
              </a:rPr>
              <a:t>و</a:t>
            </a:r>
            <a:r>
              <a:rPr lang="ar-SA" sz="3600" dirty="0" smtClean="0">
                <a:solidFill>
                  <a:srgbClr val="FF00FF"/>
                </a:solidFill>
                <a:cs typeface="AL-Mohanad" pitchFamily="2" charset="-78"/>
              </a:rPr>
              <a:t> تركيز المواد المتفاعلة  </a:t>
            </a:r>
            <a:r>
              <a:rPr lang="ar-SA" sz="3600" dirty="0" err="1" smtClean="0">
                <a:solidFill>
                  <a:srgbClr val="FF00FF"/>
                </a:solidFill>
                <a:cs typeface="AL-Mohanad" pitchFamily="2" charset="-78"/>
              </a:rPr>
              <a:t>و</a:t>
            </a:r>
            <a:r>
              <a:rPr lang="ar-SA" sz="3600" dirty="0" smtClean="0">
                <a:solidFill>
                  <a:srgbClr val="FF00FF"/>
                </a:solidFill>
                <a:cs typeface="AL-Mohanad" pitchFamily="2" charset="-78"/>
              </a:rPr>
              <a:t> يحدد بالتجربة</a:t>
            </a:r>
          </a:p>
          <a:p>
            <a:r>
              <a:rPr lang="ar-SA" sz="3600" dirty="0" smtClean="0">
                <a:solidFill>
                  <a:srgbClr val="009900"/>
                </a:solidFill>
                <a:cs typeface="AL-Mohanad" pitchFamily="2" charset="-78"/>
              </a:rPr>
              <a:t>إذا كان التفاعل يتكون من خطوة واحدة فإن سرعته تساوي مقدار ثابت مضروباً في تراكيز المواد المتفاعلة كل منها مرفوع لأس يساوي معامله</a:t>
            </a:r>
          </a:p>
          <a:p>
            <a:r>
              <a:rPr lang="ar-SA" sz="3600" dirty="0" smtClean="0">
                <a:solidFill>
                  <a:srgbClr val="FF6600"/>
                </a:solidFill>
                <a:cs typeface="AL-Mohanad" pitchFamily="2" charset="-78"/>
              </a:rPr>
              <a:t>رتبة التفاعل هي مجموع أسس تراكيز المواد في قانون سرعته</a:t>
            </a:r>
          </a:p>
          <a:p>
            <a:r>
              <a:rPr lang="ar-SA" sz="3600" dirty="0" smtClean="0">
                <a:solidFill>
                  <a:srgbClr val="FF0000"/>
                </a:solidFill>
                <a:cs typeface="AL-Mohanad" pitchFamily="2" charset="-78"/>
              </a:rPr>
              <a:t>مثال</a:t>
            </a:r>
          </a:p>
          <a:p>
            <a:r>
              <a:rPr lang="ar-SA" sz="3600" dirty="0" smtClean="0">
                <a:solidFill>
                  <a:srgbClr val="0000FF"/>
                </a:solidFill>
                <a:cs typeface="AL-Mohanad" pitchFamily="2" charset="-78"/>
              </a:rPr>
              <a:t>التفاعل</a:t>
            </a:r>
            <a:r>
              <a:rPr lang="ar-SA" sz="3600" dirty="0" smtClean="0">
                <a:cs typeface="AL-Mohanad" pitchFamily="2" charset="-78"/>
              </a:rPr>
              <a:t> </a:t>
            </a:r>
            <a:r>
              <a:rPr lang="en-US" sz="36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2H</a:t>
            </a:r>
            <a:r>
              <a:rPr lang="en-US" sz="3600" baseline="-25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2(g)</a:t>
            </a:r>
            <a:r>
              <a:rPr lang="en-US" sz="36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+2NO</a:t>
            </a:r>
            <a:r>
              <a:rPr lang="en-US" sz="3600" baseline="-25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(g)</a:t>
            </a:r>
            <a:r>
              <a:rPr lang="en-US" sz="36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            N</a:t>
            </a:r>
            <a:r>
              <a:rPr lang="en-US" sz="3600" baseline="-25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2(g)</a:t>
            </a:r>
            <a:r>
              <a:rPr lang="en-US" sz="36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+2H</a:t>
            </a:r>
            <a:r>
              <a:rPr lang="en-US" sz="3600" baseline="-25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36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3600" baseline="-25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(g)</a:t>
            </a:r>
            <a:endParaRPr lang="ar-SA" sz="3600" baseline="-25000" dirty="0" smtClean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3600" dirty="0" smtClean="0">
                <a:solidFill>
                  <a:srgbClr val="0000FF"/>
                </a:solidFill>
                <a:latin typeface="Arial" pitchFamily="34" charset="0"/>
                <a:cs typeface="AL-Mohanad" pitchFamily="2" charset="-78"/>
              </a:rPr>
              <a:t>قانون سرعته هو  </a:t>
            </a:r>
            <a:r>
              <a:rPr lang="en-GB" sz="3600" dirty="0" smtClean="0">
                <a:solidFill>
                  <a:srgbClr val="006666"/>
                </a:solidFill>
                <a:latin typeface="Arial" pitchFamily="34" charset="0"/>
                <a:cs typeface="AL-Mohanad" pitchFamily="2" charset="-78"/>
              </a:rPr>
              <a:t>R=K[H</a:t>
            </a:r>
            <a:r>
              <a:rPr lang="en-GB" sz="3600" baseline="-25000" dirty="0" smtClean="0">
                <a:solidFill>
                  <a:srgbClr val="006666"/>
                </a:solidFill>
                <a:latin typeface="Arial" pitchFamily="34" charset="0"/>
                <a:cs typeface="AL-Mohanad" pitchFamily="2" charset="-78"/>
              </a:rPr>
              <a:t>2</a:t>
            </a:r>
            <a:r>
              <a:rPr lang="en-GB" sz="3600" dirty="0" smtClean="0">
                <a:solidFill>
                  <a:srgbClr val="006666"/>
                </a:solidFill>
                <a:latin typeface="Arial" pitchFamily="34" charset="0"/>
                <a:cs typeface="AL-Mohanad" pitchFamily="2" charset="-78"/>
              </a:rPr>
              <a:t>][NO]</a:t>
            </a:r>
            <a:r>
              <a:rPr lang="en-GB" sz="3600" baseline="30000" dirty="0" smtClean="0">
                <a:solidFill>
                  <a:srgbClr val="006666"/>
                </a:solidFill>
                <a:latin typeface="Arial" pitchFamily="34" charset="0"/>
                <a:cs typeface="AL-Mohanad" pitchFamily="2" charset="-78"/>
              </a:rPr>
              <a:t>2</a:t>
            </a:r>
            <a:endParaRPr lang="ar-SA" sz="3600" baseline="30000" dirty="0" smtClean="0">
              <a:solidFill>
                <a:srgbClr val="006666"/>
              </a:solidFill>
              <a:latin typeface="Arial" pitchFamily="34" charset="0"/>
              <a:cs typeface="AL-Mohanad" pitchFamily="2" charset="-78"/>
            </a:endParaRPr>
          </a:p>
          <a:p>
            <a:r>
              <a:rPr lang="ar-SA" sz="3600" dirty="0" smtClean="0">
                <a:solidFill>
                  <a:srgbClr val="660066"/>
                </a:solidFill>
                <a:latin typeface="Arial" pitchFamily="34" charset="0"/>
                <a:cs typeface="AL-Mohanad" pitchFamily="2" charset="-78"/>
              </a:rPr>
              <a:t>لذلك فهو من الرتبة الثالثة لأن مجموع الأسس ( </a:t>
            </a:r>
            <a:r>
              <a:rPr lang="en-US" sz="3600" dirty="0" smtClean="0">
                <a:solidFill>
                  <a:srgbClr val="660066"/>
                </a:solidFill>
                <a:latin typeface="Arial" pitchFamily="34" charset="0"/>
                <a:cs typeface="AL-Mohanad" pitchFamily="2" charset="-78"/>
              </a:rPr>
              <a:t>1+2=3</a:t>
            </a:r>
            <a:r>
              <a:rPr lang="ar-SA" sz="3600" dirty="0" smtClean="0">
                <a:solidFill>
                  <a:srgbClr val="660066"/>
                </a:solidFill>
                <a:latin typeface="Arial" pitchFamily="34" charset="0"/>
                <a:cs typeface="AL-Mohanad" pitchFamily="2" charset="-78"/>
              </a:rPr>
              <a:t>)</a:t>
            </a:r>
            <a:endParaRPr lang="ar-SA" sz="3600" dirty="0">
              <a:solidFill>
                <a:srgbClr val="660066"/>
              </a:solidFill>
              <a:latin typeface="Arial" pitchFamily="34" charset="0"/>
              <a:cs typeface="AL-Mohanad" pitchFamily="2" charset="-78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3500430" y="4357694"/>
            <a:ext cx="1357322" cy="1588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0" y="357166"/>
            <a:ext cx="9144000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الكيمياء </a:t>
            </a:r>
            <a:r>
              <a:rPr lang="ar-EG" sz="3600" dirty="0" err="1" smtClean="0">
                <a:solidFill>
                  <a:srgbClr val="FF0000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 الصحة</a:t>
            </a:r>
          </a:p>
          <a:p>
            <a:pPr>
              <a:buFont typeface="Wingdings" pitchFamily="2" charset="2"/>
              <a:buChar char="Ø"/>
            </a:pPr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درجة حرارة الجسم </a:t>
            </a:r>
            <a:r>
              <a:rPr lang="en-US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37</a:t>
            </a:r>
            <a:r>
              <a:rPr lang="en-US" sz="3600" baseline="30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  و قد تختلف أحياناً لظروف خاصة ( العمر –الجنس –النشاط الذي يقوم به )</a:t>
            </a:r>
          </a:p>
          <a:p>
            <a:pPr>
              <a:buFont typeface="Wingdings" pitchFamily="2" charset="2"/>
              <a:buChar char="Ø"/>
            </a:pP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تختزن الطاقة في الجسم على شكل </a:t>
            </a:r>
            <a:r>
              <a:rPr lang="en-US" sz="36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ATP</a:t>
            </a: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تحول إلى </a:t>
            </a:r>
            <a:r>
              <a:rPr lang="en-US" sz="36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ADP</a:t>
            </a: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 و مجموعة </a:t>
            </a:r>
            <a:r>
              <a:rPr lang="en-US" sz="36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pi</a:t>
            </a: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فوسفات </a:t>
            </a:r>
            <a:r>
              <a:rPr lang="ar-EG" sz="3600" dirty="0" err="1" smtClean="0">
                <a:solidFill>
                  <a:srgbClr val="FF6600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 طاقة </a:t>
            </a:r>
            <a:r>
              <a:rPr lang="ar-EG" sz="3600" dirty="0" err="1" smtClean="0">
                <a:solidFill>
                  <a:srgbClr val="FF6600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 تتم التفاعلات عند درجة حرارة الجسم بمساعدة الإنزيمات ( محفزات )</a:t>
            </a:r>
          </a:p>
          <a:p>
            <a:pPr>
              <a:buFont typeface="Wingdings" pitchFamily="2" charset="2"/>
              <a:buChar char="Ø"/>
            </a:pPr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المهاد ( أسفل الدماغ ) ينظم درجة حرارة الجسم عن طريق : </a:t>
            </a:r>
          </a:p>
          <a:p>
            <a:pPr>
              <a:buFont typeface="Wingdings" pitchFamily="2" charset="2"/>
              <a:buChar char="ü"/>
            </a:pPr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تفاعلات تطلق طاقة عند انخفاض درجة حرارة الجسم لزيادة الحرارة ( تشعرنا بالقشعريرة ) </a:t>
            </a:r>
          </a:p>
          <a:p>
            <a:pPr>
              <a:buFont typeface="Wingdings" pitchFamily="2" charset="2"/>
              <a:buChar char="ü"/>
            </a:pPr>
            <a:r>
              <a:rPr lang="ar-EG" sz="3600" dirty="0" smtClean="0">
                <a:solidFill>
                  <a:srgbClr val="006666"/>
                </a:solidFill>
                <a:cs typeface="AL-Mohanad" pitchFamily="2" charset="-78"/>
              </a:rPr>
              <a:t>زيادة إفراز العرق عند ارتفاع درجة الحرارة ( لخفض الحرارة )</a:t>
            </a:r>
            <a:endParaRPr lang="ar-SA" sz="3600" dirty="0">
              <a:solidFill>
                <a:srgbClr val="006666"/>
              </a:solidFill>
              <a:cs typeface="AL-Mohana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214290"/>
            <a:ext cx="8715436" cy="67403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نموذج لسرعة التفاعلات الكيميائية</a:t>
            </a:r>
          </a:p>
          <a:p>
            <a:endParaRPr lang="ar-EG" sz="3600" dirty="0" smtClean="0">
              <a:cs typeface="AL-Mohanad" pitchFamily="2" charset="-78"/>
            </a:endParaRPr>
          </a:p>
          <a:p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متوسط السرعة =</a:t>
            </a:r>
          </a:p>
          <a:p>
            <a:endParaRPr lang="ar-EG" sz="3600" dirty="0">
              <a:cs typeface="AL-Mohanad" pitchFamily="2" charset="-78"/>
            </a:endParaRPr>
          </a:p>
          <a:p>
            <a:r>
              <a:rPr lang="ar-EG" sz="3600" dirty="0" smtClean="0">
                <a:solidFill>
                  <a:srgbClr val="C00000"/>
                </a:solidFill>
                <a:cs typeface="AL-Mohanad" pitchFamily="2" charset="-78"/>
              </a:rPr>
              <a:t>متوسط السرعة =</a:t>
            </a:r>
          </a:p>
          <a:p>
            <a:r>
              <a:rPr lang="ar-EG" sz="3600" dirty="0" smtClean="0">
                <a:cs typeface="AL-Mohanad" pitchFamily="2" charset="-78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مع مرور الزمن تقل كمية المتفاعلات </a:t>
            </a:r>
            <a:r>
              <a:rPr lang="ar-EG" sz="3600" dirty="0" err="1" smtClean="0">
                <a:solidFill>
                  <a:srgbClr val="009900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 تزداد كمية النواتج</a:t>
            </a:r>
          </a:p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سرعة التفاعل الكيميائي </a:t>
            </a:r>
          </a:p>
          <a:p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هي تغير تركيز المواد المتفاعلة أو الناتجة في وحدة الزمن </a:t>
            </a:r>
            <a:r>
              <a:rPr lang="ar-EG" sz="3600" dirty="0" err="1" smtClean="0">
                <a:solidFill>
                  <a:srgbClr val="0000FF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 وحدته هي ( </a:t>
            </a:r>
            <a:r>
              <a:rPr lang="en-US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mol/</a:t>
            </a:r>
            <a:r>
              <a:rPr lang="en-US" sz="3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l.s</a:t>
            </a:r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 ) .</a:t>
            </a:r>
          </a:p>
          <a:p>
            <a:pPr>
              <a:buFont typeface="Wingdings" pitchFamily="2" charset="2"/>
              <a:buChar char="ü"/>
            </a:pP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للتعبير عن التركيز المولاري للمادة تُكتب صيغتها بين قوسين مربعين بالشكل </a:t>
            </a:r>
            <a:r>
              <a:rPr lang="ar-EG" sz="36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[   ] </a:t>
            </a:r>
            <a:r>
              <a:rPr lang="ar-EG" sz="3600" dirty="0" smtClean="0">
                <a:solidFill>
                  <a:srgbClr val="FF6600"/>
                </a:solidFill>
                <a:cs typeface="AL-Mohanad" pitchFamily="2" charset="-78"/>
              </a:rPr>
              <a:t>.</a:t>
            </a:r>
            <a:endParaRPr lang="ar-SA" sz="3600" dirty="0">
              <a:solidFill>
                <a:srgbClr val="FF6600"/>
              </a:solidFill>
              <a:cs typeface="AL-Mohanad" pitchFamily="2" charset="-78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كائن 11"/>
          <p:cNvGraphicFramePr>
            <a:graphicFrameLocks noChangeAspect="1"/>
          </p:cNvGraphicFramePr>
          <p:nvPr/>
        </p:nvGraphicFramePr>
        <p:xfrm>
          <a:off x="3428992" y="2214554"/>
          <a:ext cx="2786082" cy="135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3" imgW="495000" imgH="457200" progId="Equation.3">
                  <p:embed/>
                </p:oleObj>
              </mc:Choice>
              <mc:Fallback>
                <p:oleObj name="Equation" r:id="rId3" imgW="495000" imgH="457200" progId="Equation.3">
                  <p:embed/>
                  <p:pic>
                    <p:nvPicPr>
                      <p:cNvPr id="0" name="Picture 10" descr="نسيج أزرق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992" y="2214554"/>
                        <a:ext cx="2786082" cy="1357322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رابط مستقيم 14"/>
          <p:cNvCxnSpPr/>
          <p:nvPr/>
        </p:nvCxnSpPr>
        <p:spPr>
          <a:xfrm rot="10800000">
            <a:off x="714348" y="1571612"/>
            <a:ext cx="5572164" cy="1588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>
            <a:off x="0" y="928670"/>
            <a:ext cx="635795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التغير في كمية المادة المتفاعلة أو الناتجة</a:t>
            </a:r>
            <a:endParaRPr lang="ar-SA" sz="3600" dirty="0">
              <a:solidFill>
                <a:srgbClr val="FF00FF"/>
              </a:solidFill>
              <a:cs typeface="AL-Mohanad" pitchFamily="2" charset="-78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2000232" y="1571612"/>
            <a:ext cx="342902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التغير في الزمن </a:t>
            </a:r>
            <a:r>
              <a:rPr lang="el-GR" sz="3600" dirty="0" smtClean="0">
                <a:solidFill>
                  <a:srgbClr val="FF00FF"/>
                </a:solidFill>
                <a:cs typeface="AL-Mohanad" pitchFamily="2" charset="-78"/>
              </a:rPr>
              <a:t>Δ</a:t>
            </a:r>
            <a:r>
              <a:rPr lang="en-GB" sz="3600" dirty="0" smtClean="0">
                <a:solidFill>
                  <a:srgbClr val="FF00FF"/>
                </a:solidFill>
                <a:cs typeface="AL-Mohanad" pitchFamily="2" charset="-78"/>
              </a:rPr>
              <a:t>t</a:t>
            </a:r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 </a:t>
            </a:r>
            <a:endParaRPr lang="ar-SA" sz="3600" dirty="0">
              <a:solidFill>
                <a:srgbClr val="FF00FF"/>
              </a:solidFill>
              <a:cs typeface="AL-Mohanad" pitchFamily="2" charset="-78"/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214282" y="214290"/>
            <a:ext cx="8715436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CC3300"/>
                </a:solidFill>
                <a:cs typeface="AL-Mohanad" pitchFamily="2" charset="-78"/>
              </a:rPr>
              <a:t>تقاس سرعة التفاعلات بالتجارب </a:t>
            </a:r>
            <a:r>
              <a:rPr lang="ar-EG" sz="3600" dirty="0" err="1" smtClean="0">
                <a:solidFill>
                  <a:srgbClr val="CC3300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CC3300"/>
                </a:solidFill>
                <a:cs typeface="AL-Mohanad" pitchFamily="2" charset="-78"/>
              </a:rPr>
              <a:t> لا يمكن حسابها باستخدام المعادلات الموزونة .</a:t>
            </a:r>
          </a:p>
          <a:p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مثال</a:t>
            </a:r>
          </a:p>
          <a:p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في التفاعل التالي</a:t>
            </a:r>
          </a:p>
          <a:p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 </a:t>
            </a:r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[NO]=0.01 M</a:t>
            </a:r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 عند الزمن </a:t>
            </a:r>
            <a:r>
              <a:rPr lang="en-GB" sz="36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GB" sz="3600" baseline="-250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6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=2s </a:t>
            </a:r>
            <a:r>
              <a:rPr lang="ar-SA" sz="3600" dirty="0" smtClean="0">
                <a:solidFill>
                  <a:srgbClr val="FF00FF"/>
                </a:solidFill>
                <a:cs typeface="AL-Mohanad" pitchFamily="2" charset="-78"/>
              </a:rPr>
              <a:t> . احسب سرعته ؟</a:t>
            </a:r>
            <a:endParaRPr lang="en-GB" sz="3600" dirty="0" smtClean="0">
              <a:solidFill>
                <a:srgbClr val="FF00FF"/>
              </a:solidFill>
              <a:cs typeface="AL-Mohanad" pitchFamily="2" charset="-78"/>
            </a:endParaRPr>
          </a:p>
          <a:p>
            <a:r>
              <a:rPr lang="ar-SA" sz="3600" dirty="0" smtClean="0">
                <a:solidFill>
                  <a:srgbClr val="0000FF"/>
                </a:solidFill>
                <a:cs typeface="AL-Mohanad" pitchFamily="2" charset="-78"/>
              </a:rPr>
              <a:t>الحل</a:t>
            </a:r>
            <a:r>
              <a:rPr lang="en-GB" sz="3600" dirty="0" smtClean="0">
                <a:solidFill>
                  <a:srgbClr val="0000FF"/>
                </a:solidFill>
                <a:cs typeface="AL-Mohanad" pitchFamily="2" charset="-78"/>
              </a:rPr>
              <a:t> </a:t>
            </a:r>
          </a:p>
          <a:p>
            <a:r>
              <a:rPr lang="ar-SA" sz="3600" dirty="0" smtClean="0">
                <a:solidFill>
                  <a:srgbClr val="CC3300"/>
                </a:solidFill>
                <a:cs typeface="AL-Mohanad" pitchFamily="2" charset="-78"/>
              </a:rPr>
              <a:t>في بداية التفاعل </a:t>
            </a:r>
            <a:r>
              <a:rPr lang="en-US" sz="36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[NO]=0 M</a:t>
            </a:r>
            <a:r>
              <a:rPr lang="ar-EG" sz="3600" dirty="0" smtClean="0">
                <a:solidFill>
                  <a:srgbClr val="CC3300"/>
                </a:solidFill>
                <a:cs typeface="AL-Mohanad" pitchFamily="2" charset="-78"/>
              </a:rPr>
              <a:t> </a:t>
            </a:r>
            <a:r>
              <a:rPr lang="ar-SA" sz="3600" dirty="0" smtClean="0">
                <a:solidFill>
                  <a:srgbClr val="CC3300"/>
                </a:solidFill>
                <a:cs typeface="AL-Mohanad" pitchFamily="2" charset="-78"/>
              </a:rPr>
              <a:t>و</a:t>
            </a:r>
            <a:r>
              <a:rPr lang="en-GB" sz="36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t</a:t>
            </a:r>
            <a:r>
              <a:rPr lang="en-GB" sz="3600" baseline="-250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6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=0s </a:t>
            </a:r>
            <a:endParaRPr lang="ar-SA" sz="360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كائن 3"/>
          <p:cNvGraphicFramePr>
            <a:graphicFrameLocks noChangeAspect="1"/>
          </p:cNvGraphicFramePr>
          <p:nvPr/>
        </p:nvGraphicFramePr>
        <p:xfrm>
          <a:off x="769938" y="1698625"/>
          <a:ext cx="560387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Equation" r:id="rId3" imgW="2044440" imgH="253800" progId="Equation.3">
                  <p:embed/>
                </p:oleObj>
              </mc:Choice>
              <mc:Fallback>
                <p:oleObj name="Equation" r:id="rId3" imgW="2044440" imgH="253800" progId="Equation.3">
                  <p:embed/>
                  <p:pic>
                    <p:nvPicPr>
                      <p:cNvPr id="0" name="Picture 2" descr="رخام أبيض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938" y="1698625"/>
                        <a:ext cx="5603875" cy="676275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كائن 4"/>
          <p:cNvGraphicFramePr>
            <a:graphicFrameLocks noChangeAspect="1"/>
          </p:cNvGraphicFramePr>
          <p:nvPr/>
        </p:nvGraphicFramePr>
        <p:xfrm>
          <a:off x="3500430" y="4143380"/>
          <a:ext cx="1714512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Equation" r:id="rId6" imgW="482400" imgH="393480" progId="Equation.3">
                  <p:embed/>
                </p:oleObj>
              </mc:Choice>
              <mc:Fallback>
                <p:oleObj name="Equation" r:id="rId6" imgW="482400" imgH="393480" progId="Equation.3">
                  <p:embed/>
                  <p:pic>
                    <p:nvPicPr>
                      <p:cNvPr id="0" name="Picture 3" descr="باقة أزهار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4143380"/>
                        <a:ext cx="1714512" cy="928694"/>
                      </a:xfrm>
                      <a:prstGeom prst="rect">
                        <a:avLst/>
                      </a:prstGeom>
                      <a:blipFill dpi="0" rotWithShape="0">
                        <a:blip r:embed="rId8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كائن 5"/>
          <p:cNvGraphicFramePr>
            <a:graphicFrameLocks noChangeAspect="1"/>
          </p:cNvGraphicFramePr>
          <p:nvPr/>
        </p:nvGraphicFramePr>
        <p:xfrm>
          <a:off x="1000100" y="5214950"/>
          <a:ext cx="2571768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Equation" r:id="rId9" imgW="1117440" imgH="457200" progId="Equation.3">
                  <p:embed/>
                </p:oleObj>
              </mc:Choice>
              <mc:Fallback>
                <p:oleObj name="Equation" r:id="rId9" imgW="1117440" imgH="457200" progId="Equation.3">
                  <p:embed/>
                  <p:pic>
                    <p:nvPicPr>
                      <p:cNvPr id="0" name="Picture 4" descr="نسيج زهري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5214950"/>
                        <a:ext cx="2571768" cy="1071570"/>
                      </a:xfrm>
                      <a:prstGeom prst="rect">
                        <a:avLst/>
                      </a:prstGeom>
                      <a:blipFill dpi="0" rotWithShape="0">
                        <a:blip r:embed="rId11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3643306" y="5214950"/>
          <a:ext cx="4500594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Equation" r:id="rId12" imgW="1612800" imgH="393480" progId="Equation.3">
                  <p:embed/>
                </p:oleObj>
              </mc:Choice>
              <mc:Fallback>
                <p:oleObj name="Equation" r:id="rId12" imgW="1612800" imgH="393480" progId="Equation.3">
                  <p:embed/>
                  <p:pic>
                    <p:nvPicPr>
                      <p:cNvPr id="0" name="Picture 5" descr="بردي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5214950"/>
                        <a:ext cx="4500594" cy="1071570"/>
                      </a:xfrm>
                      <a:prstGeom prst="rect">
                        <a:avLst/>
                      </a:prstGeom>
                      <a:blipFill dpi="0" rotWithShape="0">
                        <a:blip r:embed="rId14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5072066" y="4357694"/>
            <a:ext cx="371477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009900"/>
                </a:solidFill>
                <a:latin typeface="Arial" pitchFamily="34" charset="0"/>
                <a:cs typeface="AL-Mohanad" pitchFamily="2" charset="-78"/>
              </a:rPr>
              <a:t>متوسط سرعة التفاعل =</a:t>
            </a:r>
            <a:endParaRPr lang="ar-SA" sz="3600" dirty="0" smtClean="0">
              <a:solidFill>
                <a:srgbClr val="009900"/>
              </a:solidFill>
              <a:cs typeface="AL-Mohanad" pitchFamily="2" charset="-78"/>
            </a:endParaRPr>
          </a:p>
          <a:p>
            <a:endParaRPr lang="ar-SA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0" y="214290"/>
            <a:ext cx="892971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0000FF"/>
                </a:solidFill>
                <a:cs typeface="AL-Mohanad" pitchFamily="2" charset="-78"/>
              </a:rPr>
              <a:t>يمكن استخدام تركيز أي مادة متفاعلة أو ناتجة لحساب سرعة التفاعل</a:t>
            </a:r>
          </a:p>
          <a:p>
            <a:r>
              <a:rPr lang="ar-SA" sz="3600" dirty="0" smtClean="0">
                <a:solidFill>
                  <a:srgbClr val="FF0000"/>
                </a:solidFill>
                <a:cs typeface="AL-Mohanad" pitchFamily="2" charset="-78"/>
              </a:rPr>
              <a:t>مثال</a:t>
            </a:r>
          </a:p>
          <a:p>
            <a:r>
              <a:rPr lang="ar-SA" sz="3600" dirty="0" smtClean="0">
                <a:solidFill>
                  <a:srgbClr val="FF00FF"/>
                </a:solidFill>
                <a:cs typeface="AL-Mohanad" pitchFamily="2" charset="-78"/>
              </a:rPr>
              <a:t>احسب سرعة تفاعل كلورو ميثان  </a:t>
            </a:r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CH</a:t>
            </a:r>
            <a:r>
              <a:rPr lang="en-US" sz="3600" baseline="-250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Cl</a:t>
            </a:r>
            <a:r>
              <a:rPr lang="ar-SA" sz="36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مع هيدروكسيد الصوديوم </a:t>
            </a:r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NaOH</a:t>
            </a:r>
            <a:r>
              <a:rPr lang="ar-SA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إذا كان تركيز</a:t>
            </a:r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 CH</a:t>
            </a:r>
            <a:r>
              <a:rPr lang="en-US" sz="3600" baseline="-250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3</a:t>
            </a:r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Cl</a:t>
            </a:r>
            <a:r>
              <a:rPr lang="ar-SA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 في بداية التفاعل </a:t>
            </a:r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0.05M</a:t>
            </a:r>
            <a:r>
              <a:rPr lang="ar-EG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 و بعد مرور </a:t>
            </a:r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2s</a:t>
            </a:r>
            <a:r>
              <a:rPr lang="ar-EG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 أصبح تركيزه </a:t>
            </a:r>
            <a:r>
              <a:rPr lang="en-GB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0.01M</a:t>
            </a:r>
            <a:r>
              <a:rPr lang="ar-EG" sz="3600" dirty="0" smtClean="0">
                <a:solidFill>
                  <a:srgbClr val="FF00FF"/>
                </a:solidFill>
                <a:latin typeface="Arial" pitchFamily="34" charset="0"/>
                <a:cs typeface="AL-Mohanad" pitchFamily="2" charset="-78"/>
              </a:rPr>
              <a:t>.</a:t>
            </a:r>
            <a:endParaRPr lang="ar-SA" sz="3600" dirty="0" smtClean="0">
              <a:solidFill>
                <a:srgbClr val="FF00FF"/>
              </a:solidFill>
              <a:latin typeface="Arial" pitchFamily="34" charset="0"/>
              <a:cs typeface="AL-Mohanad" pitchFamily="2" charset="-78"/>
            </a:endParaRPr>
          </a:p>
          <a:p>
            <a:r>
              <a:rPr lang="ar-EG" sz="3600" dirty="0" smtClean="0">
                <a:solidFill>
                  <a:srgbClr val="0000FF"/>
                </a:solidFill>
                <a:latin typeface="Arial" pitchFamily="34" charset="0"/>
                <a:cs typeface="AL-Mohanad" pitchFamily="2" charset="-78"/>
              </a:rPr>
              <a:t>الحل</a:t>
            </a:r>
          </a:p>
          <a:p>
            <a:endParaRPr lang="en-US" sz="3600" dirty="0" smtClean="0">
              <a:latin typeface="Arial" pitchFamily="34" charset="0"/>
              <a:cs typeface="AL-Mohanad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72066" y="4000504"/>
            <a:ext cx="371477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009900"/>
                </a:solidFill>
                <a:latin typeface="Arial" pitchFamily="34" charset="0"/>
                <a:cs typeface="AL-Mohanad" pitchFamily="2" charset="-78"/>
              </a:rPr>
              <a:t>متوسط سرعة التفاعل =</a:t>
            </a:r>
            <a:endParaRPr lang="ar-SA" sz="3600" dirty="0" smtClean="0">
              <a:solidFill>
                <a:srgbClr val="009900"/>
              </a:solidFill>
              <a:cs typeface="AL-Mohanad" pitchFamily="2" charset="-78"/>
            </a:endParaRPr>
          </a:p>
          <a:p>
            <a:endParaRPr lang="ar-SA" dirty="0">
              <a:solidFill>
                <a:srgbClr val="009900"/>
              </a:solidFill>
            </a:endParaRPr>
          </a:p>
        </p:txBody>
      </p:sp>
      <p:graphicFrame>
        <p:nvGraphicFramePr>
          <p:cNvPr id="5" name="كائن 4"/>
          <p:cNvGraphicFramePr>
            <a:graphicFrameLocks noChangeAspect="1"/>
          </p:cNvGraphicFramePr>
          <p:nvPr/>
        </p:nvGraphicFramePr>
        <p:xfrm>
          <a:off x="3500430" y="3857628"/>
          <a:ext cx="1601794" cy="750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Equation" r:id="rId3" imgW="672840" imgH="393480" progId="Equation.3">
                  <p:embed/>
                </p:oleObj>
              </mc:Choice>
              <mc:Fallback>
                <p:oleObj name="Equation" r:id="rId3" imgW="672840" imgH="393480" progId="Equation.3">
                  <p:embed/>
                  <p:pic>
                    <p:nvPicPr>
                      <p:cNvPr id="0" name="Picture 2" descr="لوحة قماشية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3857628"/>
                        <a:ext cx="1601794" cy="750890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كائن 5"/>
          <p:cNvGraphicFramePr>
            <a:graphicFrameLocks noChangeAspect="1"/>
          </p:cNvGraphicFramePr>
          <p:nvPr/>
        </p:nvGraphicFramePr>
        <p:xfrm>
          <a:off x="1714480" y="4929198"/>
          <a:ext cx="1928826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Equation" r:id="rId6" imgW="838080" imgH="393480" progId="Equation.3">
                  <p:embed/>
                </p:oleObj>
              </mc:Choice>
              <mc:Fallback>
                <p:oleObj name="Equation" r:id="rId6" imgW="838080" imgH="393480" progId="Equation.3">
                  <p:embed/>
                  <p:pic>
                    <p:nvPicPr>
                      <p:cNvPr id="0" name="Picture 3" descr="قطيرات ماء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4929198"/>
                        <a:ext cx="1928826" cy="1000132"/>
                      </a:xfrm>
                      <a:prstGeom prst="rect">
                        <a:avLst/>
                      </a:prstGeom>
                      <a:blipFill dpi="0" rotWithShape="0">
                        <a:blip r:embed="rId8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3643306" y="4929198"/>
          <a:ext cx="4714908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Equation" r:id="rId9" imgW="901440" imgH="177480" progId="Equation.3">
                  <p:embed/>
                </p:oleObj>
              </mc:Choice>
              <mc:Fallback>
                <p:oleObj name="Equation" r:id="rId9" imgW="901440" imgH="177480" progId="Equation.3">
                  <p:embed/>
                  <p:pic>
                    <p:nvPicPr>
                      <p:cNvPr id="0" name="Picture 4" descr="غرانيت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4929198"/>
                        <a:ext cx="4714908" cy="928694"/>
                      </a:xfrm>
                      <a:prstGeom prst="rect">
                        <a:avLst/>
                      </a:prstGeom>
                      <a:blipFill dpi="0" rotWithShape="0">
                        <a:blip r:embed="rId11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214282" y="285728"/>
            <a:ext cx="8643998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FF0000"/>
                </a:solidFill>
                <a:cs typeface="AL-Mohanad" pitchFamily="2" charset="-78"/>
              </a:rPr>
              <a:t>نظرية التصادم</a:t>
            </a:r>
          </a:p>
          <a:p>
            <a:r>
              <a:rPr lang="ar-SA" sz="3600" dirty="0" smtClean="0">
                <a:solidFill>
                  <a:srgbClr val="FF00FF"/>
                </a:solidFill>
                <a:cs typeface="AL-Mohanad" pitchFamily="2" charset="-78"/>
              </a:rPr>
              <a:t>لكي يحدث تفاعل لابد من تصادم المتفاعلات</a:t>
            </a:r>
          </a:p>
          <a:p>
            <a:endParaRPr lang="ar-SA" sz="3600" dirty="0" smtClean="0">
              <a:solidFill>
                <a:srgbClr val="FF00FF"/>
              </a:solidFill>
              <a:cs typeface="AL-Mohanad" pitchFamily="2" charset="-78"/>
            </a:endParaRPr>
          </a:p>
          <a:p>
            <a:endParaRPr lang="ar-SA" sz="3600" dirty="0" smtClean="0">
              <a:cs typeface="AL-Mohanad" pitchFamily="2" charset="-78"/>
            </a:endParaRPr>
          </a:p>
          <a:p>
            <a:r>
              <a:rPr lang="ar-SA" sz="3600" dirty="0" smtClean="0">
                <a:cs typeface="AL-Mohanad" pitchFamily="2" charset="-78"/>
              </a:rPr>
              <a:t> </a:t>
            </a:r>
          </a:p>
          <a:p>
            <a:endParaRPr lang="ar-SA" sz="3600" dirty="0" smtClean="0">
              <a:cs typeface="AL-Mohanad" pitchFamily="2" charset="-78"/>
            </a:endParaRPr>
          </a:p>
          <a:p>
            <a:r>
              <a:rPr lang="ar-SA" sz="3600" dirty="0" smtClean="0">
                <a:solidFill>
                  <a:srgbClr val="990033"/>
                </a:solidFill>
                <a:cs typeface="AL-Mohanad" pitchFamily="2" charset="-78"/>
              </a:rPr>
              <a:t>لكي ينتج عن التصادم تفاعل يجب أن :</a:t>
            </a:r>
          </a:p>
          <a:p>
            <a:pPr>
              <a:buFont typeface="Wingdings" pitchFamily="2" charset="2"/>
              <a:buChar char="ü"/>
            </a:pPr>
            <a:r>
              <a:rPr lang="ar-SA" sz="3600" dirty="0" smtClean="0">
                <a:solidFill>
                  <a:srgbClr val="FF6600"/>
                </a:solidFill>
                <a:cs typeface="AL-Mohanad" pitchFamily="2" charset="-78"/>
              </a:rPr>
              <a:t>تأخذ الجزيئات الاتجاه المناسب</a:t>
            </a:r>
          </a:p>
          <a:p>
            <a:pPr>
              <a:buFont typeface="Wingdings" pitchFamily="2" charset="2"/>
              <a:buChar char="ü"/>
            </a:pPr>
            <a:r>
              <a:rPr lang="ar-SA" sz="3600" dirty="0" smtClean="0">
                <a:solidFill>
                  <a:srgbClr val="009999"/>
                </a:solidFill>
                <a:cs typeface="AL-Mohanad" pitchFamily="2" charset="-78"/>
              </a:rPr>
              <a:t>تمتلك الجزيئات المتصادمة طاقة التنشيط </a:t>
            </a:r>
            <a:r>
              <a:rPr lang="en-GB" sz="3600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GB" sz="3600" baseline="-25000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a</a:t>
            </a:r>
            <a:endParaRPr lang="ar-SA" sz="3600" baseline="-25000" dirty="0">
              <a:solidFill>
                <a:srgbClr val="0099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1000100" y="171448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شكل بيضاوي 4"/>
          <p:cNvSpPr/>
          <p:nvPr/>
        </p:nvSpPr>
        <p:spPr>
          <a:xfrm>
            <a:off x="1000100" y="2143116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2285984" y="1785926"/>
            <a:ext cx="357190" cy="50006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2285984" y="2214554"/>
            <a:ext cx="357190" cy="50006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2786050" y="2214554"/>
            <a:ext cx="785818" cy="1588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شكل بيضاوي 9"/>
          <p:cNvSpPr/>
          <p:nvPr/>
        </p:nvSpPr>
        <p:spPr>
          <a:xfrm>
            <a:off x="8001024" y="171448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بيضاوي 10"/>
          <p:cNvSpPr/>
          <p:nvPr/>
        </p:nvSpPr>
        <p:spPr>
          <a:xfrm>
            <a:off x="6786578" y="185736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شكل بيضاوي 11"/>
          <p:cNvSpPr/>
          <p:nvPr/>
        </p:nvSpPr>
        <p:spPr>
          <a:xfrm>
            <a:off x="8286776" y="2071678"/>
            <a:ext cx="357190" cy="50006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شكل بيضاوي 12"/>
          <p:cNvSpPr/>
          <p:nvPr/>
        </p:nvSpPr>
        <p:spPr>
          <a:xfrm>
            <a:off x="7000892" y="2214554"/>
            <a:ext cx="357190" cy="50006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شكل بيضاوي 14"/>
          <p:cNvSpPr/>
          <p:nvPr/>
        </p:nvSpPr>
        <p:spPr>
          <a:xfrm>
            <a:off x="4786314" y="2143116"/>
            <a:ext cx="357190" cy="50006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شكل بيضاوي 15"/>
          <p:cNvSpPr/>
          <p:nvPr/>
        </p:nvSpPr>
        <p:spPr>
          <a:xfrm>
            <a:off x="4786314" y="1714488"/>
            <a:ext cx="357190" cy="50006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بيضاوي 16"/>
          <p:cNvSpPr/>
          <p:nvPr/>
        </p:nvSpPr>
        <p:spPr>
          <a:xfrm>
            <a:off x="4286248" y="2143116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شكل بيضاوي 17"/>
          <p:cNvSpPr/>
          <p:nvPr/>
        </p:nvSpPr>
        <p:spPr>
          <a:xfrm>
            <a:off x="4286248" y="171448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0" name="رابط كسهم مستقيم 19"/>
          <p:cNvCxnSpPr/>
          <p:nvPr/>
        </p:nvCxnSpPr>
        <p:spPr>
          <a:xfrm>
            <a:off x="5286380" y="2143116"/>
            <a:ext cx="1071570" cy="1588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مربع نص 20"/>
          <p:cNvSpPr txBox="1"/>
          <p:nvPr/>
        </p:nvSpPr>
        <p:spPr>
          <a:xfrm>
            <a:off x="500034" y="2714620"/>
            <a:ext cx="107157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3600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</a:t>
            </a:r>
            <a:endParaRPr lang="ar-SA" sz="3600" baseline="-25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1928794" y="2714620"/>
            <a:ext cx="100013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3600" baseline="-25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ar-SA" sz="3600" baseline="-250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6715140" y="2643182"/>
            <a:ext cx="178595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3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B</a:t>
            </a:r>
            <a:endParaRPr lang="ar-SA" sz="36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1714480" y="2714620"/>
            <a:ext cx="4286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rgbClr val="009900"/>
                </a:solidFill>
              </a:rPr>
              <a:t>+</a:t>
            </a:r>
            <a:endParaRPr lang="ar-SA" sz="3600" dirty="0">
              <a:solidFill>
                <a:srgbClr val="009900"/>
              </a:solidFill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>
            <a:off x="2928926" y="3071810"/>
            <a:ext cx="1071570" cy="1588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مربع نص 28"/>
          <p:cNvSpPr txBox="1"/>
          <p:nvPr/>
        </p:nvSpPr>
        <p:spPr>
          <a:xfrm>
            <a:off x="1643042" y="1785926"/>
            <a:ext cx="4286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rgbClr val="009900"/>
                </a:solidFill>
              </a:rPr>
              <a:t>+</a:t>
            </a:r>
            <a:endParaRPr lang="ar-SA" sz="3600" dirty="0">
              <a:solidFill>
                <a:srgbClr val="009900"/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7429520" y="1785926"/>
            <a:ext cx="4286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rgbClr val="009900"/>
                </a:solidFill>
              </a:rPr>
              <a:t>+</a:t>
            </a:r>
            <a:endParaRPr lang="ar-SA" sz="3600" dirty="0">
              <a:solidFill>
                <a:srgbClr val="009900"/>
              </a:solidFill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3500430" y="2786058"/>
            <a:ext cx="228601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C00000"/>
                </a:solidFill>
                <a:cs typeface="AL-Mohanad" pitchFamily="2" charset="-78"/>
              </a:rPr>
              <a:t>المعقد النشط</a:t>
            </a:r>
            <a:endParaRPr lang="ar-SA" sz="3200" dirty="0">
              <a:solidFill>
                <a:srgbClr val="C00000"/>
              </a:solidFill>
              <a:cs typeface="AL-Mohanad" pitchFamily="2" charset="-78"/>
            </a:endParaRPr>
          </a:p>
        </p:txBody>
      </p:sp>
      <p:cxnSp>
        <p:nvCxnSpPr>
          <p:cNvPr id="33" name="رابط كسهم مستقيم 32"/>
          <p:cNvCxnSpPr/>
          <p:nvPr/>
        </p:nvCxnSpPr>
        <p:spPr>
          <a:xfrm>
            <a:off x="6143636" y="3071810"/>
            <a:ext cx="1143008" cy="1588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7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9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1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1" grpId="0"/>
      <p:bldP spid="22" grpId="0"/>
      <p:bldP spid="23" grpId="0"/>
      <p:bldP spid="24" grpId="0"/>
      <p:bldP spid="29" grpId="0"/>
      <p:bldP spid="30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85728"/>
            <a:ext cx="871543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FF0000"/>
                </a:solidFill>
                <a:cs typeface="AL-Mohanad" pitchFamily="2" charset="-78"/>
              </a:rPr>
              <a:t>طاقة التنشيط </a:t>
            </a:r>
            <a:r>
              <a:rPr lang="en-U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Ea</a:t>
            </a:r>
          </a:p>
          <a:p>
            <a:r>
              <a:rPr lang="ar-SA" sz="3600" dirty="0" smtClean="0">
                <a:cs typeface="AL-Mohanad" pitchFamily="2" charset="-78"/>
              </a:rPr>
              <a:t> </a:t>
            </a:r>
            <a:r>
              <a:rPr lang="ar-SA" sz="3600" dirty="0" smtClean="0">
                <a:solidFill>
                  <a:srgbClr val="FF00FF"/>
                </a:solidFill>
                <a:cs typeface="AL-Mohanad" pitchFamily="2" charset="-78"/>
              </a:rPr>
              <a:t>هي الحد الأدنى من الطاقة اللازم لتكوين المعقد النشط </a:t>
            </a:r>
            <a:r>
              <a:rPr lang="ar-SA" sz="3600" dirty="0" err="1" smtClean="0">
                <a:solidFill>
                  <a:srgbClr val="FF00FF"/>
                </a:solidFill>
                <a:cs typeface="AL-Mohanad" pitchFamily="2" charset="-78"/>
              </a:rPr>
              <a:t>و</a:t>
            </a:r>
            <a:r>
              <a:rPr lang="ar-SA" sz="3600" dirty="0" smtClean="0">
                <a:solidFill>
                  <a:srgbClr val="FF00FF"/>
                </a:solidFill>
                <a:cs typeface="AL-Mohanad" pitchFamily="2" charset="-78"/>
              </a:rPr>
              <a:t> إحداث التفاعل</a:t>
            </a:r>
          </a:p>
          <a:p>
            <a:r>
              <a:rPr lang="ar-SA" sz="3600" dirty="0" smtClean="0">
                <a:solidFill>
                  <a:srgbClr val="0000FF"/>
                </a:solidFill>
                <a:cs typeface="AL-Mohanad" pitchFamily="2" charset="-78"/>
              </a:rPr>
              <a:t>مخطط الطاقة لتفاعل منتج ( طارد ) للطاقة</a:t>
            </a:r>
            <a:endParaRPr lang="ar-SA" sz="3600" dirty="0">
              <a:solidFill>
                <a:srgbClr val="0000FF"/>
              </a:solidFill>
              <a:cs typeface="AL-Mohanad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500298" y="2643182"/>
            <a:ext cx="5500726" cy="33575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" name="رابط مستقيم 6"/>
          <p:cNvCxnSpPr/>
          <p:nvPr/>
        </p:nvCxnSpPr>
        <p:spPr>
          <a:xfrm>
            <a:off x="2500298" y="4500570"/>
            <a:ext cx="1857388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>
            <a:off x="6715140" y="5143512"/>
            <a:ext cx="1285884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شكل حر 16"/>
          <p:cNvSpPr/>
          <p:nvPr/>
        </p:nvSpPr>
        <p:spPr>
          <a:xfrm>
            <a:off x="4339771" y="3302000"/>
            <a:ext cx="2394858" cy="1850571"/>
          </a:xfrm>
          <a:custGeom>
            <a:avLst/>
            <a:gdLst>
              <a:gd name="connsiteX0" fmla="*/ 0 w 2394858"/>
              <a:gd name="connsiteY0" fmla="*/ 1197429 h 1850571"/>
              <a:gd name="connsiteX1" fmla="*/ 769258 w 2394858"/>
              <a:gd name="connsiteY1" fmla="*/ 108857 h 1850571"/>
              <a:gd name="connsiteX2" fmla="*/ 2394858 w 2394858"/>
              <a:gd name="connsiteY2" fmla="*/ 1850571 h 1850571"/>
              <a:gd name="connsiteX3" fmla="*/ 2394858 w 2394858"/>
              <a:gd name="connsiteY3" fmla="*/ 1850571 h 185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858" h="1850571">
                <a:moveTo>
                  <a:pt x="0" y="1197429"/>
                </a:moveTo>
                <a:cubicBezTo>
                  <a:pt x="185057" y="598714"/>
                  <a:pt x="370115" y="0"/>
                  <a:pt x="769258" y="108857"/>
                </a:cubicBezTo>
                <a:cubicBezTo>
                  <a:pt x="1168401" y="217714"/>
                  <a:pt x="2394858" y="1850571"/>
                  <a:pt x="2394858" y="1850571"/>
                </a:cubicBezTo>
                <a:lnTo>
                  <a:pt x="2394858" y="1850571"/>
                </a:lnTo>
              </a:path>
            </a:pathLst>
          </a:custGeom>
          <a:ln>
            <a:solidFill>
              <a:srgbClr val="0099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9" name="رابط مستقيم 18"/>
          <p:cNvCxnSpPr/>
          <p:nvPr/>
        </p:nvCxnSpPr>
        <p:spPr>
          <a:xfrm>
            <a:off x="4357686" y="4500570"/>
            <a:ext cx="1785950" cy="1588"/>
          </a:xfrm>
          <a:prstGeom prst="line">
            <a:avLst/>
          </a:prstGeom>
          <a:ln>
            <a:solidFill>
              <a:srgbClr val="99003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>
            <a:stCxn id="17" idx="1"/>
          </p:cNvCxnSpPr>
          <p:nvPr/>
        </p:nvCxnSpPr>
        <p:spPr>
          <a:xfrm flipH="1">
            <a:off x="5072066" y="3410857"/>
            <a:ext cx="36963" cy="1089713"/>
          </a:xfrm>
          <a:prstGeom prst="straightConnector1">
            <a:avLst/>
          </a:prstGeom>
          <a:ln>
            <a:solidFill>
              <a:srgbClr val="99003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>
            <a:stCxn id="17" idx="2"/>
          </p:cNvCxnSpPr>
          <p:nvPr/>
        </p:nvCxnSpPr>
        <p:spPr>
          <a:xfrm flipH="1" flipV="1">
            <a:off x="5429256" y="5143512"/>
            <a:ext cx="1305373" cy="9059"/>
          </a:xfrm>
          <a:prstGeom prst="line">
            <a:avLst/>
          </a:prstGeom>
          <a:ln>
            <a:solidFill>
              <a:srgbClr val="9900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 rot="5400000">
            <a:off x="5036347" y="4822041"/>
            <a:ext cx="642942" cy="1588"/>
          </a:xfrm>
          <a:prstGeom prst="straightConnector1">
            <a:avLst/>
          </a:prstGeom>
          <a:ln>
            <a:solidFill>
              <a:srgbClr val="99003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6286512" y="3357562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4572000" y="3714752"/>
            <a:ext cx="5000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baseline="-25000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a</a:t>
            </a:r>
            <a:endParaRPr lang="ar-SA" baseline="-25000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4214810" y="4714884"/>
            <a:ext cx="10715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H</a:t>
            </a:r>
            <a:endParaRPr lang="ar-SA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مثلث متساوي الساقين 28"/>
          <p:cNvSpPr/>
          <p:nvPr/>
        </p:nvSpPr>
        <p:spPr>
          <a:xfrm>
            <a:off x="4786314" y="4786322"/>
            <a:ext cx="142876" cy="214314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ربع نص 29"/>
          <p:cNvSpPr txBox="1"/>
          <p:nvPr/>
        </p:nvSpPr>
        <p:spPr>
          <a:xfrm>
            <a:off x="2643174" y="4071942"/>
            <a:ext cx="7143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2786050" y="4000504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CC3300"/>
                </a:solidFill>
                <a:cs typeface="AL-Mohanad" pitchFamily="2" charset="-78"/>
              </a:rPr>
              <a:t>المتفاعلات</a:t>
            </a:r>
            <a:endParaRPr lang="ar-SA" sz="24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32" name="مربع نص 31"/>
          <p:cNvSpPr txBox="1"/>
          <p:nvPr/>
        </p:nvSpPr>
        <p:spPr>
          <a:xfrm>
            <a:off x="6858016" y="4714884"/>
            <a:ext cx="100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CC3300"/>
                </a:solidFill>
                <a:cs typeface="AL-Mohanad" pitchFamily="2" charset="-78"/>
              </a:rPr>
              <a:t>النواتج</a:t>
            </a:r>
            <a:endParaRPr lang="ar-SA" sz="24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33" name="مربع نص 32"/>
          <p:cNvSpPr txBox="1"/>
          <p:nvPr/>
        </p:nvSpPr>
        <p:spPr>
          <a:xfrm rot="16200000">
            <a:off x="1327642" y="4177406"/>
            <a:ext cx="17145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CC3300"/>
                </a:solidFill>
                <a:cs typeface="AL-Mohanad" pitchFamily="2" charset="-78"/>
              </a:rPr>
              <a:t>الطاقة</a:t>
            </a:r>
            <a:endParaRPr lang="ar-SA" sz="36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4000496" y="5929330"/>
            <a:ext cx="235745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CC3300"/>
                </a:solidFill>
                <a:cs typeface="AL-Mohanad" pitchFamily="2" charset="-78"/>
              </a:rPr>
              <a:t>سير التفاعل</a:t>
            </a:r>
            <a:endParaRPr lang="ar-SA" sz="36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71934" y="2928934"/>
            <a:ext cx="18573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CC3300"/>
                </a:solidFill>
                <a:cs typeface="AL-Mohanad" pitchFamily="2" charset="-78"/>
              </a:rPr>
              <a:t>المعقد المنشط</a:t>
            </a:r>
            <a:endParaRPr lang="ar-SA" sz="2400" dirty="0">
              <a:solidFill>
                <a:srgbClr val="CC3300"/>
              </a:solidFill>
              <a:cs typeface="AL-Mohanad" pitchFamily="2" charset="-78"/>
            </a:endParaRPr>
          </a:p>
        </p:txBody>
      </p:sp>
      <p:cxnSp>
        <p:nvCxnSpPr>
          <p:cNvPr id="44" name="رابط كسهم مستقيم 43"/>
          <p:cNvCxnSpPr/>
          <p:nvPr/>
        </p:nvCxnSpPr>
        <p:spPr>
          <a:xfrm>
            <a:off x="6572264" y="6357958"/>
            <a:ext cx="1071570" cy="1588"/>
          </a:xfrm>
          <a:prstGeom prst="straightConnector1">
            <a:avLst/>
          </a:prstGeom>
          <a:ln>
            <a:solidFill>
              <a:srgbClr val="CC33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2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27" grpId="0"/>
      <p:bldP spid="28" grpId="0"/>
      <p:bldP spid="29" grpId="0" animBg="1"/>
      <p:bldP spid="31" grpId="0"/>
      <p:bldP spid="32" grpId="0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285720" y="214290"/>
            <a:ext cx="87154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مخطط الطاقة لتفاعل ماص ( مستهلك ) للطاقة</a:t>
            </a:r>
            <a:endParaRPr lang="ar-SA" sz="3600" dirty="0">
              <a:solidFill>
                <a:srgbClr val="FF0000"/>
              </a:solidFill>
              <a:cs typeface="AL-Mohanad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00100" y="1000108"/>
            <a:ext cx="7143800" cy="4572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6" name="رابط مستقيم 5"/>
          <p:cNvCxnSpPr/>
          <p:nvPr/>
        </p:nvCxnSpPr>
        <p:spPr>
          <a:xfrm>
            <a:off x="1000100" y="4500570"/>
            <a:ext cx="2214578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>
            <a:endCxn id="10" idx="4"/>
          </p:cNvCxnSpPr>
          <p:nvPr/>
        </p:nvCxnSpPr>
        <p:spPr>
          <a:xfrm rot="10800000">
            <a:off x="6212114" y="2641600"/>
            <a:ext cx="1931787" cy="317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شكل حر 9"/>
          <p:cNvSpPr/>
          <p:nvPr/>
        </p:nvSpPr>
        <p:spPr>
          <a:xfrm>
            <a:off x="3178629" y="1141791"/>
            <a:ext cx="3077028" cy="3372152"/>
          </a:xfrm>
          <a:custGeom>
            <a:avLst/>
            <a:gdLst>
              <a:gd name="connsiteX0" fmla="*/ 0 w 3077028"/>
              <a:gd name="connsiteY0" fmla="*/ 3372152 h 3372152"/>
              <a:gd name="connsiteX1" fmla="*/ 1335314 w 3077028"/>
              <a:gd name="connsiteY1" fmla="*/ 309638 h 3372152"/>
              <a:gd name="connsiteX2" fmla="*/ 3077028 w 3077028"/>
              <a:gd name="connsiteY2" fmla="*/ 1514323 h 3372152"/>
              <a:gd name="connsiteX3" fmla="*/ 3077028 w 3077028"/>
              <a:gd name="connsiteY3" fmla="*/ 1514323 h 3372152"/>
              <a:gd name="connsiteX4" fmla="*/ 3033485 w 3077028"/>
              <a:gd name="connsiteY4" fmla="*/ 1499809 h 3372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7028" h="3372152">
                <a:moveTo>
                  <a:pt x="0" y="3372152"/>
                </a:moveTo>
                <a:cubicBezTo>
                  <a:pt x="411238" y="1995714"/>
                  <a:pt x="822476" y="619276"/>
                  <a:pt x="1335314" y="309638"/>
                </a:cubicBezTo>
                <a:cubicBezTo>
                  <a:pt x="1848152" y="0"/>
                  <a:pt x="3077028" y="1514323"/>
                  <a:pt x="3077028" y="1514323"/>
                </a:cubicBezTo>
                <a:lnTo>
                  <a:pt x="3077028" y="1514323"/>
                </a:lnTo>
                <a:lnTo>
                  <a:pt x="3033485" y="1499809"/>
                </a:lnTo>
              </a:path>
            </a:pathLst>
          </a:custGeom>
          <a:ln>
            <a:solidFill>
              <a:srgbClr val="0099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2" name="رابط مستقيم 11"/>
          <p:cNvCxnSpPr>
            <a:stCxn id="10" idx="0"/>
          </p:cNvCxnSpPr>
          <p:nvPr/>
        </p:nvCxnSpPr>
        <p:spPr>
          <a:xfrm flipV="1">
            <a:off x="3178629" y="4500570"/>
            <a:ext cx="3465073" cy="13373"/>
          </a:xfrm>
          <a:prstGeom prst="line">
            <a:avLst/>
          </a:prstGeom>
          <a:ln>
            <a:solidFill>
              <a:srgbClr val="9900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5400000">
            <a:off x="3143240" y="2928934"/>
            <a:ext cx="3000396" cy="1588"/>
          </a:xfrm>
          <a:prstGeom prst="straightConnector1">
            <a:avLst/>
          </a:prstGeom>
          <a:ln>
            <a:solidFill>
              <a:srgbClr val="99003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rot="5400000">
            <a:off x="5536413" y="3607595"/>
            <a:ext cx="1785950" cy="1588"/>
          </a:xfrm>
          <a:prstGeom prst="straightConnector1">
            <a:avLst/>
          </a:prstGeom>
          <a:ln>
            <a:solidFill>
              <a:srgbClr val="99003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مربع نص 18"/>
          <p:cNvSpPr txBox="1"/>
          <p:nvPr/>
        </p:nvSpPr>
        <p:spPr>
          <a:xfrm rot="16200000">
            <a:off x="-248369" y="2820082"/>
            <a:ext cx="17145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CC3300"/>
                </a:solidFill>
                <a:cs typeface="AL-Mohanad" pitchFamily="2" charset="-78"/>
              </a:rPr>
              <a:t>الطاقة</a:t>
            </a:r>
            <a:endParaRPr lang="ar-SA" sz="36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3500430" y="5572140"/>
            <a:ext cx="235745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CC3300"/>
                </a:solidFill>
                <a:cs typeface="AL-Mohanad" pitchFamily="2" charset="-78"/>
              </a:rPr>
              <a:t>سير التفاعل</a:t>
            </a:r>
            <a:endParaRPr lang="ar-SA" sz="36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1285852" y="4000504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CC3300"/>
                </a:solidFill>
                <a:cs typeface="AL-Mohanad" pitchFamily="2" charset="-78"/>
              </a:rPr>
              <a:t>المتفاعلات</a:t>
            </a:r>
            <a:endParaRPr lang="ar-SA" sz="24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6786578" y="2143116"/>
            <a:ext cx="100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CC3300"/>
                </a:solidFill>
                <a:cs typeface="AL-Mohanad" pitchFamily="2" charset="-78"/>
              </a:rPr>
              <a:t>النواتج</a:t>
            </a:r>
            <a:endParaRPr lang="ar-SA" sz="2400" dirty="0">
              <a:solidFill>
                <a:srgbClr val="CC3300"/>
              </a:solidFill>
              <a:cs typeface="AL-Mohanad" pitchFamily="2" charset="-78"/>
            </a:endParaRPr>
          </a:p>
        </p:txBody>
      </p:sp>
      <p:cxnSp>
        <p:nvCxnSpPr>
          <p:cNvPr id="25" name="رابط كسهم مستقيم 24"/>
          <p:cNvCxnSpPr/>
          <p:nvPr/>
        </p:nvCxnSpPr>
        <p:spPr>
          <a:xfrm>
            <a:off x="6000760" y="5929330"/>
            <a:ext cx="1000132" cy="1588"/>
          </a:xfrm>
          <a:prstGeom prst="straightConnector1">
            <a:avLst/>
          </a:prstGeom>
          <a:ln>
            <a:solidFill>
              <a:srgbClr val="CC33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3643306" y="1000108"/>
            <a:ext cx="18573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dirty="0" smtClean="0">
                <a:solidFill>
                  <a:srgbClr val="CC3300"/>
                </a:solidFill>
                <a:cs typeface="AL-Mohanad" pitchFamily="2" charset="-78"/>
              </a:rPr>
              <a:t>المعقد المنشط</a:t>
            </a:r>
            <a:endParaRPr lang="ar-SA" sz="2400" dirty="0">
              <a:solidFill>
                <a:srgbClr val="CC3300"/>
              </a:solidFill>
              <a:cs typeface="AL-Mohanad" pitchFamily="2" charset="-78"/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4143372" y="2786058"/>
            <a:ext cx="5000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baseline="-25000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a</a:t>
            </a:r>
            <a:endParaRPr lang="ar-SA" baseline="-25000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5286380" y="3500438"/>
            <a:ext cx="10715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H</a:t>
            </a:r>
            <a:endParaRPr lang="ar-SA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مثلث متساوي الساقين 28"/>
          <p:cNvSpPr/>
          <p:nvPr/>
        </p:nvSpPr>
        <p:spPr>
          <a:xfrm>
            <a:off x="5786446" y="3571876"/>
            <a:ext cx="285752" cy="14287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9" grpId="0"/>
      <p:bldP spid="20" grpId="0"/>
      <p:bldP spid="21" grpId="0"/>
      <p:bldP spid="22" grpId="0"/>
      <p:bldP spid="26" grpId="0"/>
      <p:bldP spid="27" grpId="0"/>
      <p:bldP spid="28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0" y="285728"/>
            <a:ext cx="9001156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3600" dirty="0" smtClean="0">
                <a:solidFill>
                  <a:srgbClr val="FF0000"/>
                </a:solidFill>
                <a:cs typeface="AL-Mohanad" pitchFamily="2" charset="-78"/>
              </a:rPr>
              <a:t>المعقد المنشط ( الحالة الانتقالية )</a:t>
            </a:r>
          </a:p>
          <a:p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هو حالة غير مستقرة يتم فيها تكسير روابط المتفاعلات </a:t>
            </a:r>
            <a:r>
              <a:rPr lang="ar-EG" sz="3600" dirty="0" err="1" smtClean="0">
                <a:solidFill>
                  <a:srgbClr val="FF00FF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 تكوين روابط جديدة , </a:t>
            </a:r>
            <a:r>
              <a:rPr lang="ar-EG" sz="3600" dirty="0" err="1" smtClean="0">
                <a:solidFill>
                  <a:srgbClr val="FF00FF"/>
                </a:solidFill>
                <a:cs typeface="AL-Mohanad" pitchFamily="2" charset="-78"/>
              </a:rPr>
              <a:t>و</a:t>
            </a:r>
            <a:r>
              <a:rPr lang="ar-EG" sz="3600" dirty="0" smtClean="0">
                <a:solidFill>
                  <a:srgbClr val="FF00FF"/>
                </a:solidFill>
                <a:cs typeface="AL-Mohanad" pitchFamily="2" charset="-78"/>
              </a:rPr>
              <a:t> قد يتحول إلى النواتج أو إلى المتفاعلات مرة أخرى </a:t>
            </a:r>
          </a:p>
          <a:p>
            <a:pPr algn="ctr"/>
            <a:r>
              <a:rPr lang="ar-EG" sz="3600" dirty="0" smtClean="0">
                <a:solidFill>
                  <a:srgbClr val="0000FF"/>
                </a:solidFill>
                <a:cs typeface="AL-Mohanad" pitchFamily="2" charset="-78"/>
              </a:rPr>
              <a:t>( تكوينه ليس دليلاً على إتمام التفاعل )</a:t>
            </a:r>
          </a:p>
          <a:p>
            <a:r>
              <a:rPr lang="ar-EG" sz="3600" dirty="0" smtClean="0">
                <a:solidFill>
                  <a:srgbClr val="009900"/>
                </a:solidFill>
                <a:cs typeface="AL-Mohanad" pitchFamily="2" charset="-78"/>
              </a:rPr>
              <a:t>بعض التفاعلات عكسية أي يمكن إعادة إنتاج المتفاعلات من النواتج مرة أخرى</a:t>
            </a:r>
            <a:endParaRPr lang="ar-SA" sz="3600" dirty="0">
              <a:solidFill>
                <a:srgbClr val="009900"/>
              </a:solidFill>
              <a:cs typeface="AL-Mohana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57126" y="4643446"/>
            <a:ext cx="8786874" cy="1828800"/>
          </a:xfrm>
        </p:spPr>
        <p:txBody>
          <a:bodyPr>
            <a:noAutofit/>
          </a:bodyPr>
          <a:lstStyle/>
          <a:p>
            <a:pPr algn="ctr"/>
            <a:r>
              <a:rPr lang="ar-EG" sz="13800" dirty="0" smtClean="0">
                <a:cs typeface="DecoType Thuluth" pitchFamily="2" charset="-78"/>
              </a:rPr>
              <a:t>العوامل المؤثرة </a:t>
            </a:r>
            <a:br>
              <a:rPr lang="ar-EG" sz="13800" dirty="0" smtClean="0">
                <a:cs typeface="DecoType Thuluth" pitchFamily="2" charset="-78"/>
              </a:rPr>
            </a:br>
            <a:r>
              <a:rPr lang="ar-EG" sz="13800" dirty="0" smtClean="0">
                <a:cs typeface="DecoType Thuluth" pitchFamily="2" charset="-78"/>
              </a:rPr>
              <a:t>في </a:t>
            </a:r>
            <a:br>
              <a:rPr lang="ar-EG" sz="13800" dirty="0" smtClean="0">
                <a:cs typeface="DecoType Thuluth" pitchFamily="2" charset="-78"/>
              </a:rPr>
            </a:br>
            <a:r>
              <a:rPr lang="ar-EG" sz="13800" dirty="0" smtClean="0">
                <a:cs typeface="DecoType Thuluth" pitchFamily="2" charset="-78"/>
              </a:rPr>
              <a:t>سرعة التفاعلات</a:t>
            </a:r>
            <a:endParaRPr lang="ar-SA" sz="8000" dirty="0">
              <a:cs typeface="DecoType Thuluth" pitchFamily="2" charset="-7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الأستاذ / جمعه عبد المهيمن0599599252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446</TotalTime>
  <Words>777</Words>
  <Application>Microsoft Office PowerPoint</Application>
  <PresentationFormat>عرض على الشاشة (3:4)‏</PresentationFormat>
  <Paragraphs>132</Paragraphs>
  <Slides>16</Slides>
  <Notes>0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8" baseType="lpstr">
      <vt:lpstr>تدفق</vt:lpstr>
      <vt:lpstr>Equation</vt:lpstr>
      <vt:lpstr>سرعة التفاعلات الكيميائية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العوامل المؤثرة  في  سرعة التفاعلات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قوانين سرعة التفاعل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سرعة التفاعلات الكيميائية</dc:title>
  <dc:creator>dell</dc:creator>
  <cp:lastModifiedBy>كيميائي جمعه</cp:lastModifiedBy>
  <cp:revision>49</cp:revision>
  <dcterms:created xsi:type="dcterms:W3CDTF">2012-09-23T16:34:17Z</dcterms:created>
  <dcterms:modified xsi:type="dcterms:W3CDTF">2013-12-03T18:31:21Z</dcterms:modified>
</cp:coreProperties>
</file>