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798" y="-96"/>
      </p:cViewPr>
      <p:guideLst>
        <p:guide orient="horz" pos="2160"/>
        <p:guide pos="3839"/>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C84B01-26F6-4E5D-9DF9-671E7D514415}" type="datetimeFigureOut">
              <a:rPr lang="en-US" smtClean="0"/>
              <a:pPr/>
              <a:t>8/2/2018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C64320-6F92-40E7-879E-EC9072A335E4}" type="slidenum">
              <a:rPr lang="en-US" smtClean="0"/>
              <a:pPr/>
              <a:t>‹#›</a:t>
            </a:fld>
            <a:endParaRPr lang="en-US"/>
          </a:p>
        </p:txBody>
      </p:sp>
    </p:spTree>
    <p:extLst>
      <p:ext uri="{BB962C8B-B14F-4D97-AF65-F5344CB8AC3E}">
        <p14:creationId xmlns:p14="http://schemas.microsoft.com/office/powerpoint/2010/main" xmlns="" val="1056269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C84B01-26F6-4E5D-9DF9-671E7D514415}" type="datetimeFigureOut">
              <a:rPr lang="en-US" smtClean="0"/>
              <a:pPr/>
              <a:t>8/2/2018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C64320-6F92-40E7-879E-EC9072A335E4}" type="slidenum">
              <a:rPr lang="en-US" smtClean="0"/>
              <a:pPr/>
              <a:t>‹#›</a:t>
            </a:fld>
            <a:endParaRPr lang="en-US"/>
          </a:p>
        </p:txBody>
      </p:sp>
    </p:spTree>
    <p:extLst>
      <p:ext uri="{BB962C8B-B14F-4D97-AF65-F5344CB8AC3E}">
        <p14:creationId xmlns:p14="http://schemas.microsoft.com/office/powerpoint/2010/main" xmlns="" val="3855670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0415" y="274639"/>
            <a:ext cx="3654531"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589" y="274639"/>
            <a:ext cx="1076468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C84B01-26F6-4E5D-9DF9-671E7D514415}" type="datetimeFigureOut">
              <a:rPr lang="en-US" smtClean="0"/>
              <a:pPr/>
              <a:t>8/2/2018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C64320-6F92-40E7-879E-EC9072A335E4}" type="slidenum">
              <a:rPr lang="en-US" smtClean="0"/>
              <a:pPr/>
              <a:t>‹#›</a:t>
            </a:fld>
            <a:endParaRPr lang="en-US"/>
          </a:p>
        </p:txBody>
      </p:sp>
    </p:spTree>
    <p:extLst>
      <p:ext uri="{BB962C8B-B14F-4D97-AF65-F5344CB8AC3E}">
        <p14:creationId xmlns:p14="http://schemas.microsoft.com/office/powerpoint/2010/main" xmlns="" val="4022586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C84B01-26F6-4E5D-9DF9-671E7D514415}" type="datetimeFigureOut">
              <a:rPr lang="en-US" smtClean="0"/>
              <a:pPr/>
              <a:t>8/2/2018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C64320-6F92-40E7-879E-EC9072A335E4}" type="slidenum">
              <a:rPr lang="en-US" smtClean="0"/>
              <a:pPr/>
              <a:t>‹#›</a:t>
            </a:fld>
            <a:endParaRPr lang="en-US"/>
          </a:p>
        </p:txBody>
      </p:sp>
    </p:spTree>
    <p:extLst>
      <p:ext uri="{BB962C8B-B14F-4D97-AF65-F5344CB8AC3E}">
        <p14:creationId xmlns:p14="http://schemas.microsoft.com/office/powerpoint/2010/main" xmlns="" val="2499666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C84B01-26F6-4E5D-9DF9-671E7D514415}" type="datetimeFigureOut">
              <a:rPr lang="en-US" smtClean="0"/>
              <a:pPr/>
              <a:t>8/2/2018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C64320-6F92-40E7-879E-EC9072A335E4}" type="slidenum">
              <a:rPr lang="en-US" smtClean="0"/>
              <a:pPr/>
              <a:t>‹#›</a:t>
            </a:fld>
            <a:endParaRPr lang="en-US"/>
          </a:p>
        </p:txBody>
      </p:sp>
    </p:spTree>
    <p:extLst>
      <p:ext uri="{BB962C8B-B14F-4D97-AF65-F5344CB8AC3E}">
        <p14:creationId xmlns:p14="http://schemas.microsoft.com/office/powerpoint/2010/main" xmlns="" val="1408690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12589" y="1600201"/>
            <a:ext cx="720960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25341" y="1600201"/>
            <a:ext cx="720960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FC84B01-26F6-4E5D-9DF9-671E7D514415}" type="datetimeFigureOut">
              <a:rPr lang="en-US" smtClean="0"/>
              <a:pPr/>
              <a:t>8/2/2018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C64320-6F92-40E7-879E-EC9072A335E4}" type="slidenum">
              <a:rPr lang="en-US" smtClean="0"/>
              <a:pPr/>
              <a:t>‹#›</a:t>
            </a:fld>
            <a:endParaRPr lang="en-US"/>
          </a:p>
        </p:txBody>
      </p:sp>
    </p:spTree>
    <p:extLst>
      <p:ext uri="{BB962C8B-B14F-4D97-AF65-F5344CB8AC3E}">
        <p14:creationId xmlns:p14="http://schemas.microsoft.com/office/powerpoint/2010/main" xmlns="" val="3997093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8"/>
            <a:ext cx="10969943"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C84B01-26F6-4E5D-9DF9-671E7D514415}" type="datetimeFigureOut">
              <a:rPr lang="en-US" smtClean="0"/>
              <a:pPr/>
              <a:t>8/2/2018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C64320-6F92-40E7-879E-EC9072A335E4}" type="slidenum">
              <a:rPr lang="en-US" smtClean="0"/>
              <a:pPr/>
              <a:t>‹#›</a:t>
            </a:fld>
            <a:endParaRPr lang="en-US"/>
          </a:p>
        </p:txBody>
      </p:sp>
    </p:spTree>
    <p:extLst>
      <p:ext uri="{BB962C8B-B14F-4D97-AF65-F5344CB8AC3E}">
        <p14:creationId xmlns:p14="http://schemas.microsoft.com/office/powerpoint/2010/main" xmlns="" val="986935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C84B01-26F6-4E5D-9DF9-671E7D514415}" type="datetimeFigureOut">
              <a:rPr lang="en-US" smtClean="0"/>
              <a:pPr/>
              <a:t>8/2/2018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C64320-6F92-40E7-879E-EC9072A335E4}" type="slidenum">
              <a:rPr lang="en-US" smtClean="0"/>
              <a:pPr/>
              <a:t>‹#›</a:t>
            </a:fld>
            <a:endParaRPr lang="en-US"/>
          </a:p>
        </p:txBody>
      </p:sp>
    </p:spTree>
    <p:extLst>
      <p:ext uri="{BB962C8B-B14F-4D97-AF65-F5344CB8AC3E}">
        <p14:creationId xmlns:p14="http://schemas.microsoft.com/office/powerpoint/2010/main" xmlns="" val="3835138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C84B01-26F6-4E5D-9DF9-671E7D514415}" type="datetimeFigureOut">
              <a:rPr lang="en-US" smtClean="0"/>
              <a:pPr/>
              <a:t>8/2/2018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C64320-6F92-40E7-879E-EC9072A335E4}" type="slidenum">
              <a:rPr lang="en-US" smtClean="0"/>
              <a:pPr/>
              <a:t>‹#›</a:t>
            </a:fld>
            <a:endParaRPr lang="en-US"/>
          </a:p>
        </p:txBody>
      </p:sp>
    </p:spTree>
    <p:extLst>
      <p:ext uri="{BB962C8B-B14F-4D97-AF65-F5344CB8AC3E}">
        <p14:creationId xmlns:p14="http://schemas.microsoft.com/office/powerpoint/2010/main" xmlns="" val="3502171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2" y="273050"/>
            <a:ext cx="4010039"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5492" y="27305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442" y="1435101"/>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C84B01-26F6-4E5D-9DF9-671E7D514415}" type="datetimeFigureOut">
              <a:rPr lang="en-US" smtClean="0"/>
              <a:pPr/>
              <a:t>8/2/2018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C64320-6F92-40E7-879E-EC9072A335E4}" type="slidenum">
              <a:rPr lang="en-US" smtClean="0"/>
              <a:pPr/>
              <a:t>‹#›</a:t>
            </a:fld>
            <a:endParaRPr lang="en-US"/>
          </a:p>
        </p:txBody>
      </p:sp>
    </p:spTree>
    <p:extLst>
      <p:ext uri="{BB962C8B-B14F-4D97-AF65-F5344CB8AC3E}">
        <p14:creationId xmlns:p14="http://schemas.microsoft.com/office/powerpoint/2010/main" xmlns="" val="4140867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C84B01-26F6-4E5D-9DF9-671E7D514415}" type="datetimeFigureOut">
              <a:rPr lang="en-US" smtClean="0"/>
              <a:pPr/>
              <a:t>8/2/2018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C64320-6F92-40E7-879E-EC9072A335E4}" type="slidenum">
              <a:rPr lang="en-US" smtClean="0"/>
              <a:pPr/>
              <a:t>‹#›</a:t>
            </a:fld>
            <a:endParaRPr lang="en-US"/>
          </a:p>
        </p:txBody>
      </p:sp>
    </p:spTree>
    <p:extLst>
      <p:ext uri="{BB962C8B-B14F-4D97-AF65-F5344CB8AC3E}">
        <p14:creationId xmlns:p14="http://schemas.microsoft.com/office/powerpoint/2010/main" xmlns="" val="996232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38"/>
            <a:ext cx="10969943"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441" y="1600201"/>
            <a:ext cx="10969943"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441" y="6356351"/>
            <a:ext cx="284405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C84B01-26F6-4E5D-9DF9-671E7D514415}" type="datetimeFigureOut">
              <a:rPr lang="en-US" smtClean="0"/>
              <a:pPr/>
              <a:t>8/2/2018</a:t>
            </a:fld>
            <a:endParaRPr lang="en-US"/>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5325" y="6356351"/>
            <a:ext cx="284405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C64320-6F92-40E7-879E-EC9072A335E4}" type="slidenum">
              <a:rPr lang="en-US" smtClean="0"/>
              <a:pPr/>
              <a:t>‹#›</a:t>
            </a:fld>
            <a:endParaRPr lang="en-US"/>
          </a:p>
        </p:txBody>
      </p:sp>
    </p:spTree>
    <p:extLst>
      <p:ext uri="{BB962C8B-B14F-4D97-AF65-F5344CB8AC3E}">
        <p14:creationId xmlns:p14="http://schemas.microsoft.com/office/powerpoint/2010/main" xmlns="" val="6146927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chandigarhdentistry.com/" TargetMode="External"/><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hyperlink" Target="mailto:chandigarhdentist@yahoo.com"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centenarydental.com/root-canal-treatment/" TargetMode="Externa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hyperlink" Target="http://chandigarhdentistry.com/tips-follow-root-canal-treatment/" TargetMode="External"/><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1217612" y="5235714"/>
            <a:ext cx="4876800" cy="707886"/>
          </a:xfrm>
          <a:prstGeom prst="rect">
            <a:avLst/>
          </a:prstGeom>
          <a:noFill/>
        </p:spPr>
        <p:txBody>
          <a:bodyPr wrap="square" rtlCol="0">
            <a:spAutoFit/>
          </a:bodyPr>
          <a:lstStyle/>
          <a:p>
            <a:r>
              <a:rPr lang="en-US" sz="4000" b="1" dirty="0" smtClean="0">
                <a:solidFill>
                  <a:srgbClr val="00B050"/>
                </a:solidFill>
              </a:rPr>
              <a:t>Book an Appointment</a:t>
            </a:r>
            <a:endParaRPr lang="en-US" sz="4000" b="1" dirty="0">
              <a:solidFill>
                <a:srgbClr val="00B050"/>
              </a:solidFill>
            </a:endParaRPr>
          </a:p>
        </p:txBody>
      </p:sp>
      <p:sp>
        <p:nvSpPr>
          <p:cNvPr id="6" name="Rectangle 5"/>
          <p:cNvSpPr/>
          <p:nvPr/>
        </p:nvSpPr>
        <p:spPr>
          <a:xfrm>
            <a:off x="1976435" y="5936159"/>
            <a:ext cx="3384260" cy="769441"/>
          </a:xfrm>
          <a:prstGeom prst="rect">
            <a:avLst/>
          </a:prstGeom>
        </p:spPr>
        <p:txBody>
          <a:bodyPr wrap="none">
            <a:spAutoFit/>
          </a:bodyPr>
          <a:lstStyle/>
          <a:p>
            <a:r>
              <a:rPr lang="en-US" sz="4400" b="1" dirty="0" smtClean="0">
                <a:solidFill>
                  <a:srgbClr val="00B0F0"/>
                </a:solidFill>
              </a:rPr>
              <a:t>172-463-6420</a:t>
            </a:r>
            <a:endParaRPr lang="en-US" sz="4400" b="1" dirty="0">
              <a:solidFill>
                <a:srgbClr val="00B0F0"/>
              </a:solidFill>
            </a:endParaRPr>
          </a:p>
        </p:txBody>
      </p:sp>
    </p:spTree>
    <p:extLst>
      <p:ext uri="{BB962C8B-B14F-4D97-AF65-F5344CB8AC3E}">
        <p14:creationId xmlns:p14="http://schemas.microsoft.com/office/powerpoint/2010/main" xmlns="" val="4257411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r="-16000" b="-11000"/>
          </a:stretch>
        </a:blipFill>
        <a:effectLst/>
      </p:bgPr>
    </p:bg>
    <p:spTree>
      <p:nvGrpSpPr>
        <p:cNvPr id="1" name=""/>
        <p:cNvGrpSpPr/>
        <p:nvPr/>
      </p:nvGrpSpPr>
      <p:grpSpPr>
        <a:xfrm>
          <a:off x="0" y="0"/>
          <a:ext cx="0" cy="0"/>
          <a:chOff x="0" y="0"/>
          <a:chExt cx="0" cy="0"/>
        </a:xfrm>
      </p:grpSpPr>
      <p:sp>
        <p:nvSpPr>
          <p:cNvPr id="2" name="Rectangle 1"/>
          <p:cNvSpPr/>
          <p:nvPr/>
        </p:nvSpPr>
        <p:spPr>
          <a:xfrm>
            <a:off x="-8844" y="228600"/>
            <a:ext cx="12197670" cy="923330"/>
          </a:xfrm>
          <a:prstGeom prst="rect">
            <a:avLst/>
          </a:prstGeom>
        </p:spPr>
        <p:txBody>
          <a:bodyPr wrap="square">
            <a:spAutoFit/>
          </a:bodyPr>
          <a:lstStyle/>
          <a:p>
            <a:pPr algn="ctr"/>
            <a:r>
              <a:rPr lang="en-US" sz="5400" b="1" dirty="0" smtClean="0">
                <a:solidFill>
                  <a:schemeClr val="accent6"/>
                </a:solidFill>
              </a:rPr>
              <a:t>GET IN TOUCH WITH US</a:t>
            </a:r>
            <a:endParaRPr lang="en-US" sz="5400" dirty="0">
              <a:solidFill>
                <a:schemeClr val="accent6"/>
              </a:solidFill>
            </a:endParaRPr>
          </a:p>
        </p:txBody>
      </p:sp>
      <p:sp>
        <p:nvSpPr>
          <p:cNvPr id="3" name="Rectangle 2"/>
          <p:cNvSpPr/>
          <p:nvPr/>
        </p:nvSpPr>
        <p:spPr>
          <a:xfrm>
            <a:off x="1437549" y="2981980"/>
            <a:ext cx="2128770" cy="523220"/>
          </a:xfrm>
          <a:prstGeom prst="rect">
            <a:avLst/>
          </a:prstGeom>
        </p:spPr>
        <p:txBody>
          <a:bodyPr wrap="square">
            <a:spAutoFit/>
          </a:bodyPr>
          <a:lstStyle/>
          <a:p>
            <a:pPr algn="ctr"/>
            <a:r>
              <a:rPr lang="en-US" sz="2800" b="1" dirty="0" smtClean="0">
                <a:solidFill>
                  <a:srgbClr val="00B0F0"/>
                </a:solidFill>
                <a:latin typeface="Calibri" pitchFamily="34" charset="0"/>
                <a:cs typeface="Calibri" pitchFamily="34" charset="0"/>
              </a:rPr>
              <a:t>Call Now   :-</a:t>
            </a:r>
            <a:endParaRPr lang="en-US" sz="2800" b="1" dirty="0">
              <a:solidFill>
                <a:srgbClr val="00B0F0"/>
              </a:solidFill>
              <a:latin typeface="Calibri" pitchFamily="34" charset="0"/>
              <a:cs typeface="Calibri" pitchFamily="34" charset="0"/>
            </a:endParaRPr>
          </a:p>
        </p:txBody>
      </p:sp>
      <p:sp>
        <p:nvSpPr>
          <p:cNvPr id="4" name="Rectangle 3"/>
          <p:cNvSpPr/>
          <p:nvPr/>
        </p:nvSpPr>
        <p:spPr>
          <a:xfrm>
            <a:off x="3665219" y="1559004"/>
            <a:ext cx="7105093" cy="1107996"/>
          </a:xfrm>
          <a:prstGeom prst="rect">
            <a:avLst/>
          </a:prstGeom>
        </p:spPr>
        <p:txBody>
          <a:bodyPr wrap="square">
            <a:spAutoFit/>
          </a:bodyPr>
          <a:lstStyle/>
          <a:p>
            <a:r>
              <a:rPr lang="en-US" sz="2200" b="1" dirty="0">
                <a:solidFill>
                  <a:srgbClr val="00B0F0"/>
                </a:solidFill>
                <a:latin typeface="Calibri" pitchFamily="34" charset="0"/>
                <a:cs typeface="Calibri" pitchFamily="34" charset="0"/>
              </a:rPr>
              <a:t>Advanced Dental Care </a:t>
            </a:r>
            <a:r>
              <a:rPr lang="en-US" sz="2200" b="1" dirty="0" smtClean="0">
                <a:solidFill>
                  <a:srgbClr val="00B0F0"/>
                </a:solidFill>
                <a:latin typeface="Calibri" pitchFamily="34" charset="0"/>
                <a:cs typeface="Calibri" pitchFamily="34" charset="0"/>
              </a:rPr>
              <a:t>Centre</a:t>
            </a:r>
          </a:p>
          <a:p>
            <a:r>
              <a:rPr lang="en-US" sz="2200" b="1" dirty="0" smtClean="0">
                <a:solidFill>
                  <a:srgbClr val="00B0F0"/>
                </a:solidFill>
                <a:latin typeface="Calibri" pitchFamily="34" charset="0"/>
                <a:cs typeface="Calibri" pitchFamily="34" charset="0"/>
              </a:rPr>
              <a:t>#</a:t>
            </a:r>
            <a:r>
              <a:rPr lang="en-US" sz="2200" b="1" dirty="0">
                <a:solidFill>
                  <a:srgbClr val="00B0F0"/>
                </a:solidFill>
                <a:latin typeface="Calibri" pitchFamily="34" charset="0"/>
                <a:cs typeface="Calibri" pitchFamily="34" charset="0"/>
              </a:rPr>
              <a:t>20</a:t>
            </a:r>
            <a:r>
              <a:rPr lang="en-US" sz="2200" b="1" dirty="0" smtClean="0">
                <a:solidFill>
                  <a:srgbClr val="00B0F0"/>
                </a:solidFill>
                <a:latin typeface="Calibri" pitchFamily="34" charset="0"/>
                <a:cs typeface="Calibri" pitchFamily="34" charset="0"/>
              </a:rPr>
              <a:t>, First Floor, Sector 18-A Chandigarh—160018 Punjab, India</a:t>
            </a:r>
            <a:endParaRPr lang="en-US" sz="2200" b="1" dirty="0">
              <a:solidFill>
                <a:srgbClr val="00B0F0"/>
              </a:solidFill>
              <a:latin typeface="Calibri" pitchFamily="34" charset="0"/>
              <a:cs typeface="Calibri" pitchFamily="34" charset="0"/>
            </a:endParaRPr>
          </a:p>
        </p:txBody>
      </p:sp>
      <p:sp>
        <p:nvSpPr>
          <p:cNvPr id="5" name="TextBox 4"/>
          <p:cNvSpPr txBox="1"/>
          <p:nvPr/>
        </p:nvSpPr>
        <p:spPr>
          <a:xfrm>
            <a:off x="3032919" y="1715869"/>
            <a:ext cx="452368" cy="646331"/>
          </a:xfrm>
          <a:prstGeom prst="rect">
            <a:avLst/>
          </a:prstGeom>
          <a:noFill/>
        </p:spPr>
        <p:txBody>
          <a:bodyPr wrap="none" rtlCol="0">
            <a:spAutoFit/>
          </a:bodyPr>
          <a:lstStyle/>
          <a:p>
            <a:r>
              <a:rPr lang="en-US" sz="3600" b="1" dirty="0" smtClean="0">
                <a:solidFill>
                  <a:srgbClr val="C00000"/>
                </a:solidFill>
                <a:latin typeface="Calibri" pitchFamily="34" charset="0"/>
                <a:cs typeface="Calibri" pitchFamily="34" charset="0"/>
              </a:rPr>
              <a:t>:-</a:t>
            </a:r>
            <a:endParaRPr lang="en-US" sz="3600" b="1" dirty="0">
              <a:solidFill>
                <a:srgbClr val="C00000"/>
              </a:solidFill>
              <a:latin typeface="Calibri" pitchFamily="34" charset="0"/>
              <a:cs typeface="Calibri" pitchFamily="34" charset="0"/>
            </a:endParaRPr>
          </a:p>
        </p:txBody>
      </p:sp>
      <p:sp>
        <p:nvSpPr>
          <p:cNvPr id="6" name="Rectangle 5"/>
          <p:cNvSpPr/>
          <p:nvPr/>
        </p:nvSpPr>
        <p:spPr>
          <a:xfrm>
            <a:off x="3645296" y="3048000"/>
            <a:ext cx="4112023" cy="430887"/>
          </a:xfrm>
          <a:prstGeom prst="rect">
            <a:avLst/>
          </a:prstGeom>
        </p:spPr>
        <p:txBody>
          <a:bodyPr wrap="none">
            <a:spAutoFit/>
          </a:bodyPr>
          <a:lstStyle/>
          <a:p>
            <a:r>
              <a:rPr lang="en-US" sz="2200" b="1" dirty="0">
                <a:solidFill>
                  <a:schemeClr val="accent6"/>
                </a:solidFill>
                <a:latin typeface="Calibri" pitchFamily="34" charset="0"/>
                <a:cs typeface="Calibri" pitchFamily="34" charset="0"/>
              </a:rPr>
              <a:t>+91-985-512-3236,0172-463-6420</a:t>
            </a:r>
            <a:endParaRPr lang="en-US" sz="2200" dirty="0">
              <a:solidFill>
                <a:schemeClr val="accent6"/>
              </a:solidFill>
            </a:endParaRPr>
          </a:p>
        </p:txBody>
      </p:sp>
      <p:sp>
        <p:nvSpPr>
          <p:cNvPr id="7" name="Rectangle 6"/>
          <p:cNvSpPr/>
          <p:nvPr/>
        </p:nvSpPr>
        <p:spPr>
          <a:xfrm>
            <a:off x="3699278" y="4232196"/>
            <a:ext cx="3896516" cy="430887"/>
          </a:xfrm>
          <a:prstGeom prst="rect">
            <a:avLst/>
          </a:prstGeom>
        </p:spPr>
        <p:txBody>
          <a:bodyPr wrap="none">
            <a:spAutoFit/>
          </a:bodyPr>
          <a:lstStyle/>
          <a:p>
            <a:r>
              <a:rPr lang="en-US" sz="2200" b="1" dirty="0" smtClean="0">
                <a:latin typeface="Calibri" pitchFamily="34" charset="0"/>
                <a:cs typeface="Calibri" pitchFamily="34" charset="0"/>
                <a:hlinkClick r:id="rId3"/>
              </a:rPr>
              <a:t>http://chandigarhdentistry.com</a:t>
            </a:r>
            <a:endParaRPr lang="en-US" sz="2200" b="1" dirty="0">
              <a:latin typeface="Calibri" pitchFamily="34" charset="0"/>
              <a:cs typeface="Calibri" pitchFamily="34" charset="0"/>
            </a:endParaRPr>
          </a:p>
        </p:txBody>
      </p:sp>
      <p:sp>
        <p:nvSpPr>
          <p:cNvPr id="8" name="TextBox 7"/>
          <p:cNvSpPr txBox="1"/>
          <p:nvPr/>
        </p:nvSpPr>
        <p:spPr>
          <a:xfrm>
            <a:off x="3032919" y="4119265"/>
            <a:ext cx="452368" cy="646331"/>
          </a:xfrm>
          <a:prstGeom prst="rect">
            <a:avLst/>
          </a:prstGeom>
          <a:noFill/>
        </p:spPr>
        <p:txBody>
          <a:bodyPr wrap="none" rtlCol="0">
            <a:spAutoFit/>
          </a:bodyPr>
          <a:lstStyle/>
          <a:p>
            <a:r>
              <a:rPr lang="en-US" sz="3600" b="1" dirty="0" smtClean="0">
                <a:solidFill>
                  <a:srgbClr val="C00000"/>
                </a:solidFill>
                <a:latin typeface="Calibri" pitchFamily="34" charset="0"/>
                <a:cs typeface="Calibri" pitchFamily="34" charset="0"/>
              </a:rPr>
              <a:t>:-</a:t>
            </a:r>
            <a:endParaRPr lang="en-US" sz="3600" b="1" dirty="0">
              <a:solidFill>
                <a:srgbClr val="C00000"/>
              </a:solidFill>
              <a:latin typeface="Calibri" pitchFamily="34" charset="0"/>
              <a:cs typeface="Calibri" pitchFamily="34" charset="0"/>
            </a:endParaRPr>
          </a:p>
        </p:txBody>
      </p:sp>
      <p:sp>
        <p:nvSpPr>
          <p:cNvPr id="9" name="Rectangle 8"/>
          <p:cNvSpPr/>
          <p:nvPr/>
        </p:nvSpPr>
        <p:spPr>
          <a:xfrm>
            <a:off x="1589949" y="5410200"/>
            <a:ext cx="2128770" cy="523220"/>
          </a:xfrm>
          <a:prstGeom prst="rect">
            <a:avLst/>
          </a:prstGeom>
        </p:spPr>
        <p:txBody>
          <a:bodyPr wrap="square">
            <a:spAutoFit/>
          </a:bodyPr>
          <a:lstStyle/>
          <a:p>
            <a:pPr algn="ctr"/>
            <a:r>
              <a:rPr lang="en-US" sz="2800" b="1" dirty="0" smtClean="0">
                <a:solidFill>
                  <a:srgbClr val="00B050"/>
                </a:solidFill>
                <a:latin typeface="Calibri" pitchFamily="34" charset="0"/>
                <a:cs typeface="Calibri" pitchFamily="34" charset="0"/>
              </a:rPr>
              <a:t> Email     </a:t>
            </a:r>
            <a:r>
              <a:rPr lang="en-US" sz="2800" b="1" dirty="0" smtClean="0">
                <a:solidFill>
                  <a:srgbClr val="C00000"/>
                </a:solidFill>
                <a:latin typeface="Calibri" pitchFamily="34" charset="0"/>
                <a:cs typeface="Calibri" pitchFamily="34" charset="0"/>
              </a:rPr>
              <a:t>:- </a:t>
            </a:r>
            <a:endParaRPr lang="en-US" sz="2800" b="1" dirty="0">
              <a:solidFill>
                <a:srgbClr val="0070C0"/>
              </a:solidFill>
              <a:latin typeface="Calibri" pitchFamily="34" charset="0"/>
              <a:cs typeface="Calibri" pitchFamily="34" charset="0"/>
            </a:endParaRPr>
          </a:p>
        </p:txBody>
      </p:sp>
      <p:sp>
        <p:nvSpPr>
          <p:cNvPr id="10" name="Rectangle 9"/>
          <p:cNvSpPr/>
          <p:nvPr/>
        </p:nvSpPr>
        <p:spPr>
          <a:xfrm>
            <a:off x="3718719" y="5426333"/>
            <a:ext cx="3913059" cy="430887"/>
          </a:xfrm>
          <a:prstGeom prst="rect">
            <a:avLst/>
          </a:prstGeom>
        </p:spPr>
        <p:txBody>
          <a:bodyPr wrap="none">
            <a:spAutoFit/>
          </a:bodyPr>
          <a:lstStyle/>
          <a:p>
            <a:r>
              <a:rPr lang="en-US" sz="2200" b="1" dirty="0" smtClean="0">
                <a:latin typeface="Calibri" pitchFamily="34" charset="0"/>
                <a:cs typeface="Calibri" pitchFamily="34" charset="0"/>
                <a:hlinkClick r:id="rId4"/>
              </a:rPr>
              <a:t>chandigarhdentist@yahoo.com</a:t>
            </a:r>
            <a:r>
              <a:rPr lang="en-US" sz="2200" b="1" dirty="0">
                <a:latin typeface="Calibri" pitchFamily="34" charset="0"/>
                <a:cs typeface="Calibri" pitchFamily="34" charset="0"/>
              </a:rPr>
              <a:t> </a:t>
            </a:r>
            <a:endParaRPr lang="en-US" sz="2200" b="1" dirty="0" smtClean="0">
              <a:latin typeface="Calibri" pitchFamily="34" charset="0"/>
              <a:cs typeface="Calibri" pitchFamily="34" charset="0"/>
            </a:endParaRPr>
          </a:p>
        </p:txBody>
      </p:sp>
      <p:sp>
        <p:nvSpPr>
          <p:cNvPr id="11" name="Rectangle 10"/>
          <p:cNvSpPr/>
          <p:nvPr/>
        </p:nvSpPr>
        <p:spPr>
          <a:xfrm>
            <a:off x="1252358" y="4180820"/>
            <a:ext cx="2128770" cy="523220"/>
          </a:xfrm>
          <a:prstGeom prst="rect">
            <a:avLst/>
          </a:prstGeom>
        </p:spPr>
        <p:txBody>
          <a:bodyPr wrap="square">
            <a:spAutoFit/>
          </a:bodyPr>
          <a:lstStyle/>
          <a:p>
            <a:pPr algn="ctr"/>
            <a:r>
              <a:rPr lang="en-US" sz="2800" b="1" dirty="0" smtClean="0">
                <a:solidFill>
                  <a:schemeClr val="accent6"/>
                </a:solidFill>
                <a:latin typeface="Calibri" pitchFamily="34" charset="0"/>
                <a:cs typeface="Calibri" pitchFamily="34" charset="0"/>
              </a:rPr>
              <a:t>Visit Us</a:t>
            </a:r>
            <a:endParaRPr lang="en-US" sz="2800" b="1" dirty="0">
              <a:solidFill>
                <a:schemeClr val="accent6"/>
              </a:solidFill>
              <a:latin typeface="Calibri" pitchFamily="34" charset="0"/>
              <a:cs typeface="Calibri" pitchFamily="34" charset="0"/>
            </a:endParaRPr>
          </a:p>
        </p:txBody>
      </p:sp>
      <p:sp>
        <p:nvSpPr>
          <p:cNvPr id="12" name="Rectangle 11"/>
          <p:cNvSpPr/>
          <p:nvPr/>
        </p:nvSpPr>
        <p:spPr>
          <a:xfrm>
            <a:off x="1146242" y="1777424"/>
            <a:ext cx="2128770" cy="523220"/>
          </a:xfrm>
          <a:prstGeom prst="rect">
            <a:avLst/>
          </a:prstGeom>
        </p:spPr>
        <p:txBody>
          <a:bodyPr wrap="square">
            <a:spAutoFit/>
          </a:bodyPr>
          <a:lstStyle/>
          <a:p>
            <a:pPr algn="ctr"/>
            <a:r>
              <a:rPr lang="en-US" sz="2800" b="1" dirty="0" smtClean="0">
                <a:solidFill>
                  <a:srgbClr val="00B050"/>
                </a:solidFill>
              </a:rPr>
              <a:t>Address</a:t>
            </a:r>
            <a:endParaRPr lang="en-US" sz="2800" b="1" dirty="0">
              <a:solidFill>
                <a:srgbClr val="0070C0"/>
              </a:solidFill>
              <a:latin typeface="Calibri" pitchFamily="34" charset="0"/>
              <a:cs typeface="Calibri" pitchFamily="34" charset="0"/>
            </a:endParaRPr>
          </a:p>
        </p:txBody>
      </p:sp>
    </p:spTree>
    <p:extLst>
      <p:ext uri="{BB962C8B-B14F-4D97-AF65-F5344CB8AC3E}">
        <p14:creationId xmlns:p14="http://schemas.microsoft.com/office/powerpoint/2010/main" xmlns="" val="36351084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9000" b="-39000"/>
          </a:stretch>
        </a:blipFill>
        <a:effectLst/>
      </p:bgPr>
    </p:bg>
    <p:spTree>
      <p:nvGrpSpPr>
        <p:cNvPr id="1" name=""/>
        <p:cNvGrpSpPr/>
        <p:nvPr/>
      </p:nvGrpSpPr>
      <p:grpSpPr>
        <a:xfrm>
          <a:off x="0" y="0"/>
          <a:ext cx="0" cy="0"/>
          <a:chOff x="0" y="0"/>
          <a:chExt cx="0" cy="0"/>
        </a:xfrm>
      </p:grpSpPr>
      <p:sp>
        <p:nvSpPr>
          <p:cNvPr id="2" name="TextBox 1"/>
          <p:cNvSpPr txBox="1"/>
          <p:nvPr/>
        </p:nvSpPr>
        <p:spPr>
          <a:xfrm>
            <a:off x="684212" y="5124271"/>
            <a:ext cx="11383629" cy="1200329"/>
          </a:xfrm>
          <a:prstGeom prst="rect">
            <a:avLst/>
          </a:prstGeom>
          <a:noFill/>
        </p:spPr>
        <p:txBody>
          <a:bodyPr wrap="none" rtlCol="0">
            <a:spAutoFit/>
          </a:bodyPr>
          <a:lstStyle/>
          <a:p>
            <a:r>
              <a:rPr lang="en-US" sz="7200" b="1" dirty="0" smtClean="0">
                <a:latin typeface="Calibri" pitchFamily="34" charset="0"/>
                <a:cs typeface="Calibri" pitchFamily="34" charset="0"/>
              </a:rPr>
              <a:t>Advanced Dental Care Centre</a:t>
            </a:r>
          </a:p>
        </p:txBody>
      </p:sp>
      <p:sp>
        <p:nvSpPr>
          <p:cNvPr id="3" name="Rectangle 2"/>
          <p:cNvSpPr/>
          <p:nvPr/>
        </p:nvSpPr>
        <p:spPr>
          <a:xfrm>
            <a:off x="5027612" y="1632704"/>
            <a:ext cx="2047548" cy="1569660"/>
          </a:xfrm>
          <a:prstGeom prst="rect">
            <a:avLst/>
          </a:prstGeom>
        </p:spPr>
        <p:txBody>
          <a:bodyPr wrap="none">
            <a:spAutoFit/>
          </a:bodyPr>
          <a:lstStyle/>
          <a:p>
            <a:r>
              <a:rPr lang="en-US" sz="9600" b="1" dirty="0" smtClean="0">
                <a:solidFill>
                  <a:srgbClr val="00B050"/>
                </a:solidFill>
              </a:rPr>
              <a:t>You</a:t>
            </a:r>
            <a:endParaRPr lang="en-US" sz="9600" b="1" dirty="0">
              <a:solidFill>
                <a:srgbClr val="00B050"/>
              </a:solidFill>
            </a:endParaRPr>
          </a:p>
        </p:txBody>
      </p:sp>
      <p:sp>
        <p:nvSpPr>
          <p:cNvPr id="4" name="Rectangle 3"/>
          <p:cNvSpPr/>
          <p:nvPr/>
        </p:nvSpPr>
        <p:spPr>
          <a:xfrm>
            <a:off x="8913812" y="2851904"/>
            <a:ext cx="1659300" cy="1785104"/>
          </a:xfrm>
          <a:prstGeom prst="rect">
            <a:avLst/>
          </a:prstGeom>
        </p:spPr>
        <p:txBody>
          <a:bodyPr wrap="none">
            <a:spAutoFit/>
          </a:bodyPr>
          <a:lstStyle/>
          <a:p>
            <a:r>
              <a:rPr lang="en-US" sz="11000" b="1" dirty="0" smtClean="0">
                <a:solidFill>
                  <a:srgbClr val="00B0F0"/>
                </a:solidFill>
              </a:rPr>
              <a:t>BY</a:t>
            </a:r>
            <a:endParaRPr lang="en-US" sz="11000" b="1" dirty="0">
              <a:solidFill>
                <a:srgbClr val="00B0F0"/>
              </a:solidFill>
            </a:endParaRPr>
          </a:p>
        </p:txBody>
      </p:sp>
      <p:sp>
        <p:nvSpPr>
          <p:cNvPr id="5" name="TextBox 4"/>
          <p:cNvSpPr txBox="1"/>
          <p:nvPr/>
        </p:nvSpPr>
        <p:spPr>
          <a:xfrm>
            <a:off x="455612" y="-76200"/>
            <a:ext cx="3768980" cy="1785104"/>
          </a:xfrm>
          <a:prstGeom prst="rect">
            <a:avLst/>
          </a:prstGeom>
          <a:noFill/>
        </p:spPr>
        <p:txBody>
          <a:bodyPr wrap="none" rtlCol="0">
            <a:spAutoFit/>
          </a:bodyPr>
          <a:lstStyle/>
          <a:p>
            <a:r>
              <a:rPr lang="en-US" sz="11000" b="1" dirty="0" smtClean="0">
                <a:solidFill>
                  <a:srgbClr val="FF0000"/>
                </a:solidFill>
              </a:rPr>
              <a:t>Thank</a:t>
            </a:r>
            <a:endParaRPr lang="en-US" sz="11000" b="1" dirty="0">
              <a:solidFill>
                <a:srgbClr val="FF0000"/>
              </a:solidFill>
            </a:endParaRPr>
          </a:p>
        </p:txBody>
      </p:sp>
    </p:spTree>
    <p:extLst>
      <p:ext uri="{BB962C8B-B14F-4D97-AF65-F5344CB8AC3E}">
        <p14:creationId xmlns:p14="http://schemas.microsoft.com/office/powerpoint/2010/main" xmlns="" val="169809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200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200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580">
                                          <p:stCondLst>
                                            <p:cond delay="0"/>
                                          </p:stCondLst>
                                        </p:cTn>
                                        <p:tgtEl>
                                          <p:spTgt spid="3"/>
                                        </p:tgtEl>
                                      </p:cBhvr>
                                    </p:animEffect>
                                    <p:anim calcmode="lin" valueType="num">
                                      <p:cBhvr>
                                        <p:cTn id="26"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gtEl>
                                      </p:cBhvr>
                                      <p:to x="100000" y="60000"/>
                                    </p:animScale>
                                    <p:animScale>
                                      <p:cBhvr>
                                        <p:cTn id="32" dur="166" decel="50000">
                                          <p:stCondLst>
                                            <p:cond delay="676"/>
                                          </p:stCondLst>
                                        </p:cTn>
                                        <p:tgtEl>
                                          <p:spTgt spid="3"/>
                                        </p:tgtEl>
                                      </p:cBhvr>
                                      <p:to x="100000" y="100000"/>
                                    </p:animScale>
                                    <p:animScale>
                                      <p:cBhvr>
                                        <p:cTn id="33" dur="26">
                                          <p:stCondLst>
                                            <p:cond delay="1312"/>
                                          </p:stCondLst>
                                        </p:cTn>
                                        <p:tgtEl>
                                          <p:spTgt spid="3"/>
                                        </p:tgtEl>
                                      </p:cBhvr>
                                      <p:to x="100000" y="80000"/>
                                    </p:animScale>
                                    <p:animScale>
                                      <p:cBhvr>
                                        <p:cTn id="34" dur="166" decel="50000">
                                          <p:stCondLst>
                                            <p:cond delay="1338"/>
                                          </p:stCondLst>
                                        </p:cTn>
                                        <p:tgtEl>
                                          <p:spTgt spid="3"/>
                                        </p:tgtEl>
                                      </p:cBhvr>
                                      <p:to x="100000" y="100000"/>
                                    </p:animScale>
                                    <p:animScale>
                                      <p:cBhvr>
                                        <p:cTn id="35" dur="26">
                                          <p:stCondLst>
                                            <p:cond delay="1642"/>
                                          </p:stCondLst>
                                        </p:cTn>
                                        <p:tgtEl>
                                          <p:spTgt spid="3"/>
                                        </p:tgtEl>
                                      </p:cBhvr>
                                      <p:to x="100000" y="90000"/>
                                    </p:animScale>
                                    <p:animScale>
                                      <p:cBhvr>
                                        <p:cTn id="36" dur="166" decel="50000">
                                          <p:stCondLst>
                                            <p:cond delay="1668"/>
                                          </p:stCondLst>
                                        </p:cTn>
                                        <p:tgtEl>
                                          <p:spTgt spid="3"/>
                                        </p:tgtEl>
                                      </p:cBhvr>
                                      <p:to x="100000" y="100000"/>
                                    </p:animScale>
                                    <p:animScale>
                                      <p:cBhvr>
                                        <p:cTn id="37" dur="26">
                                          <p:stCondLst>
                                            <p:cond delay="1808"/>
                                          </p:stCondLst>
                                        </p:cTn>
                                        <p:tgtEl>
                                          <p:spTgt spid="3"/>
                                        </p:tgtEl>
                                      </p:cBhvr>
                                      <p:to x="100000" y="95000"/>
                                    </p:animScale>
                                    <p:animScale>
                                      <p:cBhvr>
                                        <p:cTn id="38" dur="166" decel="50000">
                                          <p:stCondLst>
                                            <p:cond delay="1834"/>
                                          </p:stCondLst>
                                        </p:cTn>
                                        <p:tgtEl>
                                          <p:spTgt spid="3"/>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2000"/>
                                  </p:stCondLst>
                                  <p:childTnLst>
                                    <p:set>
                                      <p:cBhvr>
                                        <p:cTn id="42" dur="1" fill="hold">
                                          <p:stCondLst>
                                            <p:cond delay="0"/>
                                          </p:stCondLst>
                                        </p:cTn>
                                        <p:tgtEl>
                                          <p:spTgt spid="4"/>
                                        </p:tgtEl>
                                        <p:attrNameLst>
                                          <p:attrName>style.visibility</p:attrName>
                                        </p:attrNameLst>
                                      </p:cBhvr>
                                      <p:to>
                                        <p:strVal val="visible"/>
                                      </p:to>
                                    </p:set>
                                    <p:animEffect transition="in" filter="wipe(down)">
                                      <p:cBhvr>
                                        <p:cTn id="43" dur="580">
                                          <p:stCondLst>
                                            <p:cond delay="0"/>
                                          </p:stCondLst>
                                        </p:cTn>
                                        <p:tgtEl>
                                          <p:spTgt spid="4"/>
                                        </p:tgtEl>
                                      </p:cBhvr>
                                    </p:animEffect>
                                    <p:anim calcmode="lin" valueType="num">
                                      <p:cBhvr>
                                        <p:cTn id="4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gtEl>
                                      </p:cBhvr>
                                      <p:to x="100000" y="60000"/>
                                    </p:animScale>
                                    <p:animScale>
                                      <p:cBhvr>
                                        <p:cTn id="50" dur="166" decel="50000">
                                          <p:stCondLst>
                                            <p:cond delay="676"/>
                                          </p:stCondLst>
                                        </p:cTn>
                                        <p:tgtEl>
                                          <p:spTgt spid="4"/>
                                        </p:tgtEl>
                                      </p:cBhvr>
                                      <p:to x="100000" y="100000"/>
                                    </p:animScale>
                                    <p:animScale>
                                      <p:cBhvr>
                                        <p:cTn id="51" dur="26">
                                          <p:stCondLst>
                                            <p:cond delay="1312"/>
                                          </p:stCondLst>
                                        </p:cTn>
                                        <p:tgtEl>
                                          <p:spTgt spid="4"/>
                                        </p:tgtEl>
                                      </p:cBhvr>
                                      <p:to x="100000" y="80000"/>
                                    </p:animScale>
                                    <p:animScale>
                                      <p:cBhvr>
                                        <p:cTn id="52" dur="166" decel="50000">
                                          <p:stCondLst>
                                            <p:cond delay="1338"/>
                                          </p:stCondLst>
                                        </p:cTn>
                                        <p:tgtEl>
                                          <p:spTgt spid="4"/>
                                        </p:tgtEl>
                                      </p:cBhvr>
                                      <p:to x="100000" y="100000"/>
                                    </p:animScale>
                                    <p:animScale>
                                      <p:cBhvr>
                                        <p:cTn id="53" dur="26">
                                          <p:stCondLst>
                                            <p:cond delay="1642"/>
                                          </p:stCondLst>
                                        </p:cTn>
                                        <p:tgtEl>
                                          <p:spTgt spid="4"/>
                                        </p:tgtEl>
                                      </p:cBhvr>
                                      <p:to x="100000" y="90000"/>
                                    </p:animScale>
                                    <p:animScale>
                                      <p:cBhvr>
                                        <p:cTn id="54" dur="166" decel="50000">
                                          <p:stCondLst>
                                            <p:cond delay="1668"/>
                                          </p:stCondLst>
                                        </p:cTn>
                                        <p:tgtEl>
                                          <p:spTgt spid="4"/>
                                        </p:tgtEl>
                                      </p:cBhvr>
                                      <p:to x="100000" y="100000"/>
                                    </p:animScale>
                                    <p:animScale>
                                      <p:cBhvr>
                                        <p:cTn id="55" dur="26">
                                          <p:stCondLst>
                                            <p:cond delay="1808"/>
                                          </p:stCondLst>
                                        </p:cTn>
                                        <p:tgtEl>
                                          <p:spTgt spid="4"/>
                                        </p:tgtEl>
                                      </p:cBhvr>
                                      <p:to x="100000" y="95000"/>
                                    </p:animScale>
                                    <p:animScale>
                                      <p:cBhvr>
                                        <p:cTn id="56" dur="166" decel="50000">
                                          <p:stCondLst>
                                            <p:cond delay="1834"/>
                                          </p:stCondLst>
                                        </p:cTn>
                                        <p:tgtEl>
                                          <p:spTgt spid="4"/>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2000"/>
                                  </p:stCondLst>
                                  <p:childTnLst>
                                    <p:set>
                                      <p:cBhvr>
                                        <p:cTn id="60" dur="1" fill="hold">
                                          <p:stCondLst>
                                            <p:cond delay="0"/>
                                          </p:stCondLst>
                                        </p:cTn>
                                        <p:tgtEl>
                                          <p:spTgt spid="2"/>
                                        </p:tgtEl>
                                        <p:attrNameLst>
                                          <p:attrName>style.visibility</p:attrName>
                                        </p:attrNameLst>
                                      </p:cBhvr>
                                      <p:to>
                                        <p:strVal val="visible"/>
                                      </p:to>
                                    </p:set>
                                    <p:animEffect transition="in" filter="wipe(down)">
                                      <p:cBhvr>
                                        <p:cTn id="61" dur="580">
                                          <p:stCondLst>
                                            <p:cond delay="0"/>
                                          </p:stCondLst>
                                        </p:cTn>
                                        <p:tgtEl>
                                          <p:spTgt spid="2"/>
                                        </p:tgtEl>
                                      </p:cBhvr>
                                    </p:animEffect>
                                    <p:anim calcmode="lin" valueType="num">
                                      <p:cBhvr>
                                        <p:cTn id="6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67" dur="26">
                                          <p:stCondLst>
                                            <p:cond delay="650"/>
                                          </p:stCondLst>
                                        </p:cTn>
                                        <p:tgtEl>
                                          <p:spTgt spid="2"/>
                                        </p:tgtEl>
                                      </p:cBhvr>
                                      <p:to x="100000" y="60000"/>
                                    </p:animScale>
                                    <p:animScale>
                                      <p:cBhvr>
                                        <p:cTn id="68" dur="166" decel="50000">
                                          <p:stCondLst>
                                            <p:cond delay="676"/>
                                          </p:stCondLst>
                                        </p:cTn>
                                        <p:tgtEl>
                                          <p:spTgt spid="2"/>
                                        </p:tgtEl>
                                      </p:cBhvr>
                                      <p:to x="100000" y="100000"/>
                                    </p:animScale>
                                    <p:animScale>
                                      <p:cBhvr>
                                        <p:cTn id="69" dur="26">
                                          <p:stCondLst>
                                            <p:cond delay="1312"/>
                                          </p:stCondLst>
                                        </p:cTn>
                                        <p:tgtEl>
                                          <p:spTgt spid="2"/>
                                        </p:tgtEl>
                                      </p:cBhvr>
                                      <p:to x="100000" y="80000"/>
                                    </p:animScale>
                                    <p:animScale>
                                      <p:cBhvr>
                                        <p:cTn id="70" dur="166" decel="50000">
                                          <p:stCondLst>
                                            <p:cond delay="1338"/>
                                          </p:stCondLst>
                                        </p:cTn>
                                        <p:tgtEl>
                                          <p:spTgt spid="2"/>
                                        </p:tgtEl>
                                      </p:cBhvr>
                                      <p:to x="100000" y="100000"/>
                                    </p:animScale>
                                    <p:animScale>
                                      <p:cBhvr>
                                        <p:cTn id="71" dur="26">
                                          <p:stCondLst>
                                            <p:cond delay="1642"/>
                                          </p:stCondLst>
                                        </p:cTn>
                                        <p:tgtEl>
                                          <p:spTgt spid="2"/>
                                        </p:tgtEl>
                                      </p:cBhvr>
                                      <p:to x="100000" y="90000"/>
                                    </p:animScale>
                                    <p:animScale>
                                      <p:cBhvr>
                                        <p:cTn id="72" dur="166" decel="50000">
                                          <p:stCondLst>
                                            <p:cond delay="1668"/>
                                          </p:stCondLst>
                                        </p:cTn>
                                        <p:tgtEl>
                                          <p:spTgt spid="2"/>
                                        </p:tgtEl>
                                      </p:cBhvr>
                                      <p:to x="100000" y="100000"/>
                                    </p:animScale>
                                    <p:animScale>
                                      <p:cBhvr>
                                        <p:cTn id="73" dur="26">
                                          <p:stCondLst>
                                            <p:cond delay="1808"/>
                                          </p:stCondLst>
                                        </p:cTn>
                                        <p:tgtEl>
                                          <p:spTgt spid="2"/>
                                        </p:tgtEl>
                                      </p:cBhvr>
                                      <p:to x="100000" y="95000"/>
                                    </p:animScale>
                                    <p:animScale>
                                      <p:cBhvr>
                                        <p:cTn id="74"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Rectangle 1"/>
          <p:cNvSpPr/>
          <p:nvPr/>
        </p:nvSpPr>
        <p:spPr>
          <a:xfrm>
            <a:off x="0" y="43934"/>
            <a:ext cx="7618239" cy="923330"/>
          </a:xfrm>
          <a:prstGeom prst="rect">
            <a:avLst/>
          </a:prstGeom>
        </p:spPr>
        <p:txBody>
          <a:bodyPr wrap="none">
            <a:spAutoFit/>
          </a:bodyPr>
          <a:lstStyle/>
          <a:p>
            <a:r>
              <a:rPr lang="en-US" sz="5400" b="1" cap="all" dirty="0"/>
              <a:t>ROOT CANAL TREATMENT</a:t>
            </a:r>
          </a:p>
        </p:txBody>
      </p:sp>
      <p:pic>
        <p:nvPicPr>
          <p:cNvPr id="1026" name="Picture 2" descr="C:\Users\seo\Desktop\root-canal-treatment-in-bhubaneswar.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772733" y="1301461"/>
            <a:ext cx="5189079" cy="2718089"/>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227012" y="1219200"/>
            <a:ext cx="6400800" cy="5262979"/>
          </a:xfrm>
          <a:prstGeom prst="rect">
            <a:avLst/>
          </a:prstGeom>
        </p:spPr>
        <p:txBody>
          <a:bodyPr wrap="square">
            <a:spAutoFit/>
          </a:bodyPr>
          <a:lstStyle/>
          <a:p>
            <a:pPr>
              <a:lnSpc>
                <a:spcPct val="200000"/>
              </a:lnSpc>
            </a:pPr>
            <a:r>
              <a:rPr lang="en-US" sz="2400" dirty="0"/>
              <a:t>When a patient comes with pain in tooth that has nerve damage due to an infection or dental decay, the solution to saving that tooth may lie in a </a:t>
            </a:r>
            <a:r>
              <a:rPr lang="en-US" sz="2400" b="1" i="1" dirty="0">
                <a:hlinkClick r:id="rId3"/>
              </a:rPr>
              <a:t>root canal treatment</a:t>
            </a:r>
            <a:r>
              <a:rPr lang="en-US" sz="2400" dirty="0"/>
              <a:t>. </a:t>
            </a:r>
            <a:r>
              <a:rPr lang="en-US" sz="2400" dirty="0" smtClean="0"/>
              <a:t> To </a:t>
            </a:r>
            <a:r>
              <a:rPr lang="en-US" sz="2400" dirty="0"/>
              <a:t>maintain proper functioning, your tooth does not necessarily need its nerve, it  has no sensation after the nerve is removed but it remains fully functional.</a:t>
            </a:r>
          </a:p>
        </p:txBody>
      </p:sp>
      <p:pic>
        <p:nvPicPr>
          <p:cNvPr id="1027" name="Picture 3" descr="C:\Users\seo\Desktop\8771.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772733" y="3810000"/>
            <a:ext cx="5189079" cy="2686050"/>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95123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p:nvSpPr>
        <p:spPr>
          <a:xfrm>
            <a:off x="150812" y="304800"/>
            <a:ext cx="10425996" cy="769441"/>
          </a:xfrm>
          <a:prstGeom prst="rect">
            <a:avLst/>
          </a:prstGeom>
        </p:spPr>
        <p:txBody>
          <a:bodyPr wrap="none">
            <a:spAutoFit/>
          </a:bodyPr>
          <a:lstStyle/>
          <a:p>
            <a:r>
              <a:rPr lang="en-US" sz="4400" b="1" dirty="0" smtClean="0"/>
              <a:t>6 Tips To Follow After Root Canal Treatment</a:t>
            </a:r>
            <a:endParaRPr lang="en-US" sz="4400" b="1" dirty="0"/>
          </a:p>
        </p:txBody>
      </p:sp>
      <p:sp>
        <p:nvSpPr>
          <p:cNvPr id="3" name="Rectangle 2"/>
          <p:cNvSpPr/>
          <p:nvPr/>
        </p:nvSpPr>
        <p:spPr>
          <a:xfrm>
            <a:off x="74612" y="2810470"/>
            <a:ext cx="4956357" cy="461665"/>
          </a:xfrm>
          <a:prstGeom prst="rect">
            <a:avLst/>
          </a:prstGeom>
        </p:spPr>
        <p:txBody>
          <a:bodyPr wrap="none">
            <a:spAutoFit/>
          </a:bodyPr>
          <a:lstStyle/>
          <a:p>
            <a:pPr marL="342900" indent="-342900">
              <a:buFont typeface="Wingdings" pitchFamily="2" charset="2"/>
              <a:buChar char="ü"/>
            </a:pPr>
            <a:r>
              <a:rPr lang="en-US" sz="2400" b="1" dirty="0" smtClean="0">
                <a:solidFill>
                  <a:srgbClr val="0070C0"/>
                </a:solidFill>
              </a:rPr>
              <a:t>Take your prescriptions as directed</a:t>
            </a:r>
            <a:endParaRPr lang="en-US" sz="2400" dirty="0">
              <a:solidFill>
                <a:srgbClr val="0070C0"/>
              </a:solidFill>
            </a:endParaRPr>
          </a:p>
        </p:txBody>
      </p:sp>
      <p:sp>
        <p:nvSpPr>
          <p:cNvPr id="4" name="Rectangle 3"/>
          <p:cNvSpPr/>
          <p:nvPr/>
        </p:nvSpPr>
        <p:spPr>
          <a:xfrm>
            <a:off x="74612" y="4090196"/>
            <a:ext cx="4648837" cy="461665"/>
          </a:xfrm>
          <a:prstGeom prst="rect">
            <a:avLst/>
          </a:prstGeom>
        </p:spPr>
        <p:txBody>
          <a:bodyPr wrap="none">
            <a:spAutoFit/>
          </a:bodyPr>
          <a:lstStyle/>
          <a:p>
            <a:pPr marL="342900" indent="-342900">
              <a:buFont typeface="Wingdings" pitchFamily="2" charset="2"/>
              <a:buChar char="ü"/>
            </a:pPr>
            <a:r>
              <a:rPr lang="en-US" sz="2400" b="1" dirty="0">
                <a:solidFill>
                  <a:srgbClr val="0070C0"/>
                </a:solidFill>
              </a:rPr>
              <a:t>Pay attention to your pain levels</a:t>
            </a:r>
            <a:endParaRPr lang="en-US" sz="2400" dirty="0">
              <a:solidFill>
                <a:srgbClr val="0070C0"/>
              </a:solidFill>
            </a:endParaRPr>
          </a:p>
        </p:txBody>
      </p:sp>
      <p:sp>
        <p:nvSpPr>
          <p:cNvPr id="5" name="Rectangle 4"/>
          <p:cNvSpPr/>
          <p:nvPr/>
        </p:nvSpPr>
        <p:spPr>
          <a:xfrm>
            <a:off x="74612" y="5241943"/>
            <a:ext cx="3046603" cy="461665"/>
          </a:xfrm>
          <a:prstGeom prst="rect">
            <a:avLst/>
          </a:prstGeom>
        </p:spPr>
        <p:txBody>
          <a:bodyPr wrap="none">
            <a:spAutoFit/>
          </a:bodyPr>
          <a:lstStyle/>
          <a:p>
            <a:pPr marL="342900" indent="-342900">
              <a:buFont typeface="Wingdings" pitchFamily="2" charset="2"/>
              <a:buChar char="ü"/>
            </a:pPr>
            <a:r>
              <a:rPr lang="en-US" sz="2400" b="1" dirty="0">
                <a:solidFill>
                  <a:srgbClr val="0070C0"/>
                </a:solidFill>
              </a:rPr>
              <a:t>Keep the area clean</a:t>
            </a:r>
            <a:endParaRPr lang="en-US" sz="2400" dirty="0">
              <a:solidFill>
                <a:srgbClr val="0070C0"/>
              </a:solidFill>
            </a:endParaRPr>
          </a:p>
        </p:txBody>
      </p:sp>
      <p:sp>
        <p:nvSpPr>
          <p:cNvPr id="6" name="Rectangle 5"/>
          <p:cNvSpPr/>
          <p:nvPr/>
        </p:nvSpPr>
        <p:spPr>
          <a:xfrm>
            <a:off x="4951412" y="3439309"/>
            <a:ext cx="2997487" cy="461665"/>
          </a:xfrm>
          <a:prstGeom prst="rect">
            <a:avLst/>
          </a:prstGeom>
        </p:spPr>
        <p:txBody>
          <a:bodyPr wrap="none">
            <a:spAutoFit/>
          </a:bodyPr>
          <a:lstStyle/>
          <a:p>
            <a:pPr marL="342900" indent="-342900">
              <a:buFont typeface="Wingdings" pitchFamily="2" charset="2"/>
              <a:buChar char="ü"/>
            </a:pPr>
            <a:r>
              <a:rPr lang="en-US" sz="2400" b="1" dirty="0">
                <a:solidFill>
                  <a:srgbClr val="FF0000"/>
                </a:solidFill>
              </a:rPr>
              <a:t>Avoid certain foods</a:t>
            </a:r>
            <a:endParaRPr lang="en-US" sz="2400" dirty="0">
              <a:solidFill>
                <a:srgbClr val="FF0000"/>
              </a:solidFill>
            </a:endParaRPr>
          </a:p>
        </p:txBody>
      </p:sp>
      <p:sp>
        <p:nvSpPr>
          <p:cNvPr id="7" name="Rectangle 6"/>
          <p:cNvSpPr/>
          <p:nvPr/>
        </p:nvSpPr>
        <p:spPr>
          <a:xfrm>
            <a:off x="4951412" y="4722489"/>
            <a:ext cx="7257756" cy="461665"/>
          </a:xfrm>
          <a:prstGeom prst="rect">
            <a:avLst/>
          </a:prstGeom>
        </p:spPr>
        <p:txBody>
          <a:bodyPr wrap="none">
            <a:spAutoFit/>
          </a:bodyPr>
          <a:lstStyle/>
          <a:p>
            <a:pPr marL="342900" indent="-342900">
              <a:buFont typeface="Wingdings" pitchFamily="2" charset="2"/>
              <a:buChar char="ü"/>
            </a:pPr>
            <a:r>
              <a:rPr lang="en-US" sz="2400" b="1" dirty="0">
                <a:solidFill>
                  <a:srgbClr val="FF0000"/>
                </a:solidFill>
              </a:rPr>
              <a:t>Be careful to not put pressure on your infected tooth</a:t>
            </a:r>
            <a:endParaRPr lang="en-US" sz="2400" dirty="0">
              <a:solidFill>
                <a:srgbClr val="FF0000"/>
              </a:solidFill>
            </a:endParaRPr>
          </a:p>
        </p:txBody>
      </p:sp>
      <p:sp>
        <p:nvSpPr>
          <p:cNvPr id="8" name="Rectangle 7"/>
          <p:cNvSpPr/>
          <p:nvPr/>
        </p:nvSpPr>
        <p:spPr>
          <a:xfrm>
            <a:off x="4951412" y="5862935"/>
            <a:ext cx="5560753" cy="461665"/>
          </a:xfrm>
          <a:prstGeom prst="rect">
            <a:avLst/>
          </a:prstGeom>
        </p:spPr>
        <p:txBody>
          <a:bodyPr wrap="none">
            <a:spAutoFit/>
          </a:bodyPr>
          <a:lstStyle/>
          <a:p>
            <a:pPr marL="342900" indent="-342900">
              <a:buFont typeface="Wingdings" pitchFamily="2" charset="2"/>
              <a:buChar char="ü"/>
            </a:pPr>
            <a:r>
              <a:rPr lang="en-US" sz="2400" b="1" dirty="0">
                <a:solidFill>
                  <a:srgbClr val="FF0000"/>
                </a:solidFill>
              </a:rPr>
              <a:t>Consider getting a crown for your tooth</a:t>
            </a:r>
            <a:endParaRPr lang="en-US" sz="2400" dirty="0">
              <a:solidFill>
                <a:srgbClr val="FF0000"/>
              </a:solidFill>
            </a:endParaRPr>
          </a:p>
        </p:txBody>
      </p:sp>
      <p:sp>
        <p:nvSpPr>
          <p:cNvPr id="9" name="Rectangle 8"/>
          <p:cNvSpPr/>
          <p:nvPr/>
        </p:nvSpPr>
        <p:spPr>
          <a:xfrm>
            <a:off x="227012" y="1219200"/>
            <a:ext cx="11961813" cy="1446550"/>
          </a:xfrm>
          <a:prstGeom prst="rect">
            <a:avLst/>
          </a:prstGeom>
        </p:spPr>
        <p:txBody>
          <a:bodyPr wrap="square">
            <a:spAutoFit/>
          </a:bodyPr>
          <a:lstStyle/>
          <a:p>
            <a:pPr>
              <a:lnSpc>
                <a:spcPct val="200000"/>
              </a:lnSpc>
            </a:pPr>
            <a:r>
              <a:rPr lang="en-US" sz="2200" b="1" dirty="0">
                <a:solidFill>
                  <a:srgbClr val="C00000"/>
                </a:solidFill>
              </a:rPr>
              <a:t>After your root canal procedure, you must be sure to follow your dentist’s instructions. Proper care is mandatory to maintain a healthy mouth. The following are 6 </a:t>
            </a:r>
            <a:r>
              <a:rPr lang="en-US" sz="2200" b="1" dirty="0">
                <a:solidFill>
                  <a:srgbClr val="C00000"/>
                </a:solidFill>
                <a:hlinkClick r:id="rId3"/>
              </a:rPr>
              <a:t>tips to follow after root canal treatment</a:t>
            </a:r>
            <a:r>
              <a:rPr lang="en-US" sz="2200" b="1" dirty="0">
                <a:solidFill>
                  <a:srgbClr val="C00000"/>
                </a:solidFill>
              </a:rPr>
              <a:t>:</a:t>
            </a:r>
          </a:p>
        </p:txBody>
      </p:sp>
      <p:pic>
        <p:nvPicPr>
          <p:cNvPr id="2050" name="Picture 2" descr="C:\Users\seo\Desktop\root-canal2.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787685" y="2618838"/>
            <a:ext cx="2021457" cy="202145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492350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Rectangle 1"/>
          <p:cNvSpPr/>
          <p:nvPr/>
        </p:nvSpPr>
        <p:spPr>
          <a:xfrm>
            <a:off x="0" y="152400"/>
            <a:ext cx="8296438" cy="769441"/>
          </a:xfrm>
          <a:prstGeom prst="rect">
            <a:avLst/>
          </a:prstGeom>
        </p:spPr>
        <p:txBody>
          <a:bodyPr wrap="none">
            <a:spAutoFit/>
          </a:bodyPr>
          <a:lstStyle/>
          <a:p>
            <a:r>
              <a:rPr lang="en-US" sz="4400" b="1" dirty="0">
                <a:solidFill>
                  <a:srgbClr val="00B050"/>
                </a:solidFill>
              </a:rPr>
              <a:t>Take your prescriptions as directed</a:t>
            </a:r>
            <a:endParaRPr lang="en-US" sz="4400" dirty="0">
              <a:solidFill>
                <a:srgbClr val="00B050"/>
              </a:solidFill>
            </a:endParaRPr>
          </a:p>
        </p:txBody>
      </p:sp>
      <p:pic>
        <p:nvPicPr>
          <p:cNvPr id="3074" name="Picture 2" descr="C:\Users\seo\Desktop\download (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951412" y="1544782"/>
            <a:ext cx="7124643" cy="3952875"/>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227012" y="1719254"/>
            <a:ext cx="4494211" cy="3636060"/>
          </a:xfrm>
          <a:prstGeom prst="rect">
            <a:avLst/>
          </a:prstGeom>
        </p:spPr>
        <p:txBody>
          <a:bodyPr wrap="square">
            <a:spAutoFit/>
          </a:bodyPr>
          <a:lstStyle/>
          <a:p>
            <a:pPr>
              <a:lnSpc>
                <a:spcPct val="250000"/>
              </a:lnSpc>
            </a:pPr>
            <a:r>
              <a:rPr lang="en-US" sz="2400" b="1" dirty="0">
                <a:solidFill>
                  <a:srgbClr val="7030A0"/>
                </a:solidFill>
              </a:rPr>
              <a:t>It is necessary to take any prescribed medicines as directed in order to prevent any further or additional infection.</a:t>
            </a:r>
          </a:p>
        </p:txBody>
      </p:sp>
    </p:spTree>
    <p:extLst>
      <p:ext uri="{BB962C8B-B14F-4D97-AF65-F5344CB8AC3E}">
        <p14:creationId xmlns:p14="http://schemas.microsoft.com/office/powerpoint/2010/main" xmlns="" val="27140885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p:nvSpPr>
        <p:spPr>
          <a:xfrm>
            <a:off x="379412" y="20782"/>
            <a:ext cx="9620775" cy="938719"/>
          </a:xfrm>
          <a:prstGeom prst="rect">
            <a:avLst/>
          </a:prstGeom>
        </p:spPr>
        <p:txBody>
          <a:bodyPr wrap="none">
            <a:spAutoFit/>
          </a:bodyPr>
          <a:lstStyle/>
          <a:p>
            <a:r>
              <a:rPr lang="en-US" sz="5500" b="1" dirty="0">
                <a:solidFill>
                  <a:schemeClr val="tx2"/>
                </a:solidFill>
              </a:rPr>
              <a:t>Pay attention to your pain levels</a:t>
            </a:r>
            <a:endParaRPr lang="en-US" sz="5500" dirty="0">
              <a:solidFill>
                <a:schemeClr val="tx2"/>
              </a:solidFill>
            </a:endParaRPr>
          </a:p>
        </p:txBody>
      </p:sp>
      <p:pic>
        <p:nvPicPr>
          <p:cNvPr id="4098" name="Picture 2" descr="C:\Users\seo\Desktop\pain.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57588" y="959501"/>
            <a:ext cx="8620125" cy="3665515"/>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1257588" y="4800600"/>
            <a:ext cx="8915400" cy="1697068"/>
          </a:xfrm>
          <a:prstGeom prst="rect">
            <a:avLst/>
          </a:prstGeom>
        </p:spPr>
        <p:txBody>
          <a:bodyPr wrap="square">
            <a:spAutoFit/>
          </a:bodyPr>
          <a:lstStyle/>
          <a:p>
            <a:pPr>
              <a:lnSpc>
                <a:spcPct val="150000"/>
              </a:lnSpc>
            </a:pPr>
            <a:r>
              <a:rPr lang="en-US" sz="2400" b="1" dirty="0">
                <a:solidFill>
                  <a:srgbClr val="00B050"/>
                </a:solidFill>
              </a:rPr>
              <a:t>The discomfort you feel after a root canal treatment can typically be treated with normal pain killer medicines like combiflame, ketorol. if you have a intense pain, contact your dentist immediately.</a:t>
            </a:r>
          </a:p>
        </p:txBody>
      </p:sp>
    </p:spTree>
    <p:extLst>
      <p:ext uri="{BB962C8B-B14F-4D97-AF65-F5344CB8AC3E}">
        <p14:creationId xmlns:p14="http://schemas.microsoft.com/office/powerpoint/2010/main" xmlns="" val="33763220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p:nvSpPr>
        <p:spPr>
          <a:xfrm>
            <a:off x="608012" y="228600"/>
            <a:ext cx="5840638" cy="923330"/>
          </a:xfrm>
          <a:prstGeom prst="rect">
            <a:avLst/>
          </a:prstGeom>
        </p:spPr>
        <p:txBody>
          <a:bodyPr wrap="none">
            <a:spAutoFit/>
          </a:bodyPr>
          <a:lstStyle/>
          <a:p>
            <a:r>
              <a:rPr lang="en-US" sz="5400" b="1" dirty="0">
                <a:solidFill>
                  <a:srgbClr val="00B0F0"/>
                </a:solidFill>
              </a:rPr>
              <a:t>Keep the area clean</a:t>
            </a:r>
            <a:endParaRPr lang="en-US" sz="5400" dirty="0">
              <a:solidFill>
                <a:srgbClr val="00B0F0"/>
              </a:solidFill>
            </a:endParaRPr>
          </a:p>
        </p:txBody>
      </p:sp>
      <p:pic>
        <p:nvPicPr>
          <p:cNvPr id="5122" name="Picture 2" descr="C:\Users\seo\Desktop\how-to-keep-your-toothbrush-clean.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10402" y="1600200"/>
            <a:ext cx="6727610" cy="4625232"/>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4" name="Rectangle 3"/>
          <p:cNvSpPr/>
          <p:nvPr/>
        </p:nvSpPr>
        <p:spPr>
          <a:xfrm>
            <a:off x="81539" y="1143000"/>
            <a:ext cx="5403273" cy="4708981"/>
          </a:xfrm>
          <a:prstGeom prst="rect">
            <a:avLst/>
          </a:prstGeom>
        </p:spPr>
        <p:txBody>
          <a:bodyPr wrap="square">
            <a:spAutoFit/>
          </a:bodyPr>
          <a:lstStyle/>
          <a:p>
            <a:pPr>
              <a:lnSpc>
                <a:spcPct val="250000"/>
              </a:lnSpc>
            </a:pPr>
            <a:r>
              <a:rPr lang="en-US" sz="2400" b="1" dirty="0">
                <a:solidFill>
                  <a:srgbClr val="C00000"/>
                </a:solidFill>
              </a:rPr>
              <a:t>Maintain proper oral hygiene in the area of treatment. Keep the area very clean. You can do so by continue to brush and floss regularly and gently rinsing your mouth.</a:t>
            </a:r>
          </a:p>
        </p:txBody>
      </p:sp>
    </p:spTree>
    <p:extLst>
      <p:ext uri="{BB962C8B-B14F-4D97-AF65-F5344CB8AC3E}">
        <p14:creationId xmlns:p14="http://schemas.microsoft.com/office/powerpoint/2010/main" xmlns="" val="23567704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6146" name="Picture 2" descr="C:\Users\seo\Desktop\download (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313612" y="1295400"/>
            <a:ext cx="4572000" cy="4572000"/>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0" y="-4465"/>
            <a:ext cx="5915337" cy="923330"/>
          </a:xfrm>
          <a:prstGeom prst="rect">
            <a:avLst/>
          </a:prstGeom>
        </p:spPr>
        <p:txBody>
          <a:bodyPr wrap="none">
            <a:spAutoFit/>
          </a:bodyPr>
          <a:lstStyle/>
          <a:p>
            <a:r>
              <a:rPr lang="en-US" sz="5400" b="1" dirty="0">
                <a:solidFill>
                  <a:schemeClr val="tx2"/>
                </a:solidFill>
              </a:rPr>
              <a:t>Avoid </a:t>
            </a:r>
            <a:r>
              <a:rPr lang="en-US" sz="5400" b="1" dirty="0" smtClean="0">
                <a:solidFill>
                  <a:schemeClr val="tx2"/>
                </a:solidFill>
              </a:rPr>
              <a:t>Certain Foods</a:t>
            </a:r>
            <a:endParaRPr lang="en-US" sz="5400" dirty="0">
              <a:solidFill>
                <a:schemeClr val="tx2"/>
              </a:solidFill>
            </a:endParaRPr>
          </a:p>
        </p:txBody>
      </p:sp>
      <p:sp>
        <p:nvSpPr>
          <p:cNvPr id="4" name="Rectangle 3"/>
          <p:cNvSpPr/>
          <p:nvPr/>
        </p:nvSpPr>
        <p:spPr>
          <a:xfrm>
            <a:off x="1065212" y="1905000"/>
            <a:ext cx="5562599" cy="3586238"/>
          </a:xfrm>
          <a:prstGeom prst="rect">
            <a:avLst/>
          </a:prstGeom>
        </p:spPr>
        <p:txBody>
          <a:bodyPr wrap="square">
            <a:spAutoFit/>
          </a:bodyPr>
          <a:lstStyle/>
          <a:p>
            <a:pPr>
              <a:lnSpc>
                <a:spcPct val="250000"/>
              </a:lnSpc>
            </a:pPr>
            <a:r>
              <a:rPr lang="en-US" sz="3200" b="1" dirty="0">
                <a:solidFill>
                  <a:srgbClr val="00B050"/>
                </a:solidFill>
              </a:rPr>
              <a:t>Any food that is hard, chewy, or crunchy should be avoided right after you have a root canal.</a:t>
            </a:r>
          </a:p>
        </p:txBody>
      </p:sp>
    </p:spTree>
    <p:extLst>
      <p:ext uri="{BB962C8B-B14F-4D97-AF65-F5344CB8AC3E}">
        <p14:creationId xmlns:p14="http://schemas.microsoft.com/office/powerpoint/2010/main" xmlns="" val="23075130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p:nvSpPr>
        <p:spPr>
          <a:xfrm>
            <a:off x="-36224" y="282714"/>
            <a:ext cx="11400878" cy="707886"/>
          </a:xfrm>
          <a:prstGeom prst="rect">
            <a:avLst/>
          </a:prstGeom>
        </p:spPr>
        <p:txBody>
          <a:bodyPr wrap="none">
            <a:spAutoFit/>
          </a:bodyPr>
          <a:lstStyle/>
          <a:p>
            <a:r>
              <a:rPr lang="en-US" sz="4000" b="1" dirty="0">
                <a:solidFill>
                  <a:srgbClr val="C00000"/>
                </a:solidFill>
              </a:rPr>
              <a:t>Be careful to not put pressure on your infected tooth</a:t>
            </a:r>
            <a:endParaRPr lang="en-US" sz="4000" dirty="0">
              <a:solidFill>
                <a:srgbClr val="C00000"/>
              </a:solidFill>
            </a:endParaRPr>
          </a:p>
        </p:txBody>
      </p:sp>
      <p:pic>
        <p:nvPicPr>
          <p:cNvPr id="7170" name="Picture 2" descr="C:\Users\seo\Desktop\Abscess-e1474667172203.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494587" y="1143000"/>
            <a:ext cx="4162425" cy="4772025"/>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379412" y="1600200"/>
            <a:ext cx="6858000" cy="3418756"/>
          </a:xfrm>
          <a:prstGeom prst="rect">
            <a:avLst/>
          </a:prstGeom>
        </p:spPr>
        <p:txBody>
          <a:bodyPr wrap="square">
            <a:spAutoFit/>
          </a:bodyPr>
          <a:lstStyle/>
          <a:p>
            <a:pPr>
              <a:lnSpc>
                <a:spcPct val="200000"/>
              </a:lnSpc>
            </a:pPr>
            <a:r>
              <a:rPr lang="en-US" sz="2800" b="1" dirty="0">
                <a:solidFill>
                  <a:srgbClr val="002060"/>
                </a:solidFill>
              </a:rPr>
              <a:t>Your tooth can  be very tender after the treatment. Do not put undue pressure on the treated tooth. Try not to chew from that side till root canal is fully completed.</a:t>
            </a:r>
          </a:p>
        </p:txBody>
      </p:sp>
    </p:spTree>
    <p:extLst>
      <p:ext uri="{BB962C8B-B14F-4D97-AF65-F5344CB8AC3E}">
        <p14:creationId xmlns:p14="http://schemas.microsoft.com/office/powerpoint/2010/main" xmlns="" val="9601000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8194" name="Picture 2" descr="C:\Users\seo\Desktop\closeup-of-teeth-with-one-shaped-tooth-crown-is-being-fitted-on-shaped-too.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399212" y="1752600"/>
            <a:ext cx="5557707" cy="4038600"/>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2" name="Rectangle 1"/>
          <p:cNvSpPr/>
          <p:nvPr/>
        </p:nvSpPr>
        <p:spPr>
          <a:xfrm>
            <a:off x="379412" y="228600"/>
            <a:ext cx="8575809" cy="707886"/>
          </a:xfrm>
          <a:prstGeom prst="rect">
            <a:avLst/>
          </a:prstGeom>
        </p:spPr>
        <p:txBody>
          <a:bodyPr wrap="none">
            <a:spAutoFit/>
          </a:bodyPr>
          <a:lstStyle/>
          <a:p>
            <a:r>
              <a:rPr lang="en-US" sz="4000" b="1" dirty="0">
                <a:solidFill>
                  <a:srgbClr val="00B050"/>
                </a:solidFill>
              </a:rPr>
              <a:t>Consider getting a crown for your tooth</a:t>
            </a:r>
            <a:endParaRPr lang="en-US" sz="4000" dirty="0">
              <a:solidFill>
                <a:srgbClr val="00B050"/>
              </a:solidFill>
            </a:endParaRPr>
          </a:p>
        </p:txBody>
      </p:sp>
      <p:sp>
        <p:nvSpPr>
          <p:cNvPr id="3" name="Rectangle 2"/>
          <p:cNvSpPr/>
          <p:nvPr/>
        </p:nvSpPr>
        <p:spPr>
          <a:xfrm>
            <a:off x="150812" y="1524000"/>
            <a:ext cx="6170612" cy="5170646"/>
          </a:xfrm>
          <a:prstGeom prst="rect">
            <a:avLst/>
          </a:prstGeom>
        </p:spPr>
        <p:txBody>
          <a:bodyPr wrap="square">
            <a:spAutoFit/>
          </a:bodyPr>
          <a:lstStyle/>
          <a:p>
            <a:pPr>
              <a:lnSpc>
                <a:spcPct val="150000"/>
              </a:lnSpc>
            </a:pPr>
            <a:r>
              <a:rPr lang="en-US" sz="2200" b="1" dirty="0">
                <a:solidFill>
                  <a:srgbClr val="0070C0"/>
                </a:solidFill>
              </a:rPr>
              <a:t>Root canal treatment is usually attempted in a tooth which is grossly damaged and decayed. Further, after the root canal treatment, the   tooth becomes brittle like glass due to the  lack of blood and nerve supply. The tooth can fracture anytime under heavy masticatory forces. Hence it is mandatory to put a crown after root canal treatment in most of the cases to increase the longevity of the tooth and preventing it from breakage.</a:t>
            </a:r>
          </a:p>
        </p:txBody>
      </p:sp>
    </p:spTree>
    <p:extLst>
      <p:ext uri="{BB962C8B-B14F-4D97-AF65-F5344CB8AC3E}">
        <p14:creationId xmlns:p14="http://schemas.microsoft.com/office/powerpoint/2010/main" xmlns="" val="14386183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335</Words>
  <Application>Microsoft Office PowerPoint</Application>
  <PresentationFormat>Custom</PresentationFormat>
  <Paragraphs>40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seo</dc:creator>
  <cp:lastModifiedBy>gurpreet</cp:lastModifiedBy>
  <cp:revision>6</cp:revision>
  <dcterms:created xsi:type="dcterms:W3CDTF">2018-07-31T12:21:48Z</dcterms:created>
  <dcterms:modified xsi:type="dcterms:W3CDTF">2018-08-02T05:48:32Z</dcterms:modified>
</cp:coreProperties>
</file>