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307" r:id="rId3"/>
    <p:sldId id="257" r:id="rId4"/>
    <p:sldId id="258" r:id="rId5"/>
    <p:sldId id="259" r:id="rId6"/>
    <p:sldId id="288" r:id="rId7"/>
    <p:sldId id="308" r:id="rId8"/>
    <p:sldId id="309" r:id="rId9"/>
    <p:sldId id="279" r:id="rId10"/>
    <p:sldId id="280" r:id="rId11"/>
    <p:sldId id="281" r:id="rId12"/>
    <p:sldId id="282" r:id="rId13"/>
    <p:sldId id="260" r:id="rId14"/>
    <p:sldId id="262" r:id="rId15"/>
    <p:sldId id="264" r:id="rId16"/>
    <p:sldId id="265" r:id="rId17"/>
    <p:sldId id="284" r:id="rId18"/>
    <p:sldId id="267" r:id="rId19"/>
    <p:sldId id="268" r:id="rId20"/>
    <p:sldId id="269" r:id="rId21"/>
    <p:sldId id="270" r:id="rId22"/>
    <p:sldId id="272" r:id="rId23"/>
    <p:sldId id="273" r:id="rId24"/>
    <p:sldId id="275" r:id="rId25"/>
    <p:sldId id="276" r:id="rId26"/>
    <p:sldId id="290" r:id="rId27"/>
    <p:sldId id="291" r:id="rId28"/>
    <p:sldId id="293" r:id="rId29"/>
    <p:sldId id="294" r:id="rId30"/>
    <p:sldId id="295" r:id="rId31"/>
    <p:sldId id="296" r:id="rId32"/>
    <p:sldId id="277" r:id="rId33"/>
    <p:sldId id="292" r:id="rId34"/>
    <p:sldId id="285" r:id="rId35"/>
    <p:sldId id="312" r:id="rId36"/>
    <p:sldId id="286" r:id="rId37"/>
    <p:sldId id="287" r:id="rId38"/>
    <p:sldId id="289" r:id="rId39"/>
    <p:sldId id="297" r:id="rId40"/>
    <p:sldId id="298" r:id="rId41"/>
    <p:sldId id="299" r:id="rId42"/>
    <p:sldId id="310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11" r:id="rId51"/>
    <p:sldId id="317" r:id="rId52"/>
    <p:sldId id="318" r:id="rId53"/>
    <p:sldId id="313" r:id="rId54"/>
    <p:sldId id="314" r:id="rId55"/>
    <p:sldId id="315" r:id="rId56"/>
    <p:sldId id="316" r:id="rId57"/>
    <p:sldId id="319" r:id="rId58"/>
    <p:sldId id="320" r:id="rId59"/>
    <p:sldId id="321" r:id="rId60"/>
    <p:sldId id="322" r:id="rId61"/>
    <p:sldId id="324" r:id="rId62"/>
    <p:sldId id="325" r:id="rId63"/>
    <p:sldId id="335" r:id="rId64"/>
    <p:sldId id="336" r:id="rId65"/>
    <p:sldId id="323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9EB68-F594-48F1-BD36-8D751E16C6E5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54D8-C1C2-414C-ACF3-D527E3F950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54D8-C1C2-414C-ACF3-D527E3F950E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B6C11-D0DB-4799-800A-A32056995744}" type="datetimeFigureOut">
              <a:rPr lang="fr-FR" smtClean="0"/>
              <a:pPr/>
              <a:t>06/03/2013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FE69A-729B-4E24-BEAF-F98A936AAD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ocuments%20philippe\Premiere%20STI\Electrotechnique\COURS\L'appareillage%20de%20commande\Bobine.avi" TargetMode="External"/><Relationship Id="rId4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6.jpeg"/><Relationship Id="rId4" Type="http://schemas.openxmlformats.org/officeDocument/2006/relationships/oleObject" Target="../embeddings/oleObject4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w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gif"/><Relationship Id="rId4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boldmessring.com/french/h110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9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5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7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w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4348" y="71414"/>
            <a:ext cx="7772400" cy="1885962"/>
          </a:xfrm>
        </p:spPr>
        <p:txBody>
          <a:bodyPr>
            <a:noAutofit/>
          </a:bodyPr>
          <a:lstStyle/>
          <a:p>
            <a:r>
              <a:rPr lang="fr-FR" sz="6000" dirty="0"/>
              <a:t>Automatismes</a:t>
            </a:r>
            <a:br>
              <a:rPr lang="fr-FR" sz="6000" dirty="0"/>
            </a:br>
            <a:r>
              <a:rPr lang="fr-FR" sz="6000" dirty="0"/>
              <a:t>industriels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285852" y="5572140"/>
            <a:ext cx="6400800" cy="1109658"/>
          </a:xfrm>
        </p:spPr>
        <p:txBody>
          <a:bodyPr>
            <a:normAutofit fontScale="85000" lnSpcReduction="20000"/>
          </a:bodyPr>
          <a:lstStyle/>
          <a:p>
            <a:r>
              <a:rPr lang="fr-FR" sz="4400" dirty="0" smtClean="0">
                <a:solidFill>
                  <a:schemeClr val="tx1"/>
                </a:solidFill>
              </a:rPr>
              <a:t>Les </a:t>
            </a:r>
            <a:r>
              <a:rPr lang="fr-FR" sz="4400" dirty="0">
                <a:solidFill>
                  <a:schemeClr val="tx1"/>
                </a:solidFill>
              </a:rPr>
              <a:t>automates</a:t>
            </a:r>
          </a:p>
          <a:p>
            <a:r>
              <a:rPr lang="fr-FR" sz="4400" dirty="0">
                <a:solidFill>
                  <a:schemeClr val="tx1"/>
                </a:solidFill>
              </a:rPr>
              <a:t>programmables</a:t>
            </a:r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1357290" y="2214554"/>
            <a:ext cx="6400800" cy="2928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 5" descr="automat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071702"/>
            <a:ext cx="4572000" cy="3429000"/>
          </a:xfrm>
          <a:prstGeom prst="rect">
            <a:avLst/>
          </a:prstGeom>
        </p:spPr>
      </p:pic>
      <p:pic>
        <p:nvPicPr>
          <p:cNvPr id="24577" name="Picture 1" descr="C:\Users\AHMIDANI\Desktop\Untitled-1ghhhh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895475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95366" y="404834"/>
            <a:ext cx="7848600" cy="1143000"/>
          </a:xfrm>
          <a:noFill/>
          <a:ln/>
        </p:spPr>
        <p:txBody>
          <a:bodyPr lIns="90488" tIns="44450" rIns="90488" bIns="44450"/>
          <a:lstStyle/>
          <a:p>
            <a:r>
              <a:rPr lang="fr-CA" dirty="0"/>
              <a:t>Buts de l'automatisation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57224" y="1571612"/>
            <a:ext cx="7848600" cy="4214842"/>
          </a:xfrm>
          <a:prstGeom prst="rect">
            <a:avLst/>
          </a:prstGeom>
          <a:noFill/>
          <a:ln/>
        </p:spPr>
        <p:txBody>
          <a:bodyPr vert="horz" lIns="90488" tIns="44450" rIns="90488" bIns="4445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Élimination de tâches répétitives ou sans intérêt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Machine de fabrication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fr-C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Simplifier le travail de l'humain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Toute une séquence d’opérations remplacée par l’appui sur un poussoir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fr-C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Augmenter la sécurité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Éviter les erreurs (aboutissant parfois à des catastrophes) inévitables dans un travail répétitif.</a:t>
            </a:r>
            <a:endParaRPr kumimoji="0" lang="fr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848600" cy="1143000"/>
          </a:xfrm>
          <a:noFill/>
          <a:ln/>
        </p:spPr>
        <p:txBody>
          <a:bodyPr lIns="90488" tIns="44450" rIns="90488" bIns="44450"/>
          <a:lstStyle/>
          <a:p>
            <a:r>
              <a:rPr lang="fr-CA" dirty="0"/>
              <a:t>Buts de l'automatisation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71472" y="1428736"/>
            <a:ext cx="7848600" cy="5143536"/>
          </a:xfrm>
          <a:prstGeom prst="rect">
            <a:avLst/>
          </a:prstGeom>
          <a:noFill/>
          <a:ln/>
        </p:spPr>
        <p:txBody>
          <a:bodyPr vert="horz" lIns="90488" tIns="44450" rIns="90488" bIns="4445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Proposer aux hommes des tâches valorisantes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 lieu de chargement / déchargement de pièces sur une </a:t>
            </a:r>
            <a:r>
              <a:rPr lang="fr-CA" sz="2400" dirty="0" smtClean="0"/>
              <a:t>machine</a:t>
            </a: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offrir la possibilité  de la contrôler voire programmer.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fr-C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Accroître la productivité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Cadence de production soutenue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 de fatigue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fr-C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Économiser les matières premières et  l'énergie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Production plus efficace</a:t>
            </a:r>
            <a:endParaRPr kumimoji="0" lang="fr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428604"/>
            <a:ext cx="7848600" cy="1143000"/>
          </a:xfrm>
          <a:noFill/>
          <a:ln/>
        </p:spPr>
        <p:txBody>
          <a:bodyPr lIns="90488" tIns="44450" rIns="90488" bIns="44450"/>
          <a:lstStyle/>
          <a:p>
            <a:r>
              <a:rPr lang="fr-CA"/>
              <a:t>Buts de l'automatisation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14348" y="1724004"/>
            <a:ext cx="7848600" cy="4800600"/>
          </a:xfrm>
          <a:prstGeom prst="rect">
            <a:avLst/>
          </a:prstGeo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Superviser les installations et les machines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Vérifier l’état de fonctionnement de la machine et prévenir si une maintenance est nécessaire.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C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fr-C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Augmentation de la disponibilité.</a:t>
            </a:r>
            <a:endParaRPr kumimoji="0" lang="fr-C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Historique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600201"/>
            <a:ext cx="8329642" cy="31861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2800" dirty="0"/>
              <a:t>	</a:t>
            </a:r>
            <a:r>
              <a:rPr lang="fr-FR" sz="2800" dirty="0" smtClean="0"/>
              <a:t>C'est </a:t>
            </a:r>
            <a:r>
              <a:rPr lang="fr-FR" sz="2800" dirty="0" smtClean="0">
                <a:solidFill>
                  <a:srgbClr val="FF0000"/>
                </a:solidFill>
              </a:rPr>
              <a:t>Modicon </a:t>
            </a:r>
            <a:r>
              <a:rPr lang="fr-FR" sz="2800" dirty="0" smtClean="0"/>
              <a:t>(entreprise américaine) </a:t>
            </a:r>
            <a:r>
              <a:rPr lang="fr-FR" sz="2800" dirty="0"/>
              <a:t>qui </a:t>
            </a:r>
            <a:r>
              <a:rPr lang="fr-FR" sz="2800" dirty="0" smtClean="0"/>
              <a:t>créa en </a:t>
            </a:r>
            <a:r>
              <a:rPr lang="fr-FR" sz="2800" dirty="0" smtClean="0">
                <a:solidFill>
                  <a:srgbClr val="FF0000"/>
                </a:solidFill>
              </a:rPr>
              <a:t>1968</a:t>
            </a:r>
            <a:r>
              <a:rPr lang="fr-FR" sz="2800" dirty="0"/>
              <a:t>, aux USA, le </a:t>
            </a:r>
            <a:r>
              <a:rPr lang="fr-FR" sz="2800" dirty="0" smtClean="0"/>
              <a:t>premier automate </a:t>
            </a:r>
            <a:r>
              <a:rPr lang="fr-FR" sz="2800" dirty="0"/>
              <a:t>programmable. </a:t>
            </a:r>
            <a:r>
              <a:rPr lang="fr-FR" sz="2800" dirty="0" smtClean="0"/>
              <a:t>Son succès </a:t>
            </a:r>
            <a:r>
              <a:rPr lang="fr-FR" sz="2800" dirty="0"/>
              <a:t>donna </a:t>
            </a:r>
            <a:r>
              <a:rPr lang="fr-FR" sz="2800" dirty="0" smtClean="0"/>
              <a:t>naissance a une </a:t>
            </a:r>
            <a:r>
              <a:rPr lang="fr-FR" sz="2800" dirty="0"/>
              <a:t>industrie mondiale </a:t>
            </a:r>
            <a:r>
              <a:rPr lang="fr-FR" sz="2800" dirty="0" smtClean="0"/>
              <a:t>qui s'est considérablement développé </a:t>
            </a:r>
            <a:r>
              <a:rPr lang="fr-FR" sz="2800" dirty="0"/>
              <a:t>depuis</a:t>
            </a:r>
            <a:r>
              <a:rPr lang="fr-FR" sz="2800" dirty="0" smtClean="0"/>
              <a:t>.</a:t>
            </a:r>
          </a:p>
          <a:p>
            <a:pPr marL="0" indent="0" algn="just">
              <a:buNone/>
            </a:pPr>
            <a:r>
              <a:rPr lang="fr-FR" sz="2800" dirty="0" smtClean="0"/>
              <a:t> 	L'automate programmable représente aujourd'hui l'intelligence des machines et des procèdes automatisés </a:t>
            </a:r>
            <a:r>
              <a:rPr lang="fr-FR" sz="2800" dirty="0"/>
              <a:t>de l'industrie, </a:t>
            </a:r>
            <a:r>
              <a:rPr lang="fr-FR" sz="2800" dirty="0" smtClean="0"/>
              <a:t>des infrastructures </a:t>
            </a:r>
            <a:r>
              <a:rPr lang="fr-FR" sz="2800" dirty="0"/>
              <a:t>et </a:t>
            </a:r>
            <a:r>
              <a:rPr lang="fr-FR" sz="2800" dirty="0" smtClean="0"/>
              <a:t>du bâtiment.</a:t>
            </a:r>
            <a:endParaRPr lang="fr-FR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929198"/>
            <a:ext cx="58579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Quelques </a:t>
            </a:r>
            <a:r>
              <a:rPr lang="fr-FR" dirty="0" err="1" smtClean="0"/>
              <a:t>fabriquants</a:t>
            </a:r>
            <a:r>
              <a:rPr lang="fr-FR" dirty="0" smtClean="0"/>
              <a:t> des automates</a:t>
            </a:r>
            <a:br>
              <a:rPr lang="fr-FR" dirty="0" smtClean="0"/>
            </a:br>
            <a:r>
              <a:rPr lang="fr-FR" dirty="0" smtClean="0"/>
              <a:t>dans le monde 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sz="2400" b="1" dirty="0" smtClean="0"/>
              <a:t>Siemens  </a:t>
            </a:r>
            <a:r>
              <a:rPr lang="fr-FR" sz="2400" dirty="0" smtClean="0"/>
              <a:t>( S7-200,S7-300,S7-400,S7-1200,LOGO . 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Schneider électrique </a:t>
            </a:r>
            <a:r>
              <a:rPr lang="fr-FR" sz="2400" dirty="0" smtClean="0"/>
              <a:t>(TSX 17/37/57, TSX micro ,premium. 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Rockwell Automation</a:t>
            </a:r>
            <a:r>
              <a:rPr lang="fr-FR" sz="2400" dirty="0" smtClean="0"/>
              <a:t> (</a:t>
            </a:r>
            <a:r>
              <a:rPr lang="fr-FR" sz="2400" dirty="0" err="1" smtClean="0"/>
              <a:t>micrologix</a:t>
            </a:r>
            <a:r>
              <a:rPr lang="fr-FR" sz="2400" dirty="0" smtClean="0"/>
              <a:t> 1200/1400,SLC-500, SLC 5000 ..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ABB </a:t>
            </a:r>
            <a:r>
              <a:rPr lang="fr-FR" sz="2400" dirty="0" smtClean="0"/>
              <a:t>(AC500,AC800C,S500 . 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Omron  </a:t>
            </a:r>
            <a:r>
              <a:rPr lang="fr-FR" sz="2400" dirty="0" smtClean="0"/>
              <a:t>(ZEN ,CPM 1A/2A/2C,CS1,CJ1. 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Mitsubishi  </a:t>
            </a:r>
            <a:r>
              <a:rPr lang="fr-FR" sz="2400" dirty="0" smtClean="0"/>
              <a:t>(MELSEC FX1S/FX1N ,série L ,système Q . . .)</a:t>
            </a:r>
          </a:p>
          <a:p>
            <a:endParaRPr lang="fr-FR" sz="1000" dirty="0" smtClean="0"/>
          </a:p>
          <a:p>
            <a:r>
              <a:rPr lang="fr-FR" sz="2400" b="1" dirty="0" smtClean="0"/>
              <a:t>Yokugawa </a:t>
            </a:r>
            <a:r>
              <a:rPr lang="fr-FR" sz="2400" dirty="0" smtClean="0"/>
              <a:t>(FCN,FCN-RTU,FCJ . . .)</a:t>
            </a:r>
          </a:p>
          <a:p>
            <a:pPr>
              <a:buNone/>
            </a:pPr>
            <a:endParaRPr lang="fr-FR" sz="2400" b="1" dirty="0" smtClean="0"/>
          </a:p>
          <a:p>
            <a:endParaRPr lang="fr-FR" sz="2400" b="1" dirty="0" smtClean="0"/>
          </a:p>
          <a:p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28736"/>
            <a:ext cx="82296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417514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Architecture matérielle d’un API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Architecture matérielle d’un API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71550" y="1071546"/>
            <a:ext cx="7639050" cy="5572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 automate programmable est constitué de 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Unité de traitement de l’information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(CPU) Processeur, unité arithmétique et logique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Mémoire contenant le programme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Mémoire contenant les données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Interface pour la programmation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Interfaces pour les signaux d’entrée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Tout ou rien: 24 V DC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Analogiques: +/-10V; 4..20mA; </a:t>
            </a:r>
            <a:r>
              <a:rPr kumimoji="0" lang="fr-FR" sz="2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etc</a:t>
            </a:r>
            <a:endParaRPr kumimoji="0" lang="fr-FR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90000"/>
              </a:lnSpc>
              <a:buNone/>
              <a:defRPr/>
            </a:pPr>
            <a:r>
              <a:rPr lang="fr-FR" sz="2400" b="1" dirty="0" smtClean="0"/>
              <a:t>Interfaces pour les signaux de sortie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Tout ou rien: 24 V 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Tout ou rien à contacts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Analogiques: +/-10V; 4..20mA; etc.</a:t>
            </a:r>
          </a:p>
          <a:p>
            <a:pPr lvl="0">
              <a:lnSpc>
                <a:spcPct val="90000"/>
              </a:lnSpc>
              <a:defRPr/>
            </a:pPr>
            <a:endParaRPr lang="fr-FR" sz="2400" b="1" dirty="0" smtClean="0"/>
          </a:p>
          <a:p>
            <a:pPr lvl="0">
              <a:lnSpc>
                <a:spcPct val="90000"/>
              </a:lnSpc>
              <a:buNone/>
              <a:defRPr/>
            </a:pPr>
            <a:r>
              <a:rPr lang="fr-FR" sz="2400" b="1" dirty="0" smtClean="0"/>
              <a:t>Interfaces pour des fonctions spéciales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Comptage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Positionnement</a:t>
            </a:r>
          </a:p>
          <a:p>
            <a:pPr lvl="0">
              <a:lnSpc>
                <a:spcPct val="90000"/>
              </a:lnSpc>
              <a:defRPr/>
            </a:pPr>
            <a:r>
              <a:rPr lang="fr-FR" sz="2400" dirty="0" smtClean="0"/>
              <a:t>Communication</a:t>
            </a:r>
          </a:p>
          <a:p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Architecture matérielle d’un API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Fonctionnement des automates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/>
              <a:t>Un </a:t>
            </a:r>
            <a:r>
              <a:rPr lang="fr-FR" sz="2400" dirty="0"/>
              <a:t>automate </a:t>
            </a:r>
            <a:r>
              <a:rPr lang="fr-FR" sz="2400" dirty="0" smtClean="0"/>
              <a:t>exécute son programme </a:t>
            </a:r>
            <a:r>
              <a:rPr lang="fr-FR" sz="2400" dirty="0"/>
              <a:t>de </a:t>
            </a:r>
            <a:r>
              <a:rPr lang="fr-FR" sz="2400" dirty="0" smtClean="0"/>
              <a:t>manière cyclique :</a:t>
            </a:r>
          </a:p>
          <a:p>
            <a:pPr>
              <a:buNone/>
            </a:pPr>
            <a:endParaRPr lang="fr-FR" sz="2400" dirty="0"/>
          </a:p>
          <a:p>
            <a:r>
              <a:rPr lang="fr-FR" sz="2400" dirty="0" smtClean="0"/>
              <a:t>Lecture </a:t>
            </a:r>
            <a:r>
              <a:rPr lang="fr-FR" sz="2400" dirty="0"/>
              <a:t>des </a:t>
            </a:r>
            <a:r>
              <a:rPr lang="fr-FR" sz="2400" dirty="0" smtClean="0"/>
              <a:t>entrées</a:t>
            </a:r>
            <a:endParaRPr lang="fr-FR" sz="2400" dirty="0"/>
          </a:p>
          <a:p>
            <a:r>
              <a:rPr lang="fr-FR" sz="2400" dirty="0" smtClean="0"/>
              <a:t>Traitement </a:t>
            </a:r>
            <a:r>
              <a:rPr lang="fr-FR" sz="2400" dirty="0"/>
              <a:t>du programme</a:t>
            </a:r>
          </a:p>
          <a:p>
            <a:r>
              <a:rPr lang="fr-FR" sz="2400" dirty="0" smtClean="0"/>
              <a:t>Ecriture </a:t>
            </a:r>
            <a:r>
              <a:rPr lang="fr-FR" sz="2400" dirty="0"/>
              <a:t>des </a:t>
            </a:r>
            <a:r>
              <a:rPr lang="fr-FR" sz="2400" dirty="0" smtClean="0"/>
              <a:t>sorties</a:t>
            </a:r>
          </a:p>
          <a:p>
            <a:pPr>
              <a:buNone/>
            </a:pPr>
            <a:endParaRPr lang="fr-FR" sz="2400" dirty="0"/>
          </a:p>
          <a:p>
            <a:pPr>
              <a:buNone/>
            </a:pPr>
            <a:r>
              <a:rPr lang="fr-FR" sz="2400" dirty="0" smtClean="0"/>
              <a:t>    Le </a:t>
            </a:r>
            <a:r>
              <a:rPr lang="fr-FR" sz="2400" dirty="0"/>
              <a:t>temps </a:t>
            </a:r>
            <a:r>
              <a:rPr lang="fr-FR" sz="2400" dirty="0" smtClean="0"/>
              <a:t>d’exécution </a:t>
            </a:r>
            <a:r>
              <a:rPr lang="fr-FR" sz="2400" dirty="0"/>
              <a:t>d’un cycle </a:t>
            </a:r>
            <a:r>
              <a:rPr lang="fr-FR" sz="2400" dirty="0" smtClean="0"/>
              <a:t>est de </a:t>
            </a:r>
            <a:r>
              <a:rPr lang="fr-FR" sz="2400" dirty="0"/>
              <a:t>l'ordre d'une </a:t>
            </a:r>
            <a:r>
              <a:rPr lang="fr-FR" sz="2400" dirty="0" smtClean="0"/>
              <a:t>vingtaine de millisecondes </a:t>
            </a:r>
            <a:r>
              <a:rPr lang="fr-FR" sz="2400" dirty="0"/>
              <a:t>et est </a:t>
            </a:r>
            <a:r>
              <a:rPr lang="fr-FR" sz="2400" dirty="0" smtClean="0"/>
              <a:t>contrôle </a:t>
            </a:r>
            <a:r>
              <a:rPr lang="fr-FR" sz="2400" dirty="0"/>
              <a:t>par </a:t>
            </a:r>
            <a:r>
              <a:rPr lang="fr-FR" sz="2400" dirty="0" smtClean="0"/>
              <a:t>une temporisation appelée </a:t>
            </a:r>
            <a:r>
              <a:rPr lang="fr-FR" sz="2400" b="1" dirty="0" smtClean="0"/>
              <a:t>chien de garde</a:t>
            </a:r>
            <a:r>
              <a:rPr lang="fr-FR" sz="2400" b="1" dirty="0"/>
              <a:t>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7"/>
            <a:ext cx="75724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Fonctionnement des automates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1762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614366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fr-FR" sz="6400" b="1" dirty="0" smtClean="0"/>
              <a:t>Chapitre 1: définition d’automatisme</a:t>
            </a:r>
          </a:p>
          <a:p>
            <a:pPr>
              <a:buNone/>
            </a:pPr>
            <a:r>
              <a:rPr lang="fr-FR" sz="6400" dirty="0" smtClean="0"/>
              <a:t>   	1_1 :exemple d’application d’api</a:t>
            </a:r>
          </a:p>
          <a:p>
            <a:pPr>
              <a:buNone/>
            </a:pPr>
            <a:r>
              <a:rPr lang="fr-FR" sz="6400" dirty="0" smtClean="0"/>
              <a:t>   	1_2 :définition automatisme</a:t>
            </a:r>
          </a:p>
          <a:p>
            <a:pPr>
              <a:buNone/>
            </a:pPr>
            <a:r>
              <a:rPr lang="fr-FR" sz="6400" dirty="0" smtClean="0"/>
              <a:t>	1_3 :bute d’automatisation</a:t>
            </a:r>
          </a:p>
          <a:p>
            <a:pPr>
              <a:buNone/>
            </a:pPr>
            <a:r>
              <a:rPr lang="fr-FR" sz="6400" dirty="0" smtClean="0"/>
              <a:t>	1_4 :Historique</a:t>
            </a:r>
          </a:p>
          <a:p>
            <a:pPr>
              <a:buNone/>
            </a:pPr>
            <a:r>
              <a:rPr lang="fr-FR" sz="6400" dirty="0" smtClean="0"/>
              <a:t>	1_5 :fabriquant des automates</a:t>
            </a:r>
          </a:p>
          <a:p>
            <a:pPr>
              <a:buNone/>
            </a:pPr>
            <a:r>
              <a:rPr lang="fr-FR" sz="6400" b="1" dirty="0" smtClean="0"/>
              <a:t>Chapitre 2 :constitution générale de l’API</a:t>
            </a:r>
          </a:p>
          <a:p>
            <a:pPr>
              <a:buNone/>
            </a:pPr>
            <a:r>
              <a:rPr lang="fr-FR" sz="6400" dirty="0" smtClean="0"/>
              <a:t>   	2_1: Architecture matérielle </a:t>
            </a:r>
          </a:p>
          <a:p>
            <a:pPr>
              <a:buNone/>
            </a:pPr>
            <a:r>
              <a:rPr lang="fr-FR" sz="6400" dirty="0" smtClean="0"/>
              <a:t>	2_2: fonctionnement </a:t>
            </a:r>
          </a:p>
          <a:p>
            <a:pPr>
              <a:buNone/>
            </a:pPr>
            <a:r>
              <a:rPr lang="fr-FR" sz="6400" dirty="0" smtClean="0"/>
              <a:t>	2_3:catégorie des API</a:t>
            </a:r>
          </a:p>
          <a:p>
            <a:pPr>
              <a:buNone/>
            </a:pPr>
            <a:r>
              <a:rPr lang="fr-FR" sz="6400" dirty="0" smtClean="0"/>
              <a:t>	2_4:les différentes partie d’une automate modulaire</a:t>
            </a:r>
          </a:p>
          <a:p>
            <a:pPr>
              <a:buNone/>
            </a:pPr>
            <a:r>
              <a:rPr lang="fr-FR" sz="6400" b="1" dirty="0" smtClean="0"/>
              <a:t>Chapitre 3: organisation d’un système automatisé de production</a:t>
            </a:r>
          </a:p>
          <a:p>
            <a:pPr>
              <a:buNone/>
            </a:pPr>
            <a:r>
              <a:rPr lang="fr-FR" sz="6400" dirty="0" smtClean="0"/>
              <a:t>	3_1:schéma de principe</a:t>
            </a:r>
          </a:p>
          <a:p>
            <a:pPr>
              <a:buNone/>
            </a:pPr>
            <a:r>
              <a:rPr lang="fr-FR" sz="6400" dirty="0" smtClean="0"/>
              <a:t>	3_2:les actionneurs</a:t>
            </a:r>
          </a:p>
          <a:p>
            <a:pPr>
              <a:buNone/>
            </a:pPr>
            <a:r>
              <a:rPr lang="fr-FR" sz="6400" dirty="0" smtClean="0"/>
              <a:t>	       3_2_1:moteur  électrique</a:t>
            </a:r>
          </a:p>
          <a:p>
            <a:pPr>
              <a:buNone/>
            </a:pPr>
            <a:r>
              <a:rPr lang="fr-FR" sz="6400" dirty="0" smtClean="0"/>
              <a:t>	       3_2_2:vérin pneumatique</a:t>
            </a:r>
          </a:p>
          <a:p>
            <a:pPr>
              <a:buNone/>
            </a:pPr>
            <a:r>
              <a:rPr lang="fr-FR" sz="6400" dirty="0" smtClean="0"/>
              <a:t>	       3_2_3:autres actionneurs</a:t>
            </a:r>
          </a:p>
          <a:p>
            <a:pPr>
              <a:buNone/>
            </a:pPr>
            <a:r>
              <a:rPr lang="fr-FR" sz="6400" dirty="0" smtClean="0"/>
              <a:t>	 3_3:les pré actionneurs</a:t>
            </a:r>
          </a:p>
          <a:p>
            <a:pPr>
              <a:buNone/>
            </a:pPr>
            <a:r>
              <a:rPr lang="fr-FR" sz="6400" dirty="0" smtClean="0"/>
              <a:t>	       3_3_1 les contacteurs</a:t>
            </a:r>
          </a:p>
          <a:p>
            <a:pPr>
              <a:buNone/>
            </a:pPr>
            <a:r>
              <a:rPr lang="fr-FR" sz="6400" dirty="0" smtClean="0"/>
              <a:t>	       3_3_2 les relais</a:t>
            </a:r>
          </a:p>
          <a:p>
            <a:pPr>
              <a:buNone/>
            </a:pPr>
            <a:r>
              <a:rPr lang="fr-FR" sz="6400" dirty="0" smtClean="0"/>
              <a:t>	       3_3_3 les distributeurs pneumatique</a:t>
            </a:r>
          </a:p>
          <a:p>
            <a:pPr>
              <a:buNone/>
            </a:pPr>
            <a:r>
              <a:rPr lang="fr-FR" sz="6400" dirty="0" smtClean="0"/>
              <a:t>	3_4:les  capteurs</a:t>
            </a:r>
          </a:p>
          <a:p>
            <a:pPr>
              <a:buNone/>
            </a:pPr>
            <a:r>
              <a:rPr lang="fr-FR" sz="6400" dirty="0" smtClean="0"/>
              <a:t>	3_4_1 capteurs TOR</a:t>
            </a:r>
          </a:p>
          <a:p>
            <a:pPr>
              <a:buNone/>
            </a:pPr>
            <a:r>
              <a:rPr lang="fr-FR" sz="6400" dirty="0" smtClean="0"/>
              <a:t>	3_4_2 capteurs analogique</a:t>
            </a:r>
          </a:p>
          <a:p>
            <a:pPr>
              <a:buNone/>
            </a:pPr>
            <a:r>
              <a:rPr lang="fr-FR" sz="6400" dirty="0" smtClean="0"/>
              <a:t>	3_4_3 </a:t>
            </a:r>
            <a:r>
              <a:rPr lang="fr-FR" sz="6400" dirty="0" err="1" smtClean="0"/>
              <a:t>transmeteurs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  </a:t>
            </a:r>
          </a:p>
        </p:txBody>
      </p:sp>
      <p:pic>
        <p:nvPicPr>
          <p:cNvPr id="4" name="Picture 1" descr="C:\Users\AHMIDANI\Desktop\Untitled-1ghhhh6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88640"/>
            <a:ext cx="1895475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u="sng" dirty="0" smtClean="0"/>
              <a:t>Remarque:</a:t>
            </a:r>
          </a:p>
          <a:p>
            <a:pPr marL="96838" indent="176213">
              <a:buNone/>
            </a:pPr>
            <a:r>
              <a:rPr lang="fr-FR" dirty="0" smtClean="0"/>
              <a:t>On peut choisir le mode d’ exécution des programmes utilisateur:</a:t>
            </a:r>
          </a:p>
          <a:p>
            <a:pPr marL="1588" indent="12700"/>
            <a:r>
              <a:rPr lang="fr-FR" dirty="0" smtClean="0"/>
              <a:t> </a:t>
            </a:r>
            <a:r>
              <a:rPr lang="fr-FR" dirty="0"/>
              <a:t>Fonctionnement </a:t>
            </a:r>
            <a:r>
              <a:rPr lang="fr-FR" dirty="0" smtClean="0"/>
              <a:t>cyclique.</a:t>
            </a:r>
          </a:p>
          <a:p>
            <a:pPr marL="1588" indent="12700"/>
            <a:r>
              <a:rPr lang="fr-FR" dirty="0" smtClean="0"/>
              <a:t> Mode périodique.</a:t>
            </a:r>
          </a:p>
          <a:p>
            <a:pPr marL="1588" indent="12700">
              <a:buNone/>
            </a:pPr>
            <a:r>
              <a:rPr lang="fr-FR" dirty="0" smtClean="0"/>
              <a:t>Le temps  d’un cycle  influence sur le temps</a:t>
            </a:r>
          </a:p>
          <a:p>
            <a:pPr marL="1588" indent="12700">
              <a:buNone/>
            </a:pPr>
            <a:r>
              <a:rPr lang="fr-FR" dirty="0"/>
              <a:t>d</a:t>
            </a:r>
            <a:r>
              <a:rPr lang="fr-FR" dirty="0" smtClean="0"/>
              <a:t>e repense de l’automate.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Fonctionnement des automates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0324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Exemple d’une API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82296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Image 3" descr="Telemecanique-TSX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4714884"/>
            <a:ext cx="7143800" cy="1871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fr-BE" smtClean="0"/>
              <a:t>Catégories d’automates</a:t>
            </a:r>
            <a:endParaRPr lang="fr-FR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066800" y="1981200"/>
            <a:ext cx="7543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fr-BE" sz="2400" b="0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Les micro automates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Nombre d’entrées sorties fixe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Généralement pas d’analogique ni de communication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Remplacement de logique à relais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Les automates compacts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à 250 entrées-sorties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Nombre d’entrées-sorties extensible par blocs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Fonctions analogiques et communications limitées</a:t>
            </a:r>
          </a:p>
          <a:p>
            <a:pPr marL="0" marR="0" lvl="0" indent="2063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Petits automatismes, logique combinatoire et séquentielle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722443" y="1142984"/>
            <a:ext cx="5278449" cy="2362224"/>
            <a:chOff x="634" y="816"/>
            <a:chExt cx="4406" cy="2354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634" y="816"/>
              <a:ext cx="4406" cy="2354"/>
            </a:xfrm>
            <a:custGeom>
              <a:avLst/>
              <a:gdLst>
                <a:gd name="T0" fmla="*/ 235 w 8897"/>
                <a:gd name="T1" fmla="*/ 0 h 3930"/>
                <a:gd name="T2" fmla="*/ 120 w 8897"/>
                <a:gd name="T3" fmla="*/ 0 h 3930"/>
                <a:gd name="T4" fmla="*/ 72 w 8897"/>
                <a:gd name="T5" fmla="*/ 9 h 3930"/>
                <a:gd name="T6" fmla="*/ 33 w 8897"/>
                <a:gd name="T7" fmla="*/ 33 h 3930"/>
                <a:gd name="T8" fmla="*/ 9 w 8897"/>
                <a:gd name="T9" fmla="*/ 72 h 3930"/>
                <a:gd name="T10" fmla="*/ 0 w 8897"/>
                <a:gd name="T11" fmla="*/ 120 h 3930"/>
                <a:gd name="T12" fmla="*/ 0 w 8897"/>
                <a:gd name="T13" fmla="*/ 3791 h 3930"/>
                <a:gd name="T14" fmla="*/ 5 w 8897"/>
                <a:gd name="T15" fmla="*/ 3834 h 3930"/>
                <a:gd name="T16" fmla="*/ 24 w 8897"/>
                <a:gd name="T17" fmla="*/ 3873 h 3930"/>
                <a:gd name="T18" fmla="*/ 57 w 8897"/>
                <a:gd name="T19" fmla="*/ 3901 h 3930"/>
                <a:gd name="T20" fmla="*/ 96 w 8897"/>
                <a:gd name="T21" fmla="*/ 3925 h 3930"/>
                <a:gd name="T22" fmla="*/ 139 w 8897"/>
                <a:gd name="T23" fmla="*/ 3930 h 3930"/>
                <a:gd name="T24" fmla="*/ 8753 w 8897"/>
                <a:gd name="T25" fmla="*/ 3930 h 3930"/>
                <a:gd name="T26" fmla="*/ 8801 w 8897"/>
                <a:gd name="T27" fmla="*/ 3925 h 3930"/>
                <a:gd name="T28" fmla="*/ 8840 w 8897"/>
                <a:gd name="T29" fmla="*/ 3901 h 3930"/>
                <a:gd name="T30" fmla="*/ 8868 w 8897"/>
                <a:gd name="T31" fmla="*/ 3873 h 3930"/>
                <a:gd name="T32" fmla="*/ 8892 w 8897"/>
                <a:gd name="T33" fmla="*/ 3834 h 3930"/>
                <a:gd name="T34" fmla="*/ 8897 w 8897"/>
                <a:gd name="T35" fmla="*/ 3791 h 3930"/>
                <a:gd name="T36" fmla="*/ 8897 w 8897"/>
                <a:gd name="T37" fmla="*/ 139 h 3930"/>
                <a:gd name="T38" fmla="*/ 8892 w 8897"/>
                <a:gd name="T39" fmla="*/ 96 h 3930"/>
                <a:gd name="T40" fmla="*/ 8868 w 8897"/>
                <a:gd name="T41" fmla="*/ 57 h 3930"/>
                <a:gd name="T42" fmla="*/ 8840 w 8897"/>
                <a:gd name="T43" fmla="*/ 24 h 3930"/>
                <a:gd name="T44" fmla="*/ 8801 w 8897"/>
                <a:gd name="T45" fmla="*/ 5 h 3930"/>
                <a:gd name="T46" fmla="*/ 8753 w 8897"/>
                <a:gd name="T47" fmla="*/ 0 h 3930"/>
                <a:gd name="T48" fmla="*/ 235 w 8897"/>
                <a:gd name="T49" fmla="*/ 0 h 39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97"/>
                <a:gd name="T76" fmla="*/ 0 h 3930"/>
                <a:gd name="T77" fmla="*/ 8897 w 8897"/>
                <a:gd name="T78" fmla="*/ 3930 h 39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97" h="3930">
                  <a:moveTo>
                    <a:pt x="235" y="0"/>
                  </a:moveTo>
                  <a:lnTo>
                    <a:pt x="120" y="0"/>
                  </a:lnTo>
                  <a:lnTo>
                    <a:pt x="72" y="9"/>
                  </a:lnTo>
                  <a:lnTo>
                    <a:pt x="33" y="33"/>
                  </a:lnTo>
                  <a:lnTo>
                    <a:pt x="9" y="72"/>
                  </a:lnTo>
                  <a:lnTo>
                    <a:pt x="0" y="120"/>
                  </a:lnTo>
                  <a:lnTo>
                    <a:pt x="0" y="3791"/>
                  </a:lnTo>
                  <a:lnTo>
                    <a:pt x="5" y="3834"/>
                  </a:lnTo>
                  <a:lnTo>
                    <a:pt x="24" y="3873"/>
                  </a:lnTo>
                  <a:lnTo>
                    <a:pt x="57" y="3901"/>
                  </a:lnTo>
                  <a:lnTo>
                    <a:pt x="96" y="3925"/>
                  </a:lnTo>
                  <a:lnTo>
                    <a:pt x="139" y="3930"/>
                  </a:lnTo>
                  <a:lnTo>
                    <a:pt x="8753" y="3930"/>
                  </a:lnTo>
                  <a:lnTo>
                    <a:pt x="8801" y="3925"/>
                  </a:lnTo>
                  <a:lnTo>
                    <a:pt x="8840" y="3901"/>
                  </a:lnTo>
                  <a:lnTo>
                    <a:pt x="8868" y="3873"/>
                  </a:lnTo>
                  <a:lnTo>
                    <a:pt x="8892" y="3834"/>
                  </a:lnTo>
                  <a:lnTo>
                    <a:pt x="8897" y="3791"/>
                  </a:lnTo>
                  <a:lnTo>
                    <a:pt x="8897" y="139"/>
                  </a:lnTo>
                  <a:lnTo>
                    <a:pt x="8892" y="96"/>
                  </a:lnTo>
                  <a:lnTo>
                    <a:pt x="8868" y="57"/>
                  </a:lnTo>
                  <a:lnTo>
                    <a:pt x="8840" y="24"/>
                  </a:lnTo>
                  <a:lnTo>
                    <a:pt x="8801" y="5"/>
                  </a:lnTo>
                  <a:lnTo>
                    <a:pt x="8753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907" y="997"/>
              <a:ext cx="212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993" y="1049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N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696" y="997"/>
              <a:ext cx="211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725" y="1036"/>
              <a:ext cx="4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L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330" y="963"/>
              <a:ext cx="212" cy="2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380" y="984"/>
              <a:ext cx="14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+</a:t>
              </a: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24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370" y="1090"/>
              <a:ext cx="19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VDC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1119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542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1632" y="924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2000" b="1">
                  <a:solidFill>
                    <a:srgbClr val="000000"/>
                  </a:solidFill>
                  <a:latin typeface="Arial" charset="0"/>
                </a:rPr>
                <a:t>-</a:t>
              </a:r>
              <a:endParaRPr lang="fr-FR" sz="2000">
                <a:latin typeface="Times New Roman" pitchFamily="18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210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235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998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024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633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658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3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421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447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2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056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3082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844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870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4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3479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3504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7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267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294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6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3901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928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9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3690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3716" y="1031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8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696" y="816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755" y="845"/>
              <a:ext cx="117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765" y="848"/>
              <a:ext cx="97" cy="72"/>
            </a:xfrm>
            <a:custGeom>
              <a:avLst/>
              <a:gdLst>
                <a:gd name="T0" fmla="*/ 72 w 196"/>
                <a:gd name="T1" fmla="*/ 4 h 120"/>
                <a:gd name="T2" fmla="*/ 81 w 196"/>
                <a:gd name="T3" fmla="*/ 57 h 120"/>
                <a:gd name="T4" fmla="*/ 0 w 196"/>
                <a:gd name="T5" fmla="*/ 72 h 120"/>
                <a:gd name="T6" fmla="*/ 0 w 196"/>
                <a:gd name="T7" fmla="*/ 86 h 120"/>
                <a:gd name="T8" fmla="*/ 86 w 196"/>
                <a:gd name="T9" fmla="*/ 72 h 120"/>
                <a:gd name="T10" fmla="*/ 96 w 196"/>
                <a:gd name="T11" fmla="*/ 120 h 120"/>
                <a:gd name="T12" fmla="*/ 125 w 196"/>
                <a:gd name="T13" fmla="*/ 115 h 120"/>
                <a:gd name="T14" fmla="*/ 115 w 196"/>
                <a:gd name="T15" fmla="*/ 67 h 120"/>
                <a:gd name="T16" fmla="*/ 196 w 196"/>
                <a:gd name="T17" fmla="*/ 52 h 120"/>
                <a:gd name="T18" fmla="*/ 196 w 196"/>
                <a:gd name="T19" fmla="*/ 33 h 120"/>
                <a:gd name="T20" fmla="*/ 110 w 196"/>
                <a:gd name="T21" fmla="*/ 52 h 120"/>
                <a:gd name="T22" fmla="*/ 101 w 196"/>
                <a:gd name="T23" fmla="*/ 0 h 120"/>
                <a:gd name="T24" fmla="*/ 72 w 196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6"/>
                <a:gd name="T40" fmla="*/ 0 h 120"/>
                <a:gd name="T41" fmla="*/ 196 w 19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6" h="120">
                  <a:moveTo>
                    <a:pt x="72" y="4"/>
                  </a:moveTo>
                  <a:lnTo>
                    <a:pt x="81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196" y="52"/>
                  </a:lnTo>
                  <a:lnTo>
                    <a:pt x="196" y="33"/>
                  </a:lnTo>
                  <a:lnTo>
                    <a:pt x="110" y="52"/>
                  </a:lnTo>
                  <a:lnTo>
                    <a:pt x="101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>
              <a:off x="720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907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907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64" y="845"/>
              <a:ext cx="117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8 w 235"/>
                <a:gd name="T5" fmla="*/ 19 h 129"/>
                <a:gd name="T6" fmla="*/ 72 w 235"/>
                <a:gd name="T7" fmla="*/ 5 h 129"/>
                <a:gd name="T8" fmla="*/ 120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30 w 235"/>
                <a:gd name="T15" fmla="*/ 43 h 129"/>
                <a:gd name="T16" fmla="*/ 235 w 235"/>
                <a:gd name="T17" fmla="*/ 67 h 129"/>
                <a:gd name="T18" fmla="*/ 230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20 w 235"/>
                <a:gd name="T25" fmla="*/ 129 h 129"/>
                <a:gd name="T26" fmla="*/ 72 w 235"/>
                <a:gd name="T27" fmla="*/ 125 h 129"/>
                <a:gd name="T28" fmla="*/ 38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8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30" y="43"/>
                  </a:lnTo>
                  <a:lnTo>
                    <a:pt x="235" y="67"/>
                  </a:lnTo>
                  <a:lnTo>
                    <a:pt x="230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8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74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6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6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5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5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>
              <a:off x="931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>
              <a:off x="1116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1116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176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26 w 235"/>
                <a:gd name="T15" fmla="*/ 43 h 129"/>
                <a:gd name="T16" fmla="*/ 235 w 235"/>
                <a:gd name="T17" fmla="*/ 67 h 129"/>
                <a:gd name="T18" fmla="*/ 226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5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185" y="848"/>
              <a:ext cx="98" cy="72"/>
            </a:xfrm>
            <a:custGeom>
              <a:avLst/>
              <a:gdLst>
                <a:gd name="T0" fmla="*/ 72 w 197"/>
                <a:gd name="T1" fmla="*/ 4 h 120"/>
                <a:gd name="T2" fmla="*/ 82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7 w 197"/>
                <a:gd name="T9" fmla="*/ 72 h 120"/>
                <a:gd name="T10" fmla="*/ 91 w 197"/>
                <a:gd name="T11" fmla="*/ 120 h 120"/>
                <a:gd name="T12" fmla="*/ 120 w 197"/>
                <a:gd name="T13" fmla="*/ 115 h 120"/>
                <a:gd name="T14" fmla="*/ 115 w 197"/>
                <a:gd name="T15" fmla="*/ 67 h 120"/>
                <a:gd name="T16" fmla="*/ 197 w 197"/>
                <a:gd name="T17" fmla="*/ 52 h 120"/>
                <a:gd name="T18" fmla="*/ 192 w 197"/>
                <a:gd name="T19" fmla="*/ 33 h 120"/>
                <a:gd name="T20" fmla="*/ 111 w 197"/>
                <a:gd name="T21" fmla="*/ 52 h 120"/>
                <a:gd name="T22" fmla="*/ 101 w 197"/>
                <a:gd name="T23" fmla="*/ 0 h 120"/>
                <a:gd name="T24" fmla="*/ 72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2" y="4"/>
                  </a:moveTo>
                  <a:lnTo>
                    <a:pt x="82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7" y="72"/>
                  </a:lnTo>
                  <a:lnTo>
                    <a:pt x="91" y="120"/>
                  </a:lnTo>
                  <a:lnTo>
                    <a:pt x="120" y="115"/>
                  </a:lnTo>
                  <a:lnTo>
                    <a:pt x="115" y="67"/>
                  </a:lnTo>
                  <a:lnTo>
                    <a:pt x="197" y="52"/>
                  </a:lnTo>
                  <a:lnTo>
                    <a:pt x="192" y="33"/>
                  </a:lnTo>
                  <a:lnTo>
                    <a:pt x="111" y="52"/>
                  </a:lnTo>
                  <a:lnTo>
                    <a:pt x="101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1140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1328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1328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385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20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26 w 235"/>
                <a:gd name="T15" fmla="*/ 43 h 129"/>
                <a:gd name="T16" fmla="*/ 235 w 235"/>
                <a:gd name="T17" fmla="*/ 67 h 129"/>
                <a:gd name="T18" fmla="*/ 226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20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5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394" y="848"/>
              <a:ext cx="98" cy="72"/>
            </a:xfrm>
            <a:custGeom>
              <a:avLst/>
              <a:gdLst>
                <a:gd name="T0" fmla="*/ 77 w 197"/>
                <a:gd name="T1" fmla="*/ 4 h 120"/>
                <a:gd name="T2" fmla="*/ 82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7 w 197"/>
                <a:gd name="T9" fmla="*/ 72 h 120"/>
                <a:gd name="T10" fmla="*/ 96 w 197"/>
                <a:gd name="T11" fmla="*/ 120 h 120"/>
                <a:gd name="T12" fmla="*/ 125 w 197"/>
                <a:gd name="T13" fmla="*/ 115 h 120"/>
                <a:gd name="T14" fmla="*/ 116 w 197"/>
                <a:gd name="T15" fmla="*/ 67 h 120"/>
                <a:gd name="T16" fmla="*/ 197 w 197"/>
                <a:gd name="T17" fmla="*/ 52 h 120"/>
                <a:gd name="T18" fmla="*/ 197 w 197"/>
                <a:gd name="T19" fmla="*/ 33 h 120"/>
                <a:gd name="T20" fmla="*/ 111 w 197"/>
                <a:gd name="T21" fmla="*/ 52 h 120"/>
                <a:gd name="T22" fmla="*/ 106 w 197"/>
                <a:gd name="T23" fmla="*/ 0 h 120"/>
                <a:gd name="T24" fmla="*/ 77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7" y="4"/>
                  </a:moveTo>
                  <a:lnTo>
                    <a:pt x="82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7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6" y="67"/>
                  </a:lnTo>
                  <a:lnTo>
                    <a:pt x="197" y="52"/>
                  </a:lnTo>
                  <a:lnTo>
                    <a:pt x="197" y="33"/>
                  </a:lnTo>
                  <a:lnTo>
                    <a:pt x="111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1349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>
              <a:off x="1537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537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596" y="845"/>
              <a:ext cx="117" cy="77"/>
            </a:xfrm>
            <a:custGeom>
              <a:avLst/>
              <a:gdLst>
                <a:gd name="T0" fmla="*/ 0 w 236"/>
                <a:gd name="T1" fmla="*/ 67 h 129"/>
                <a:gd name="T2" fmla="*/ 5 w 236"/>
                <a:gd name="T3" fmla="*/ 43 h 129"/>
                <a:gd name="T4" fmla="*/ 34 w 236"/>
                <a:gd name="T5" fmla="*/ 19 h 129"/>
                <a:gd name="T6" fmla="*/ 72 w 236"/>
                <a:gd name="T7" fmla="*/ 5 h 129"/>
                <a:gd name="T8" fmla="*/ 116 w 236"/>
                <a:gd name="T9" fmla="*/ 0 h 129"/>
                <a:gd name="T10" fmla="*/ 159 w 236"/>
                <a:gd name="T11" fmla="*/ 5 h 129"/>
                <a:gd name="T12" fmla="*/ 197 w 236"/>
                <a:gd name="T13" fmla="*/ 19 h 129"/>
                <a:gd name="T14" fmla="*/ 226 w 236"/>
                <a:gd name="T15" fmla="*/ 43 h 129"/>
                <a:gd name="T16" fmla="*/ 236 w 236"/>
                <a:gd name="T17" fmla="*/ 67 h 129"/>
                <a:gd name="T18" fmla="*/ 226 w 236"/>
                <a:gd name="T19" fmla="*/ 91 h 129"/>
                <a:gd name="T20" fmla="*/ 197 w 236"/>
                <a:gd name="T21" fmla="*/ 110 h 129"/>
                <a:gd name="T22" fmla="*/ 159 w 236"/>
                <a:gd name="T23" fmla="*/ 125 h 129"/>
                <a:gd name="T24" fmla="*/ 116 w 236"/>
                <a:gd name="T25" fmla="*/ 129 h 129"/>
                <a:gd name="T26" fmla="*/ 72 w 236"/>
                <a:gd name="T27" fmla="*/ 125 h 129"/>
                <a:gd name="T28" fmla="*/ 34 w 236"/>
                <a:gd name="T29" fmla="*/ 110 h 129"/>
                <a:gd name="T30" fmla="*/ 5 w 236"/>
                <a:gd name="T31" fmla="*/ 91 h 129"/>
                <a:gd name="T32" fmla="*/ 0 w 236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129"/>
                <a:gd name="T53" fmla="*/ 236 w 236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129">
                  <a:moveTo>
                    <a:pt x="0" y="67"/>
                  </a:moveTo>
                  <a:lnTo>
                    <a:pt x="5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6" y="0"/>
                  </a:lnTo>
                  <a:lnTo>
                    <a:pt x="159" y="5"/>
                  </a:lnTo>
                  <a:lnTo>
                    <a:pt x="197" y="19"/>
                  </a:lnTo>
                  <a:lnTo>
                    <a:pt x="226" y="43"/>
                  </a:lnTo>
                  <a:lnTo>
                    <a:pt x="236" y="67"/>
                  </a:lnTo>
                  <a:lnTo>
                    <a:pt x="226" y="91"/>
                  </a:lnTo>
                  <a:lnTo>
                    <a:pt x="197" y="110"/>
                  </a:lnTo>
                  <a:lnTo>
                    <a:pt x="159" y="125"/>
                  </a:lnTo>
                  <a:lnTo>
                    <a:pt x="116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5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604" y="848"/>
              <a:ext cx="99" cy="72"/>
            </a:xfrm>
            <a:custGeom>
              <a:avLst/>
              <a:gdLst>
                <a:gd name="T0" fmla="*/ 77 w 201"/>
                <a:gd name="T1" fmla="*/ 4 h 120"/>
                <a:gd name="T2" fmla="*/ 86 w 201"/>
                <a:gd name="T3" fmla="*/ 57 h 120"/>
                <a:gd name="T4" fmla="*/ 0 w 201"/>
                <a:gd name="T5" fmla="*/ 72 h 120"/>
                <a:gd name="T6" fmla="*/ 5 w 201"/>
                <a:gd name="T7" fmla="*/ 86 h 120"/>
                <a:gd name="T8" fmla="*/ 86 w 201"/>
                <a:gd name="T9" fmla="*/ 72 h 120"/>
                <a:gd name="T10" fmla="*/ 96 w 201"/>
                <a:gd name="T11" fmla="*/ 120 h 120"/>
                <a:gd name="T12" fmla="*/ 125 w 201"/>
                <a:gd name="T13" fmla="*/ 115 h 120"/>
                <a:gd name="T14" fmla="*/ 115 w 201"/>
                <a:gd name="T15" fmla="*/ 67 h 120"/>
                <a:gd name="T16" fmla="*/ 201 w 201"/>
                <a:gd name="T17" fmla="*/ 52 h 120"/>
                <a:gd name="T18" fmla="*/ 197 w 201"/>
                <a:gd name="T19" fmla="*/ 33 h 120"/>
                <a:gd name="T20" fmla="*/ 115 w 201"/>
                <a:gd name="T21" fmla="*/ 52 h 120"/>
                <a:gd name="T22" fmla="*/ 105 w 201"/>
                <a:gd name="T23" fmla="*/ 0 h 120"/>
                <a:gd name="T24" fmla="*/ 77 w 201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7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1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5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>
              <a:off x="1561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1746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1746" y="816"/>
              <a:ext cx="236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806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815" y="848"/>
              <a:ext cx="98" cy="72"/>
            </a:xfrm>
            <a:custGeom>
              <a:avLst/>
              <a:gdLst>
                <a:gd name="T0" fmla="*/ 72 w 197"/>
                <a:gd name="T1" fmla="*/ 4 h 120"/>
                <a:gd name="T2" fmla="*/ 81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6 w 197"/>
                <a:gd name="T9" fmla="*/ 72 h 120"/>
                <a:gd name="T10" fmla="*/ 96 w 197"/>
                <a:gd name="T11" fmla="*/ 120 h 120"/>
                <a:gd name="T12" fmla="*/ 120 w 197"/>
                <a:gd name="T13" fmla="*/ 115 h 120"/>
                <a:gd name="T14" fmla="*/ 115 w 197"/>
                <a:gd name="T15" fmla="*/ 67 h 120"/>
                <a:gd name="T16" fmla="*/ 197 w 197"/>
                <a:gd name="T17" fmla="*/ 52 h 120"/>
                <a:gd name="T18" fmla="*/ 197 w 197"/>
                <a:gd name="T19" fmla="*/ 33 h 120"/>
                <a:gd name="T20" fmla="*/ 110 w 197"/>
                <a:gd name="T21" fmla="*/ 52 h 120"/>
                <a:gd name="T22" fmla="*/ 101 w 197"/>
                <a:gd name="T23" fmla="*/ 0 h 120"/>
                <a:gd name="T24" fmla="*/ 72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2" y="4"/>
                  </a:moveTo>
                  <a:lnTo>
                    <a:pt x="81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0" y="115"/>
                  </a:lnTo>
                  <a:lnTo>
                    <a:pt x="115" y="67"/>
                  </a:lnTo>
                  <a:lnTo>
                    <a:pt x="197" y="52"/>
                  </a:lnTo>
                  <a:lnTo>
                    <a:pt x="197" y="33"/>
                  </a:lnTo>
                  <a:lnTo>
                    <a:pt x="110" y="52"/>
                  </a:lnTo>
                  <a:lnTo>
                    <a:pt x="101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1770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auto">
            <a:xfrm>
              <a:off x="1958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1958" y="816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2015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8 w 235"/>
                <a:gd name="T5" fmla="*/ 19 h 129"/>
                <a:gd name="T6" fmla="*/ 72 w 235"/>
                <a:gd name="T7" fmla="*/ 5 h 129"/>
                <a:gd name="T8" fmla="*/ 120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30 w 235"/>
                <a:gd name="T15" fmla="*/ 43 h 129"/>
                <a:gd name="T16" fmla="*/ 235 w 235"/>
                <a:gd name="T17" fmla="*/ 67 h 129"/>
                <a:gd name="T18" fmla="*/ 230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20 w 235"/>
                <a:gd name="T25" fmla="*/ 129 h 129"/>
                <a:gd name="T26" fmla="*/ 72 w 235"/>
                <a:gd name="T27" fmla="*/ 125 h 129"/>
                <a:gd name="T28" fmla="*/ 38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8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30" y="43"/>
                  </a:lnTo>
                  <a:lnTo>
                    <a:pt x="235" y="67"/>
                  </a:lnTo>
                  <a:lnTo>
                    <a:pt x="230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8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2024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7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7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5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1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7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7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1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auto">
            <a:xfrm>
              <a:off x="1982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auto">
            <a:xfrm>
              <a:off x="2167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2167" y="816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2226" y="845"/>
              <a:ext cx="117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26 w 235"/>
                <a:gd name="T15" fmla="*/ 43 h 129"/>
                <a:gd name="T16" fmla="*/ 235 w 235"/>
                <a:gd name="T17" fmla="*/ 67 h 129"/>
                <a:gd name="T18" fmla="*/ 226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5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2234" y="848"/>
              <a:ext cx="99" cy="72"/>
            </a:xfrm>
            <a:custGeom>
              <a:avLst/>
              <a:gdLst>
                <a:gd name="T0" fmla="*/ 76 w 201"/>
                <a:gd name="T1" fmla="*/ 4 h 120"/>
                <a:gd name="T2" fmla="*/ 86 w 201"/>
                <a:gd name="T3" fmla="*/ 57 h 120"/>
                <a:gd name="T4" fmla="*/ 0 w 201"/>
                <a:gd name="T5" fmla="*/ 72 h 120"/>
                <a:gd name="T6" fmla="*/ 4 w 201"/>
                <a:gd name="T7" fmla="*/ 86 h 120"/>
                <a:gd name="T8" fmla="*/ 91 w 201"/>
                <a:gd name="T9" fmla="*/ 72 h 120"/>
                <a:gd name="T10" fmla="*/ 96 w 201"/>
                <a:gd name="T11" fmla="*/ 120 h 120"/>
                <a:gd name="T12" fmla="*/ 124 w 201"/>
                <a:gd name="T13" fmla="*/ 115 h 120"/>
                <a:gd name="T14" fmla="*/ 115 w 201"/>
                <a:gd name="T15" fmla="*/ 67 h 120"/>
                <a:gd name="T16" fmla="*/ 201 w 201"/>
                <a:gd name="T17" fmla="*/ 52 h 120"/>
                <a:gd name="T18" fmla="*/ 196 w 201"/>
                <a:gd name="T19" fmla="*/ 33 h 120"/>
                <a:gd name="T20" fmla="*/ 115 w 201"/>
                <a:gd name="T21" fmla="*/ 52 h 120"/>
                <a:gd name="T22" fmla="*/ 105 w 201"/>
                <a:gd name="T23" fmla="*/ 0 h 120"/>
                <a:gd name="T24" fmla="*/ 76 w 201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6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4" y="86"/>
                  </a:lnTo>
                  <a:lnTo>
                    <a:pt x="91" y="72"/>
                  </a:lnTo>
                  <a:lnTo>
                    <a:pt x="96" y="120"/>
                  </a:lnTo>
                  <a:lnTo>
                    <a:pt x="124" y="115"/>
                  </a:lnTo>
                  <a:lnTo>
                    <a:pt x="115" y="67"/>
                  </a:lnTo>
                  <a:lnTo>
                    <a:pt x="201" y="52"/>
                  </a:lnTo>
                  <a:lnTo>
                    <a:pt x="196" y="33"/>
                  </a:lnTo>
                  <a:lnTo>
                    <a:pt x="115" y="52"/>
                  </a:lnTo>
                  <a:lnTo>
                    <a:pt x="105" y="0"/>
                  </a:lnTo>
                  <a:lnTo>
                    <a:pt x="76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auto">
            <a:xfrm>
              <a:off x="2190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auto">
            <a:xfrm>
              <a:off x="2378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378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2435" y="845"/>
              <a:ext cx="117" cy="77"/>
            </a:xfrm>
            <a:custGeom>
              <a:avLst/>
              <a:gdLst>
                <a:gd name="T0" fmla="*/ 0 w 236"/>
                <a:gd name="T1" fmla="*/ 67 h 129"/>
                <a:gd name="T2" fmla="*/ 10 w 236"/>
                <a:gd name="T3" fmla="*/ 43 h 129"/>
                <a:gd name="T4" fmla="*/ 34 w 236"/>
                <a:gd name="T5" fmla="*/ 19 h 129"/>
                <a:gd name="T6" fmla="*/ 72 w 236"/>
                <a:gd name="T7" fmla="*/ 5 h 129"/>
                <a:gd name="T8" fmla="*/ 120 w 236"/>
                <a:gd name="T9" fmla="*/ 0 h 129"/>
                <a:gd name="T10" fmla="*/ 164 w 236"/>
                <a:gd name="T11" fmla="*/ 5 h 129"/>
                <a:gd name="T12" fmla="*/ 202 w 236"/>
                <a:gd name="T13" fmla="*/ 19 h 129"/>
                <a:gd name="T14" fmla="*/ 226 w 236"/>
                <a:gd name="T15" fmla="*/ 43 h 129"/>
                <a:gd name="T16" fmla="*/ 236 w 236"/>
                <a:gd name="T17" fmla="*/ 67 h 129"/>
                <a:gd name="T18" fmla="*/ 226 w 236"/>
                <a:gd name="T19" fmla="*/ 91 h 129"/>
                <a:gd name="T20" fmla="*/ 202 w 236"/>
                <a:gd name="T21" fmla="*/ 110 h 129"/>
                <a:gd name="T22" fmla="*/ 164 w 236"/>
                <a:gd name="T23" fmla="*/ 125 h 129"/>
                <a:gd name="T24" fmla="*/ 120 w 236"/>
                <a:gd name="T25" fmla="*/ 129 h 129"/>
                <a:gd name="T26" fmla="*/ 72 w 236"/>
                <a:gd name="T27" fmla="*/ 125 h 129"/>
                <a:gd name="T28" fmla="*/ 34 w 236"/>
                <a:gd name="T29" fmla="*/ 110 h 129"/>
                <a:gd name="T30" fmla="*/ 10 w 236"/>
                <a:gd name="T31" fmla="*/ 91 h 129"/>
                <a:gd name="T32" fmla="*/ 0 w 236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129"/>
                <a:gd name="T53" fmla="*/ 236 w 236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4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6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4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445" y="848"/>
              <a:ext cx="97" cy="72"/>
            </a:xfrm>
            <a:custGeom>
              <a:avLst/>
              <a:gdLst>
                <a:gd name="T0" fmla="*/ 76 w 196"/>
                <a:gd name="T1" fmla="*/ 4 h 120"/>
                <a:gd name="T2" fmla="*/ 81 w 196"/>
                <a:gd name="T3" fmla="*/ 57 h 120"/>
                <a:gd name="T4" fmla="*/ 0 w 196"/>
                <a:gd name="T5" fmla="*/ 72 h 120"/>
                <a:gd name="T6" fmla="*/ 0 w 196"/>
                <a:gd name="T7" fmla="*/ 86 h 120"/>
                <a:gd name="T8" fmla="*/ 86 w 196"/>
                <a:gd name="T9" fmla="*/ 72 h 120"/>
                <a:gd name="T10" fmla="*/ 96 w 196"/>
                <a:gd name="T11" fmla="*/ 120 h 120"/>
                <a:gd name="T12" fmla="*/ 124 w 196"/>
                <a:gd name="T13" fmla="*/ 115 h 120"/>
                <a:gd name="T14" fmla="*/ 115 w 196"/>
                <a:gd name="T15" fmla="*/ 67 h 120"/>
                <a:gd name="T16" fmla="*/ 196 w 196"/>
                <a:gd name="T17" fmla="*/ 52 h 120"/>
                <a:gd name="T18" fmla="*/ 196 w 196"/>
                <a:gd name="T19" fmla="*/ 33 h 120"/>
                <a:gd name="T20" fmla="*/ 110 w 196"/>
                <a:gd name="T21" fmla="*/ 52 h 120"/>
                <a:gd name="T22" fmla="*/ 100 w 196"/>
                <a:gd name="T23" fmla="*/ 0 h 120"/>
                <a:gd name="T24" fmla="*/ 76 w 196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6"/>
                <a:gd name="T40" fmla="*/ 0 h 120"/>
                <a:gd name="T41" fmla="*/ 196 w 19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6" h="120">
                  <a:moveTo>
                    <a:pt x="76" y="4"/>
                  </a:moveTo>
                  <a:lnTo>
                    <a:pt x="81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4" y="115"/>
                  </a:lnTo>
                  <a:lnTo>
                    <a:pt x="115" y="67"/>
                  </a:lnTo>
                  <a:lnTo>
                    <a:pt x="196" y="52"/>
                  </a:lnTo>
                  <a:lnTo>
                    <a:pt x="196" y="33"/>
                  </a:lnTo>
                  <a:lnTo>
                    <a:pt x="110" y="52"/>
                  </a:lnTo>
                  <a:lnTo>
                    <a:pt x="100" y="0"/>
                  </a:lnTo>
                  <a:lnTo>
                    <a:pt x="76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auto">
            <a:xfrm>
              <a:off x="2399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auto">
            <a:xfrm>
              <a:off x="2588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2588" y="816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2647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4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58 w 235"/>
                <a:gd name="T11" fmla="*/ 5 h 129"/>
                <a:gd name="T12" fmla="*/ 196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196 w 235"/>
                <a:gd name="T21" fmla="*/ 110 h 129"/>
                <a:gd name="T22" fmla="*/ 158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4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4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58" y="5"/>
                  </a:lnTo>
                  <a:lnTo>
                    <a:pt x="196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196" y="110"/>
                  </a:lnTo>
                  <a:lnTo>
                    <a:pt x="158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4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2654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6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6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5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5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auto">
            <a:xfrm>
              <a:off x="2611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2797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2797" y="816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2856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2865" y="848"/>
              <a:ext cx="98" cy="72"/>
            </a:xfrm>
            <a:custGeom>
              <a:avLst/>
              <a:gdLst>
                <a:gd name="T0" fmla="*/ 72 w 197"/>
                <a:gd name="T1" fmla="*/ 4 h 120"/>
                <a:gd name="T2" fmla="*/ 82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6 w 197"/>
                <a:gd name="T9" fmla="*/ 72 h 120"/>
                <a:gd name="T10" fmla="*/ 96 w 197"/>
                <a:gd name="T11" fmla="*/ 120 h 120"/>
                <a:gd name="T12" fmla="*/ 120 w 197"/>
                <a:gd name="T13" fmla="*/ 115 h 120"/>
                <a:gd name="T14" fmla="*/ 115 w 197"/>
                <a:gd name="T15" fmla="*/ 67 h 120"/>
                <a:gd name="T16" fmla="*/ 197 w 197"/>
                <a:gd name="T17" fmla="*/ 52 h 120"/>
                <a:gd name="T18" fmla="*/ 197 w 197"/>
                <a:gd name="T19" fmla="*/ 33 h 120"/>
                <a:gd name="T20" fmla="*/ 110 w 197"/>
                <a:gd name="T21" fmla="*/ 52 h 120"/>
                <a:gd name="T22" fmla="*/ 101 w 197"/>
                <a:gd name="T23" fmla="*/ 0 h 120"/>
                <a:gd name="T24" fmla="*/ 72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2" y="4"/>
                  </a:moveTo>
                  <a:lnTo>
                    <a:pt x="82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0" y="115"/>
                  </a:lnTo>
                  <a:lnTo>
                    <a:pt x="115" y="67"/>
                  </a:lnTo>
                  <a:lnTo>
                    <a:pt x="197" y="52"/>
                  </a:lnTo>
                  <a:lnTo>
                    <a:pt x="197" y="33"/>
                  </a:lnTo>
                  <a:lnTo>
                    <a:pt x="110" y="52"/>
                  </a:lnTo>
                  <a:lnTo>
                    <a:pt x="101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auto">
            <a:xfrm>
              <a:off x="2820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auto">
            <a:xfrm>
              <a:off x="3008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3008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065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20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31 w 235"/>
                <a:gd name="T15" fmla="*/ 43 h 129"/>
                <a:gd name="T16" fmla="*/ 235 w 235"/>
                <a:gd name="T17" fmla="*/ 67 h 129"/>
                <a:gd name="T18" fmla="*/ 231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20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31" y="43"/>
                  </a:lnTo>
                  <a:lnTo>
                    <a:pt x="235" y="67"/>
                  </a:lnTo>
                  <a:lnTo>
                    <a:pt x="231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3074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7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7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6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1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7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7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6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1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auto">
            <a:xfrm>
              <a:off x="3032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auto">
            <a:xfrm>
              <a:off x="3217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3217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3277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26 w 235"/>
                <a:gd name="T15" fmla="*/ 43 h 129"/>
                <a:gd name="T16" fmla="*/ 235 w 235"/>
                <a:gd name="T17" fmla="*/ 67 h 129"/>
                <a:gd name="T18" fmla="*/ 226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5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3284" y="848"/>
              <a:ext cx="99" cy="72"/>
            </a:xfrm>
            <a:custGeom>
              <a:avLst/>
              <a:gdLst>
                <a:gd name="T0" fmla="*/ 77 w 201"/>
                <a:gd name="T1" fmla="*/ 4 h 120"/>
                <a:gd name="T2" fmla="*/ 86 w 201"/>
                <a:gd name="T3" fmla="*/ 57 h 120"/>
                <a:gd name="T4" fmla="*/ 0 w 201"/>
                <a:gd name="T5" fmla="*/ 72 h 120"/>
                <a:gd name="T6" fmla="*/ 5 w 201"/>
                <a:gd name="T7" fmla="*/ 86 h 120"/>
                <a:gd name="T8" fmla="*/ 91 w 201"/>
                <a:gd name="T9" fmla="*/ 72 h 120"/>
                <a:gd name="T10" fmla="*/ 96 w 201"/>
                <a:gd name="T11" fmla="*/ 120 h 120"/>
                <a:gd name="T12" fmla="*/ 124 w 201"/>
                <a:gd name="T13" fmla="*/ 115 h 120"/>
                <a:gd name="T14" fmla="*/ 115 w 201"/>
                <a:gd name="T15" fmla="*/ 67 h 120"/>
                <a:gd name="T16" fmla="*/ 201 w 201"/>
                <a:gd name="T17" fmla="*/ 52 h 120"/>
                <a:gd name="T18" fmla="*/ 196 w 201"/>
                <a:gd name="T19" fmla="*/ 33 h 120"/>
                <a:gd name="T20" fmla="*/ 115 w 201"/>
                <a:gd name="T21" fmla="*/ 52 h 120"/>
                <a:gd name="T22" fmla="*/ 105 w 201"/>
                <a:gd name="T23" fmla="*/ 0 h 120"/>
                <a:gd name="T24" fmla="*/ 77 w 201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7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91" y="72"/>
                  </a:lnTo>
                  <a:lnTo>
                    <a:pt x="96" y="120"/>
                  </a:lnTo>
                  <a:lnTo>
                    <a:pt x="124" y="115"/>
                  </a:lnTo>
                  <a:lnTo>
                    <a:pt x="115" y="67"/>
                  </a:lnTo>
                  <a:lnTo>
                    <a:pt x="201" y="52"/>
                  </a:lnTo>
                  <a:lnTo>
                    <a:pt x="196" y="33"/>
                  </a:lnTo>
                  <a:lnTo>
                    <a:pt x="115" y="52"/>
                  </a:lnTo>
                  <a:lnTo>
                    <a:pt x="105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auto">
            <a:xfrm>
              <a:off x="3241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auto">
            <a:xfrm>
              <a:off x="3429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429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3486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20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20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3495" y="848"/>
              <a:ext cx="98" cy="72"/>
            </a:xfrm>
            <a:custGeom>
              <a:avLst/>
              <a:gdLst>
                <a:gd name="T0" fmla="*/ 77 w 197"/>
                <a:gd name="T1" fmla="*/ 4 h 120"/>
                <a:gd name="T2" fmla="*/ 81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6 w 197"/>
                <a:gd name="T9" fmla="*/ 72 h 120"/>
                <a:gd name="T10" fmla="*/ 96 w 197"/>
                <a:gd name="T11" fmla="*/ 120 h 120"/>
                <a:gd name="T12" fmla="*/ 125 w 197"/>
                <a:gd name="T13" fmla="*/ 115 h 120"/>
                <a:gd name="T14" fmla="*/ 115 w 197"/>
                <a:gd name="T15" fmla="*/ 67 h 120"/>
                <a:gd name="T16" fmla="*/ 197 w 197"/>
                <a:gd name="T17" fmla="*/ 52 h 120"/>
                <a:gd name="T18" fmla="*/ 197 w 197"/>
                <a:gd name="T19" fmla="*/ 33 h 120"/>
                <a:gd name="T20" fmla="*/ 110 w 197"/>
                <a:gd name="T21" fmla="*/ 52 h 120"/>
                <a:gd name="T22" fmla="*/ 101 w 197"/>
                <a:gd name="T23" fmla="*/ 0 h 120"/>
                <a:gd name="T24" fmla="*/ 77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7" y="4"/>
                  </a:moveTo>
                  <a:lnTo>
                    <a:pt x="81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197" y="52"/>
                  </a:lnTo>
                  <a:lnTo>
                    <a:pt x="197" y="33"/>
                  </a:lnTo>
                  <a:lnTo>
                    <a:pt x="110" y="52"/>
                  </a:lnTo>
                  <a:lnTo>
                    <a:pt x="101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auto">
            <a:xfrm>
              <a:off x="3450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auto">
            <a:xfrm>
              <a:off x="3638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6" name="Rectangle 104"/>
            <p:cNvSpPr>
              <a:spLocks noChangeArrowheads="1"/>
            </p:cNvSpPr>
            <p:nvPr/>
          </p:nvSpPr>
          <p:spPr bwMode="auto">
            <a:xfrm>
              <a:off x="3638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3695" y="845"/>
              <a:ext cx="119" cy="77"/>
            </a:xfrm>
            <a:custGeom>
              <a:avLst/>
              <a:gdLst>
                <a:gd name="T0" fmla="*/ 0 w 240"/>
                <a:gd name="T1" fmla="*/ 67 h 129"/>
                <a:gd name="T2" fmla="*/ 10 w 240"/>
                <a:gd name="T3" fmla="*/ 43 h 129"/>
                <a:gd name="T4" fmla="*/ 38 w 240"/>
                <a:gd name="T5" fmla="*/ 19 h 129"/>
                <a:gd name="T6" fmla="*/ 77 w 240"/>
                <a:gd name="T7" fmla="*/ 5 h 129"/>
                <a:gd name="T8" fmla="*/ 120 w 240"/>
                <a:gd name="T9" fmla="*/ 0 h 129"/>
                <a:gd name="T10" fmla="*/ 163 w 240"/>
                <a:gd name="T11" fmla="*/ 5 h 129"/>
                <a:gd name="T12" fmla="*/ 202 w 240"/>
                <a:gd name="T13" fmla="*/ 19 h 129"/>
                <a:gd name="T14" fmla="*/ 230 w 240"/>
                <a:gd name="T15" fmla="*/ 43 h 129"/>
                <a:gd name="T16" fmla="*/ 240 w 240"/>
                <a:gd name="T17" fmla="*/ 67 h 129"/>
                <a:gd name="T18" fmla="*/ 230 w 240"/>
                <a:gd name="T19" fmla="*/ 91 h 129"/>
                <a:gd name="T20" fmla="*/ 202 w 240"/>
                <a:gd name="T21" fmla="*/ 110 h 129"/>
                <a:gd name="T22" fmla="*/ 163 w 240"/>
                <a:gd name="T23" fmla="*/ 125 h 129"/>
                <a:gd name="T24" fmla="*/ 120 w 240"/>
                <a:gd name="T25" fmla="*/ 129 h 129"/>
                <a:gd name="T26" fmla="*/ 77 w 240"/>
                <a:gd name="T27" fmla="*/ 125 h 129"/>
                <a:gd name="T28" fmla="*/ 38 w 240"/>
                <a:gd name="T29" fmla="*/ 110 h 129"/>
                <a:gd name="T30" fmla="*/ 10 w 240"/>
                <a:gd name="T31" fmla="*/ 91 h 129"/>
                <a:gd name="T32" fmla="*/ 0 w 240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0"/>
                <a:gd name="T52" fmla="*/ 0 h 129"/>
                <a:gd name="T53" fmla="*/ 240 w 240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0" h="129">
                  <a:moveTo>
                    <a:pt x="0" y="67"/>
                  </a:moveTo>
                  <a:lnTo>
                    <a:pt x="10" y="43"/>
                  </a:lnTo>
                  <a:lnTo>
                    <a:pt x="38" y="19"/>
                  </a:lnTo>
                  <a:lnTo>
                    <a:pt x="77" y="5"/>
                  </a:lnTo>
                  <a:lnTo>
                    <a:pt x="120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30" y="43"/>
                  </a:lnTo>
                  <a:lnTo>
                    <a:pt x="240" y="67"/>
                  </a:lnTo>
                  <a:lnTo>
                    <a:pt x="230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20" y="129"/>
                  </a:lnTo>
                  <a:lnTo>
                    <a:pt x="77" y="125"/>
                  </a:lnTo>
                  <a:lnTo>
                    <a:pt x="38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3704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7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7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5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5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7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7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auto">
            <a:xfrm>
              <a:off x="3662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auto">
            <a:xfrm>
              <a:off x="3847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" name="Rectangle 109"/>
            <p:cNvSpPr>
              <a:spLocks noChangeArrowheads="1"/>
            </p:cNvSpPr>
            <p:nvPr/>
          </p:nvSpPr>
          <p:spPr bwMode="auto">
            <a:xfrm>
              <a:off x="3847" y="816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3906" y="845"/>
              <a:ext cx="117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2 w 235"/>
                <a:gd name="T13" fmla="*/ 19 h 129"/>
                <a:gd name="T14" fmla="*/ 226 w 235"/>
                <a:gd name="T15" fmla="*/ 43 h 129"/>
                <a:gd name="T16" fmla="*/ 235 w 235"/>
                <a:gd name="T17" fmla="*/ 67 h 129"/>
                <a:gd name="T18" fmla="*/ 226 w 235"/>
                <a:gd name="T19" fmla="*/ 91 h 129"/>
                <a:gd name="T20" fmla="*/ 202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5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auto">
            <a:xfrm>
              <a:off x="3871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auto">
            <a:xfrm>
              <a:off x="4058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auto">
            <a:xfrm>
              <a:off x="1226" y="1037"/>
              <a:ext cx="0" cy="6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auto">
            <a:xfrm>
              <a:off x="1183" y="1103"/>
              <a:ext cx="8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auto">
            <a:xfrm>
              <a:off x="1197" y="1126"/>
              <a:ext cx="57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auto">
            <a:xfrm>
              <a:off x="1211" y="1146"/>
              <a:ext cx="2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9" name="Rectangle 117"/>
            <p:cNvSpPr>
              <a:spLocks noChangeArrowheads="1"/>
            </p:cNvSpPr>
            <p:nvPr/>
          </p:nvSpPr>
          <p:spPr bwMode="auto">
            <a:xfrm>
              <a:off x="667" y="816"/>
              <a:ext cx="4330" cy="388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auto">
            <a:xfrm>
              <a:off x="4082" y="954"/>
              <a:ext cx="20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auto">
            <a:xfrm flipH="1">
              <a:off x="667" y="954"/>
              <a:ext cx="29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907" y="1509"/>
              <a:ext cx="2729" cy="555"/>
            </a:xfrm>
            <a:custGeom>
              <a:avLst/>
              <a:gdLst>
                <a:gd name="T0" fmla="*/ 144 w 5509"/>
                <a:gd name="T1" fmla="*/ 927 h 927"/>
                <a:gd name="T2" fmla="*/ 5365 w 5509"/>
                <a:gd name="T3" fmla="*/ 927 h 927"/>
                <a:gd name="T4" fmla="*/ 5413 w 5509"/>
                <a:gd name="T5" fmla="*/ 917 h 927"/>
                <a:gd name="T6" fmla="*/ 5451 w 5509"/>
                <a:gd name="T7" fmla="*/ 898 h 927"/>
                <a:gd name="T8" fmla="*/ 5480 w 5509"/>
                <a:gd name="T9" fmla="*/ 864 h 927"/>
                <a:gd name="T10" fmla="*/ 5504 w 5509"/>
                <a:gd name="T11" fmla="*/ 826 h 927"/>
                <a:gd name="T12" fmla="*/ 5509 w 5509"/>
                <a:gd name="T13" fmla="*/ 783 h 927"/>
                <a:gd name="T14" fmla="*/ 5509 w 5509"/>
                <a:gd name="T15" fmla="*/ 140 h 927"/>
                <a:gd name="T16" fmla="*/ 5504 w 5509"/>
                <a:gd name="T17" fmla="*/ 96 h 927"/>
                <a:gd name="T18" fmla="*/ 5480 w 5509"/>
                <a:gd name="T19" fmla="*/ 58 h 927"/>
                <a:gd name="T20" fmla="*/ 5451 w 5509"/>
                <a:gd name="T21" fmla="*/ 24 h 927"/>
                <a:gd name="T22" fmla="*/ 5413 w 5509"/>
                <a:gd name="T23" fmla="*/ 5 h 927"/>
                <a:gd name="T24" fmla="*/ 5365 w 5509"/>
                <a:gd name="T25" fmla="*/ 0 h 927"/>
                <a:gd name="T26" fmla="*/ 144 w 5509"/>
                <a:gd name="T27" fmla="*/ 0 h 927"/>
                <a:gd name="T28" fmla="*/ 100 w 5509"/>
                <a:gd name="T29" fmla="*/ 5 h 927"/>
                <a:gd name="T30" fmla="*/ 62 w 5509"/>
                <a:gd name="T31" fmla="*/ 24 h 927"/>
                <a:gd name="T32" fmla="*/ 28 w 5509"/>
                <a:gd name="T33" fmla="*/ 58 h 927"/>
                <a:gd name="T34" fmla="*/ 9 w 5509"/>
                <a:gd name="T35" fmla="*/ 96 h 927"/>
                <a:gd name="T36" fmla="*/ 0 w 5509"/>
                <a:gd name="T37" fmla="*/ 140 h 927"/>
                <a:gd name="T38" fmla="*/ 0 w 5509"/>
                <a:gd name="T39" fmla="*/ 783 h 927"/>
                <a:gd name="T40" fmla="*/ 9 w 5509"/>
                <a:gd name="T41" fmla="*/ 826 h 927"/>
                <a:gd name="T42" fmla="*/ 28 w 5509"/>
                <a:gd name="T43" fmla="*/ 864 h 927"/>
                <a:gd name="T44" fmla="*/ 62 w 5509"/>
                <a:gd name="T45" fmla="*/ 898 h 927"/>
                <a:gd name="T46" fmla="*/ 100 w 5509"/>
                <a:gd name="T47" fmla="*/ 917 h 927"/>
                <a:gd name="T48" fmla="*/ 144 w 5509"/>
                <a:gd name="T49" fmla="*/ 927 h 92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09"/>
                <a:gd name="T76" fmla="*/ 0 h 927"/>
                <a:gd name="T77" fmla="*/ 5509 w 5509"/>
                <a:gd name="T78" fmla="*/ 927 h 92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09" h="927">
                  <a:moveTo>
                    <a:pt x="144" y="927"/>
                  </a:moveTo>
                  <a:lnTo>
                    <a:pt x="5365" y="927"/>
                  </a:lnTo>
                  <a:lnTo>
                    <a:pt x="5413" y="917"/>
                  </a:lnTo>
                  <a:lnTo>
                    <a:pt x="5451" y="898"/>
                  </a:lnTo>
                  <a:lnTo>
                    <a:pt x="5480" y="864"/>
                  </a:lnTo>
                  <a:lnTo>
                    <a:pt x="5504" y="826"/>
                  </a:lnTo>
                  <a:lnTo>
                    <a:pt x="5509" y="783"/>
                  </a:lnTo>
                  <a:lnTo>
                    <a:pt x="5509" y="140"/>
                  </a:lnTo>
                  <a:lnTo>
                    <a:pt x="5504" y="96"/>
                  </a:lnTo>
                  <a:lnTo>
                    <a:pt x="5480" y="58"/>
                  </a:lnTo>
                  <a:lnTo>
                    <a:pt x="5451" y="24"/>
                  </a:lnTo>
                  <a:lnTo>
                    <a:pt x="5413" y="5"/>
                  </a:lnTo>
                  <a:lnTo>
                    <a:pt x="5365" y="0"/>
                  </a:lnTo>
                  <a:lnTo>
                    <a:pt x="144" y="0"/>
                  </a:lnTo>
                  <a:lnTo>
                    <a:pt x="100" y="5"/>
                  </a:lnTo>
                  <a:lnTo>
                    <a:pt x="62" y="24"/>
                  </a:lnTo>
                  <a:lnTo>
                    <a:pt x="28" y="58"/>
                  </a:lnTo>
                  <a:lnTo>
                    <a:pt x="9" y="96"/>
                  </a:lnTo>
                  <a:lnTo>
                    <a:pt x="0" y="140"/>
                  </a:lnTo>
                  <a:lnTo>
                    <a:pt x="0" y="783"/>
                  </a:lnTo>
                  <a:lnTo>
                    <a:pt x="9" y="826"/>
                  </a:lnTo>
                  <a:lnTo>
                    <a:pt x="28" y="864"/>
                  </a:lnTo>
                  <a:lnTo>
                    <a:pt x="62" y="898"/>
                  </a:lnTo>
                  <a:lnTo>
                    <a:pt x="100" y="917"/>
                  </a:lnTo>
                  <a:lnTo>
                    <a:pt x="144" y="927"/>
                  </a:lnTo>
                  <a:close/>
                </a:path>
              </a:pathLst>
            </a:custGeom>
            <a:solidFill>
              <a:srgbClr val="000000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Rectangle 121"/>
            <p:cNvSpPr>
              <a:spLocks noChangeArrowheads="1"/>
            </p:cNvSpPr>
            <p:nvPr/>
          </p:nvSpPr>
          <p:spPr bwMode="auto">
            <a:xfrm>
              <a:off x="907" y="2846"/>
              <a:ext cx="212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998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696" y="2846"/>
              <a:ext cx="218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Rectangle 124"/>
            <p:cNvSpPr>
              <a:spLocks noChangeArrowheads="1"/>
            </p:cNvSpPr>
            <p:nvPr/>
          </p:nvSpPr>
          <p:spPr bwMode="auto">
            <a:xfrm>
              <a:off x="743" y="2848"/>
              <a:ext cx="16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OUT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736" y="2935"/>
              <a:ext cx="18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COM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1330" y="2846"/>
              <a:ext cx="212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Rectangle 127"/>
            <p:cNvSpPr>
              <a:spLocks noChangeArrowheads="1"/>
            </p:cNvSpPr>
            <p:nvPr/>
          </p:nvSpPr>
          <p:spPr bwMode="auto">
            <a:xfrm>
              <a:off x="1420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2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0" name="Rectangle 128"/>
            <p:cNvSpPr>
              <a:spLocks noChangeArrowheads="1"/>
            </p:cNvSpPr>
            <p:nvPr/>
          </p:nvSpPr>
          <p:spPr bwMode="auto">
            <a:xfrm>
              <a:off x="1119" y="2846"/>
              <a:ext cx="211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Rectangle 129"/>
            <p:cNvSpPr>
              <a:spLocks noChangeArrowheads="1"/>
            </p:cNvSpPr>
            <p:nvPr/>
          </p:nvSpPr>
          <p:spPr bwMode="auto">
            <a:xfrm>
              <a:off x="1208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2" name="Rectangle 130"/>
            <p:cNvSpPr>
              <a:spLocks noChangeArrowheads="1"/>
            </p:cNvSpPr>
            <p:nvPr/>
          </p:nvSpPr>
          <p:spPr bwMode="auto">
            <a:xfrm>
              <a:off x="1542" y="2846"/>
              <a:ext cx="211" cy="1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Rectangle 131"/>
            <p:cNvSpPr>
              <a:spLocks noChangeArrowheads="1"/>
            </p:cNvSpPr>
            <p:nvPr/>
          </p:nvSpPr>
          <p:spPr bwMode="auto">
            <a:xfrm>
              <a:off x="1632" y="2889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3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4" name="Rectangle 132"/>
            <p:cNvSpPr>
              <a:spLocks noChangeArrowheads="1"/>
            </p:cNvSpPr>
            <p:nvPr/>
          </p:nvSpPr>
          <p:spPr bwMode="auto">
            <a:xfrm>
              <a:off x="2176" y="2846"/>
              <a:ext cx="212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Rectangle 133"/>
            <p:cNvSpPr>
              <a:spLocks noChangeArrowheads="1"/>
            </p:cNvSpPr>
            <p:nvPr/>
          </p:nvSpPr>
          <p:spPr bwMode="auto">
            <a:xfrm>
              <a:off x="2267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2388" y="2846"/>
              <a:ext cx="212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2478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6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38" name="Rectangle 136"/>
            <p:cNvSpPr>
              <a:spLocks noChangeArrowheads="1"/>
            </p:cNvSpPr>
            <p:nvPr/>
          </p:nvSpPr>
          <p:spPr bwMode="auto">
            <a:xfrm>
              <a:off x="2583" y="2846"/>
              <a:ext cx="211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2671" y="2892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7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3020" y="2846"/>
              <a:ext cx="211" cy="1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Rectangle 139"/>
            <p:cNvSpPr>
              <a:spLocks noChangeArrowheads="1"/>
            </p:cNvSpPr>
            <p:nvPr/>
          </p:nvSpPr>
          <p:spPr bwMode="auto">
            <a:xfrm>
              <a:off x="3111" y="2889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8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42" name="Rectangle 140"/>
            <p:cNvSpPr>
              <a:spLocks noChangeArrowheads="1"/>
            </p:cNvSpPr>
            <p:nvPr/>
          </p:nvSpPr>
          <p:spPr bwMode="auto">
            <a:xfrm>
              <a:off x="2740" y="2846"/>
              <a:ext cx="280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Rectangle 141"/>
            <p:cNvSpPr>
              <a:spLocks noChangeArrowheads="1"/>
            </p:cNvSpPr>
            <p:nvPr/>
          </p:nvSpPr>
          <p:spPr bwMode="auto">
            <a:xfrm>
              <a:off x="2818" y="2848"/>
              <a:ext cx="16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OUT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44" name="Rectangle 142"/>
            <p:cNvSpPr>
              <a:spLocks noChangeArrowheads="1"/>
            </p:cNvSpPr>
            <p:nvPr/>
          </p:nvSpPr>
          <p:spPr bwMode="auto">
            <a:xfrm>
              <a:off x="2811" y="2935"/>
              <a:ext cx="18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COM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45" name="Rectangle 143"/>
            <p:cNvSpPr>
              <a:spLocks noChangeArrowheads="1"/>
            </p:cNvSpPr>
            <p:nvPr/>
          </p:nvSpPr>
          <p:spPr bwMode="auto">
            <a:xfrm>
              <a:off x="3443" y="2846"/>
              <a:ext cx="211" cy="1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Rectangle 144"/>
            <p:cNvSpPr>
              <a:spLocks noChangeArrowheads="1"/>
            </p:cNvSpPr>
            <p:nvPr/>
          </p:nvSpPr>
          <p:spPr bwMode="auto">
            <a:xfrm>
              <a:off x="3531" y="2889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9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147" name="Rectangle 145"/>
            <p:cNvSpPr>
              <a:spLocks noChangeArrowheads="1"/>
            </p:cNvSpPr>
            <p:nvPr/>
          </p:nvSpPr>
          <p:spPr bwMode="auto">
            <a:xfrm>
              <a:off x="696" y="3032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755" y="3064"/>
              <a:ext cx="117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765" y="3066"/>
              <a:ext cx="97" cy="70"/>
            </a:xfrm>
            <a:custGeom>
              <a:avLst/>
              <a:gdLst>
                <a:gd name="T0" fmla="*/ 72 w 196"/>
                <a:gd name="T1" fmla="*/ 111 h 116"/>
                <a:gd name="T2" fmla="*/ 81 w 196"/>
                <a:gd name="T3" fmla="*/ 63 h 116"/>
                <a:gd name="T4" fmla="*/ 0 w 196"/>
                <a:gd name="T5" fmla="*/ 48 h 116"/>
                <a:gd name="T6" fmla="*/ 0 w 196"/>
                <a:gd name="T7" fmla="*/ 34 h 116"/>
                <a:gd name="T8" fmla="*/ 86 w 196"/>
                <a:gd name="T9" fmla="*/ 48 h 116"/>
                <a:gd name="T10" fmla="*/ 96 w 196"/>
                <a:gd name="T11" fmla="*/ 0 h 116"/>
                <a:gd name="T12" fmla="*/ 125 w 196"/>
                <a:gd name="T13" fmla="*/ 5 h 116"/>
                <a:gd name="T14" fmla="*/ 115 w 196"/>
                <a:gd name="T15" fmla="*/ 53 h 116"/>
                <a:gd name="T16" fmla="*/ 196 w 196"/>
                <a:gd name="T17" fmla="*/ 68 h 116"/>
                <a:gd name="T18" fmla="*/ 196 w 196"/>
                <a:gd name="T19" fmla="*/ 82 h 116"/>
                <a:gd name="T20" fmla="*/ 110 w 196"/>
                <a:gd name="T21" fmla="*/ 68 h 116"/>
                <a:gd name="T22" fmla="*/ 101 w 196"/>
                <a:gd name="T23" fmla="*/ 116 h 116"/>
                <a:gd name="T24" fmla="*/ 72 w 196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6"/>
                <a:gd name="T40" fmla="*/ 0 h 116"/>
                <a:gd name="T41" fmla="*/ 196 w 196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6" h="116">
                  <a:moveTo>
                    <a:pt x="72" y="111"/>
                  </a:moveTo>
                  <a:lnTo>
                    <a:pt x="81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196" y="68"/>
                  </a:lnTo>
                  <a:lnTo>
                    <a:pt x="196" y="82"/>
                  </a:lnTo>
                  <a:lnTo>
                    <a:pt x="110" y="68"/>
                  </a:lnTo>
                  <a:lnTo>
                    <a:pt x="101" y="116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auto">
            <a:xfrm flipV="1">
              <a:off x="720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auto">
            <a:xfrm flipV="1">
              <a:off x="907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907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964" y="3064"/>
              <a:ext cx="117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8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30 w 235"/>
                <a:gd name="T15" fmla="*/ 86 h 124"/>
                <a:gd name="T16" fmla="*/ 235 w 235"/>
                <a:gd name="T17" fmla="*/ 62 h 124"/>
                <a:gd name="T18" fmla="*/ 230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8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8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30" y="86"/>
                  </a:lnTo>
                  <a:lnTo>
                    <a:pt x="235" y="62"/>
                  </a:lnTo>
                  <a:lnTo>
                    <a:pt x="230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8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4" name="Freeform 152"/>
            <p:cNvSpPr>
              <a:spLocks/>
            </p:cNvSpPr>
            <p:nvPr/>
          </p:nvSpPr>
          <p:spPr bwMode="auto">
            <a:xfrm>
              <a:off x="974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6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86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15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5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6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auto">
            <a:xfrm flipV="1">
              <a:off x="931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auto">
            <a:xfrm flipV="1">
              <a:off x="1116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7" name="Rectangle 155"/>
            <p:cNvSpPr>
              <a:spLocks noChangeArrowheads="1"/>
            </p:cNvSpPr>
            <p:nvPr/>
          </p:nvSpPr>
          <p:spPr bwMode="auto">
            <a:xfrm>
              <a:off x="1116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8" name="Freeform 156"/>
            <p:cNvSpPr>
              <a:spLocks/>
            </p:cNvSpPr>
            <p:nvPr/>
          </p:nvSpPr>
          <p:spPr bwMode="auto">
            <a:xfrm>
              <a:off x="1176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1185" y="3066"/>
              <a:ext cx="98" cy="70"/>
            </a:xfrm>
            <a:custGeom>
              <a:avLst/>
              <a:gdLst>
                <a:gd name="T0" fmla="*/ 72 w 197"/>
                <a:gd name="T1" fmla="*/ 111 h 116"/>
                <a:gd name="T2" fmla="*/ 82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7 w 197"/>
                <a:gd name="T9" fmla="*/ 48 h 116"/>
                <a:gd name="T10" fmla="*/ 91 w 197"/>
                <a:gd name="T11" fmla="*/ 0 h 116"/>
                <a:gd name="T12" fmla="*/ 120 w 197"/>
                <a:gd name="T13" fmla="*/ 5 h 116"/>
                <a:gd name="T14" fmla="*/ 115 w 197"/>
                <a:gd name="T15" fmla="*/ 53 h 116"/>
                <a:gd name="T16" fmla="*/ 197 w 197"/>
                <a:gd name="T17" fmla="*/ 68 h 116"/>
                <a:gd name="T18" fmla="*/ 192 w 197"/>
                <a:gd name="T19" fmla="*/ 82 h 116"/>
                <a:gd name="T20" fmla="*/ 111 w 197"/>
                <a:gd name="T21" fmla="*/ 68 h 116"/>
                <a:gd name="T22" fmla="*/ 101 w 197"/>
                <a:gd name="T23" fmla="*/ 116 h 116"/>
                <a:gd name="T24" fmla="*/ 72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2" y="111"/>
                  </a:moveTo>
                  <a:lnTo>
                    <a:pt x="82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7" y="48"/>
                  </a:lnTo>
                  <a:lnTo>
                    <a:pt x="91" y="0"/>
                  </a:lnTo>
                  <a:lnTo>
                    <a:pt x="120" y="5"/>
                  </a:lnTo>
                  <a:lnTo>
                    <a:pt x="115" y="53"/>
                  </a:lnTo>
                  <a:lnTo>
                    <a:pt x="197" y="68"/>
                  </a:lnTo>
                  <a:lnTo>
                    <a:pt x="192" y="82"/>
                  </a:lnTo>
                  <a:lnTo>
                    <a:pt x="111" y="68"/>
                  </a:lnTo>
                  <a:lnTo>
                    <a:pt x="101" y="116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auto">
            <a:xfrm flipV="1">
              <a:off x="1140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auto">
            <a:xfrm flipV="1">
              <a:off x="1328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2" name="Rectangle 160"/>
            <p:cNvSpPr>
              <a:spLocks noChangeArrowheads="1"/>
            </p:cNvSpPr>
            <p:nvPr/>
          </p:nvSpPr>
          <p:spPr bwMode="auto">
            <a:xfrm>
              <a:off x="1328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3" name="Freeform 161"/>
            <p:cNvSpPr>
              <a:spLocks/>
            </p:cNvSpPr>
            <p:nvPr/>
          </p:nvSpPr>
          <p:spPr bwMode="auto">
            <a:xfrm>
              <a:off x="1385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1394" y="3066"/>
              <a:ext cx="98" cy="70"/>
            </a:xfrm>
            <a:custGeom>
              <a:avLst/>
              <a:gdLst>
                <a:gd name="T0" fmla="*/ 77 w 197"/>
                <a:gd name="T1" fmla="*/ 111 h 116"/>
                <a:gd name="T2" fmla="*/ 82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7 w 197"/>
                <a:gd name="T9" fmla="*/ 48 h 116"/>
                <a:gd name="T10" fmla="*/ 96 w 197"/>
                <a:gd name="T11" fmla="*/ 0 h 116"/>
                <a:gd name="T12" fmla="*/ 125 w 197"/>
                <a:gd name="T13" fmla="*/ 5 h 116"/>
                <a:gd name="T14" fmla="*/ 116 w 197"/>
                <a:gd name="T15" fmla="*/ 53 h 116"/>
                <a:gd name="T16" fmla="*/ 197 w 197"/>
                <a:gd name="T17" fmla="*/ 68 h 116"/>
                <a:gd name="T18" fmla="*/ 197 w 197"/>
                <a:gd name="T19" fmla="*/ 82 h 116"/>
                <a:gd name="T20" fmla="*/ 111 w 197"/>
                <a:gd name="T21" fmla="*/ 68 h 116"/>
                <a:gd name="T22" fmla="*/ 106 w 197"/>
                <a:gd name="T23" fmla="*/ 116 h 116"/>
                <a:gd name="T24" fmla="*/ 77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7" y="111"/>
                  </a:moveTo>
                  <a:lnTo>
                    <a:pt x="82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6" y="53"/>
                  </a:lnTo>
                  <a:lnTo>
                    <a:pt x="197" y="68"/>
                  </a:lnTo>
                  <a:lnTo>
                    <a:pt x="197" y="82"/>
                  </a:lnTo>
                  <a:lnTo>
                    <a:pt x="111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auto">
            <a:xfrm flipV="1">
              <a:off x="1349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auto">
            <a:xfrm flipV="1">
              <a:off x="1537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7" name="Rectangle 165"/>
            <p:cNvSpPr>
              <a:spLocks noChangeArrowheads="1"/>
            </p:cNvSpPr>
            <p:nvPr/>
          </p:nvSpPr>
          <p:spPr bwMode="auto">
            <a:xfrm>
              <a:off x="1537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1596" y="3064"/>
              <a:ext cx="117" cy="74"/>
            </a:xfrm>
            <a:custGeom>
              <a:avLst/>
              <a:gdLst>
                <a:gd name="T0" fmla="*/ 0 w 236"/>
                <a:gd name="T1" fmla="*/ 62 h 124"/>
                <a:gd name="T2" fmla="*/ 5 w 236"/>
                <a:gd name="T3" fmla="*/ 86 h 124"/>
                <a:gd name="T4" fmla="*/ 34 w 236"/>
                <a:gd name="T5" fmla="*/ 110 h 124"/>
                <a:gd name="T6" fmla="*/ 72 w 236"/>
                <a:gd name="T7" fmla="*/ 120 h 124"/>
                <a:gd name="T8" fmla="*/ 116 w 236"/>
                <a:gd name="T9" fmla="*/ 124 h 124"/>
                <a:gd name="T10" fmla="*/ 159 w 236"/>
                <a:gd name="T11" fmla="*/ 120 h 124"/>
                <a:gd name="T12" fmla="*/ 197 w 236"/>
                <a:gd name="T13" fmla="*/ 110 h 124"/>
                <a:gd name="T14" fmla="*/ 226 w 236"/>
                <a:gd name="T15" fmla="*/ 86 h 124"/>
                <a:gd name="T16" fmla="*/ 236 w 236"/>
                <a:gd name="T17" fmla="*/ 62 h 124"/>
                <a:gd name="T18" fmla="*/ 226 w 236"/>
                <a:gd name="T19" fmla="*/ 38 h 124"/>
                <a:gd name="T20" fmla="*/ 197 w 236"/>
                <a:gd name="T21" fmla="*/ 19 h 124"/>
                <a:gd name="T22" fmla="*/ 159 w 236"/>
                <a:gd name="T23" fmla="*/ 4 h 124"/>
                <a:gd name="T24" fmla="*/ 116 w 236"/>
                <a:gd name="T25" fmla="*/ 0 h 124"/>
                <a:gd name="T26" fmla="*/ 72 w 236"/>
                <a:gd name="T27" fmla="*/ 4 h 124"/>
                <a:gd name="T28" fmla="*/ 34 w 236"/>
                <a:gd name="T29" fmla="*/ 19 h 124"/>
                <a:gd name="T30" fmla="*/ 5 w 236"/>
                <a:gd name="T31" fmla="*/ 38 h 124"/>
                <a:gd name="T32" fmla="*/ 0 w 236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124"/>
                <a:gd name="T53" fmla="*/ 236 w 236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124">
                  <a:moveTo>
                    <a:pt x="0" y="62"/>
                  </a:moveTo>
                  <a:lnTo>
                    <a:pt x="5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6" y="124"/>
                  </a:lnTo>
                  <a:lnTo>
                    <a:pt x="159" y="120"/>
                  </a:lnTo>
                  <a:lnTo>
                    <a:pt x="197" y="110"/>
                  </a:lnTo>
                  <a:lnTo>
                    <a:pt x="226" y="86"/>
                  </a:lnTo>
                  <a:lnTo>
                    <a:pt x="236" y="62"/>
                  </a:lnTo>
                  <a:lnTo>
                    <a:pt x="226" y="38"/>
                  </a:lnTo>
                  <a:lnTo>
                    <a:pt x="197" y="19"/>
                  </a:lnTo>
                  <a:lnTo>
                    <a:pt x="159" y="4"/>
                  </a:lnTo>
                  <a:lnTo>
                    <a:pt x="116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5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1604" y="3066"/>
              <a:ext cx="99" cy="70"/>
            </a:xfrm>
            <a:custGeom>
              <a:avLst/>
              <a:gdLst>
                <a:gd name="T0" fmla="*/ 77 w 201"/>
                <a:gd name="T1" fmla="*/ 111 h 116"/>
                <a:gd name="T2" fmla="*/ 86 w 201"/>
                <a:gd name="T3" fmla="*/ 63 h 116"/>
                <a:gd name="T4" fmla="*/ 0 w 201"/>
                <a:gd name="T5" fmla="*/ 48 h 116"/>
                <a:gd name="T6" fmla="*/ 5 w 201"/>
                <a:gd name="T7" fmla="*/ 34 h 116"/>
                <a:gd name="T8" fmla="*/ 86 w 201"/>
                <a:gd name="T9" fmla="*/ 48 h 116"/>
                <a:gd name="T10" fmla="*/ 96 w 201"/>
                <a:gd name="T11" fmla="*/ 0 h 116"/>
                <a:gd name="T12" fmla="*/ 125 w 201"/>
                <a:gd name="T13" fmla="*/ 5 h 116"/>
                <a:gd name="T14" fmla="*/ 115 w 201"/>
                <a:gd name="T15" fmla="*/ 53 h 116"/>
                <a:gd name="T16" fmla="*/ 201 w 201"/>
                <a:gd name="T17" fmla="*/ 68 h 116"/>
                <a:gd name="T18" fmla="*/ 197 w 201"/>
                <a:gd name="T19" fmla="*/ 82 h 116"/>
                <a:gd name="T20" fmla="*/ 115 w 201"/>
                <a:gd name="T21" fmla="*/ 68 h 116"/>
                <a:gd name="T22" fmla="*/ 105 w 201"/>
                <a:gd name="T23" fmla="*/ 116 h 116"/>
                <a:gd name="T24" fmla="*/ 77 w 201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16"/>
                <a:gd name="T41" fmla="*/ 201 w 201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16">
                  <a:moveTo>
                    <a:pt x="77" y="111"/>
                  </a:moveTo>
                  <a:lnTo>
                    <a:pt x="86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1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5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auto">
            <a:xfrm flipV="1">
              <a:off x="1561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auto">
            <a:xfrm flipV="1">
              <a:off x="1746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2" name="Rectangle 170"/>
            <p:cNvSpPr>
              <a:spLocks noChangeArrowheads="1"/>
            </p:cNvSpPr>
            <p:nvPr/>
          </p:nvSpPr>
          <p:spPr bwMode="auto">
            <a:xfrm>
              <a:off x="1746" y="3032"/>
              <a:ext cx="236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1806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1815" y="3066"/>
              <a:ext cx="98" cy="70"/>
            </a:xfrm>
            <a:custGeom>
              <a:avLst/>
              <a:gdLst>
                <a:gd name="T0" fmla="*/ 72 w 197"/>
                <a:gd name="T1" fmla="*/ 111 h 116"/>
                <a:gd name="T2" fmla="*/ 81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6 w 197"/>
                <a:gd name="T9" fmla="*/ 48 h 116"/>
                <a:gd name="T10" fmla="*/ 96 w 197"/>
                <a:gd name="T11" fmla="*/ 0 h 116"/>
                <a:gd name="T12" fmla="*/ 120 w 197"/>
                <a:gd name="T13" fmla="*/ 5 h 116"/>
                <a:gd name="T14" fmla="*/ 115 w 197"/>
                <a:gd name="T15" fmla="*/ 53 h 116"/>
                <a:gd name="T16" fmla="*/ 197 w 197"/>
                <a:gd name="T17" fmla="*/ 68 h 116"/>
                <a:gd name="T18" fmla="*/ 197 w 197"/>
                <a:gd name="T19" fmla="*/ 82 h 116"/>
                <a:gd name="T20" fmla="*/ 110 w 197"/>
                <a:gd name="T21" fmla="*/ 68 h 116"/>
                <a:gd name="T22" fmla="*/ 101 w 197"/>
                <a:gd name="T23" fmla="*/ 116 h 116"/>
                <a:gd name="T24" fmla="*/ 72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2" y="111"/>
                  </a:moveTo>
                  <a:lnTo>
                    <a:pt x="81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0" y="5"/>
                  </a:lnTo>
                  <a:lnTo>
                    <a:pt x="115" y="53"/>
                  </a:lnTo>
                  <a:lnTo>
                    <a:pt x="197" y="68"/>
                  </a:lnTo>
                  <a:lnTo>
                    <a:pt x="197" y="82"/>
                  </a:lnTo>
                  <a:lnTo>
                    <a:pt x="110" y="68"/>
                  </a:lnTo>
                  <a:lnTo>
                    <a:pt x="101" y="116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auto">
            <a:xfrm flipV="1">
              <a:off x="1770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auto">
            <a:xfrm flipV="1">
              <a:off x="1958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7" name="Rectangle 175"/>
            <p:cNvSpPr>
              <a:spLocks noChangeArrowheads="1"/>
            </p:cNvSpPr>
            <p:nvPr/>
          </p:nvSpPr>
          <p:spPr bwMode="auto">
            <a:xfrm>
              <a:off x="1958" y="3032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2015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8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30 w 235"/>
                <a:gd name="T15" fmla="*/ 86 h 124"/>
                <a:gd name="T16" fmla="*/ 235 w 235"/>
                <a:gd name="T17" fmla="*/ 62 h 124"/>
                <a:gd name="T18" fmla="*/ 230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8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8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30" y="86"/>
                  </a:lnTo>
                  <a:lnTo>
                    <a:pt x="235" y="62"/>
                  </a:lnTo>
                  <a:lnTo>
                    <a:pt x="230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8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2024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7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87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15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1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7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1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auto">
            <a:xfrm flipV="1">
              <a:off x="1982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auto">
            <a:xfrm flipV="1">
              <a:off x="2167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2" name="Rectangle 180"/>
            <p:cNvSpPr>
              <a:spLocks noChangeArrowheads="1"/>
            </p:cNvSpPr>
            <p:nvPr/>
          </p:nvSpPr>
          <p:spPr bwMode="auto">
            <a:xfrm>
              <a:off x="2167" y="3032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2226" y="3064"/>
              <a:ext cx="117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2234" y="3066"/>
              <a:ext cx="99" cy="70"/>
            </a:xfrm>
            <a:custGeom>
              <a:avLst/>
              <a:gdLst>
                <a:gd name="T0" fmla="*/ 76 w 201"/>
                <a:gd name="T1" fmla="*/ 111 h 116"/>
                <a:gd name="T2" fmla="*/ 86 w 201"/>
                <a:gd name="T3" fmla="*/ 63 h 116"/>
                <a:gd name="T4" fmla="*/ 0 w 201"/>
                <a:gd name="T5" fmla="*/ 48 h 116"/>
                <a:gd name="T6" fmla="*/ 4 w 201"/>
                <a:gd name="T7" fmla="*/ 34 h 116"/>
                <a:gd name="T8" fmla="*/ 91 w 201"/>
                <a:gd name="T9" fmla="*/ 48 h 116"/>
                <a:gd name="T10" fmla="*/ 96 w 201"/>
                <a:gd name="T11" fmla="*/ 0 h 116"/>
                <a:gd name="T12" fmla="*/ 124 w 201"/>
                <a:gd name="T13" fmla="*/ 5 h 116"/>
                <a:gd name="T14" fmla="*/ 115 w 201"/>
                <a:gd name="T15" fmla="*/ 53 h 116"/>
                <a:gd name="T16" fmla="*/ 201 w 201"/>
                <a:gd name="T17" fmla="*/ 68 h 116"/>
                <a:gd name="T18" fmla="*/ 196 w 201"/>
                <a:gd name="T19" fmla="*/ 82 h 116"/>
                <a:gd name="T20" fmla="*/ 115 w 201"/>
                <a:gd name="T21" fmla="*/ 68 h 116"/>
                <a:gd name="T22" fmla="*/ 105 w 201"/>
                <a:gd name="T23" fmla="*/ 116 h 116"/>
                <a:gd name="T24" fmla="*/ 76 w 201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16"/>
                <a:gd name="T41" fmla="*/ 201 w 201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16">
                  <a:moveTo>
                    <a:pt x="76" y="111"/>
                  </a:moveTo>
                  <a:lnTo>
                    <a:pt x="86" y="63"/>
                  </a:lnTo>
                  <a:lnTo>
                    <a:pt x="0" y="48"/>
                  </a:lnTo>
                  <a:lnTo>
                    <a:pt x="4" y="34"/>
                  </a:lnTo>
                  <a:lnTo>
                    <a:pt x="91" y="48"/>
                  </a:lnTo>
                  <a:lnTo>
                    <a:pt x="96" y="0"/>
                  </a:lnTo>
                  <a:lnTo>
                    <a:pt x="124" y="5"/>
                  </a:lnTo>
                  <a:lnTo>
                    <a:pt x="115" y="53"/>
                  </a:lnTo>
                  <a:lnTo>
                    <a:pt x="201" y="68"/>
                  </a:lnTo>
                  <a:lnTo>
                    <a:pt x="196" y="82"/>
                  </a:lnTo>
                  <a:lnTo>
                    <a:pt x="115" y="68"/>
                  </a:lnTo>
                  <a:lnTo>
                    <a:pt x="105" y="116"/>
                  </a:lnTo>
                  <a:lnTo>
                    <a:pt x="76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5" name="Line 183"/>
            <p:cNvSpPr>
              <a:spLocks noChangeShapeType="1"/>
            </p:cNvSpPr>
            <p:nvPr/>
          </p:nvSpPr>
          <p:spPr bwMode="auto">
            <a:xfrm flipV="1">
              <a:off x="2190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6" name="Line 184"/>
            <p:cNvSpPr>
              <a:spLocks noChangeShapeType="1"/>
            </p:cNvSpPr>
            <p:nvPr/>
          </p:nvSpPr>
          <p:spPr bwMode="auto">
            <a:xfrm flipV="1">
              <a:off x="2378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2378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8" name="Freeform 186"/>
            <p:cNvSpPr>
              <a:spLocks/>
            </p:cNvSpPr>
            <p:nvPr/>
          </p:nvSpPr>
          <p:spPr bwMode="auto">
            <a:xfrm>
              <a:off x="2435" y="3064"/>
              <a:ext cx="117" cy="74"/>
            </a:xfrm>
            <a:custGeom>
              <a:avLst/>
              <a:gdLst>
                <a:gd name="T0" fmla="*/ 0 w 236"/>
                <a:gd name="T1" fmla="*/ 62 h 124"/>
                <a:gd name="T2" fmla="*/ 10 w 236"/>
                <a:gd name="T3" fmla="*/ 86 h 124"/>
                <a:gd name="T4" fmla="*/ 34 w 236"/>
                <a:gd name="T5" fmla="*/ 110 h 124"/>
                <a:gd name="T6" fmla="*/ 72 w 236"/>
                <a:gd name="T7" fmla="*/ 120 h 124"/>
                <a:gd name="T8" fmla="*/ 120 w 236"/>
                <a:gd name="T9" fmla="*/ 124 h 124"/>
                <a:gd name="T10" fmla="*/ 164 w 236"/>
                <a:gd name="T11" fmla="*/ 120 h 124"/>
                <a:gd name="T12" fmla="*/ 202 w 236"/>
                <a:gd name="T13" fmla="*/ 110 h 124"/>
                <a:gd name="T14" fmla="*/ 226 w 236"/>
                <a:gd name="T15" fmla="*/ 86 h 124"/>
                <a:gd name="T16" fmla="*/ 236 w 236"/>
                <a:gd name="T17" fmla="*/ 62 h 124"/>
                <a:gd name="T18" fmla="*/ 226 w 236"/>
                <a:gd name="T19" fmla="*/ 38 h 124"/>
                <a:gd name="T20" fmla="*/ 202 w 236"/>
                <a:gd name="T21" fmla="*/ 19 h 124"/>
                <a:gd name="T22" fmla="*/ 164 w 236"/>
                <a:gd name="T23" fmla="*/ 4 h 124"/>
                <a:gd name="T24" fmla="*/ 120 w 236"/>
                <a:gd name="T25" fmla="*/ 0 h 124"/>
                <a:gd name="T26" fmla="*/ 72 w 236"/>
                <a:gd name="T27" fmla="*/ 4 h 124"/>
                <a:gd name="T28" fmla="*/ 34 w 236"/>
                <a:gd name="T29" fmla="*/ 19 h 124"/>
                <a:gd name="T30" fmla="*/ 10 w 236"/>
                <a:gd name="T31" fmla="*/ 38 h 124"/>
                <a:gd name="T32" fmla="*/ 0 w 236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124"/>
                <a:gd name="T53" fmla="*/ 236 w 236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4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6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4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9" name="Freeform 187"/>
            <p:cNvSpPr>
              <a:spLocks/>
            </p:cNvSpPr>
            <p:nvPr/>
          </p:nvSpPr>
          <p:spPr bwMode="auto">
            <a:xfrm>
              <a:off x="2445" y="3066"/>
              <a:ext cx="97" cy="70"/>
            </a:xfrm>
            <a:custGeom>
              <a:avLst/>
              <a:gdLst>
                <a:gd name="T0" fmla="*/ 76 w 196"/>
                <a:gd name="T1" fmla="*/ 111 h 116"/>
                <a:gd name="T2" fmla="*/ 81 w 196"/>
                <a:gd name="T3" fmla="*/ 63 h 116"/>
                <a:gd name="T4" fmla="*/ 0 w 196"/>
                <a:gd name="T5" fmla="*/ 48 h 116"/>
                <a:gd name="T6" fmla="*/ 0 w 196"/>
                <a:gd name="T7" fmla="*/ 34 h 116"/>
                <a:gd name="T8" fmla="*/ 86 w 196"/>
                <a:gd name="T9" fmla="*/ 48 h 116"/>
                <a:gd name="T10" fmla="*/ 96 w 196"/>
                <a:gd name="T11" fmla="*/ 0 h 116"/>
                <a:gd name="T12" fmla="*/ 124 w 196"/>
                <a:gd name="T13" fmla="*/ 5 h 116"/>
                <a:gd name="T14" fmla="*/ 115 w 196"/>
                <a:gd name="T15" fmla="*/ 53 h 116"/>
                <a:gd name="T16" fmla="*/ 196 w 196"/>
                <a:gd name="T17" fmla="*/ 68 h 116"/>
                <a:gd name="T18" fmla="*/ 196 w 196"/>
                <a:gd name="T19" fmla="*/ 82 h 116"/>
                <a:gd name="T20" fmla="*/ 110 w 196"/>
                <a:gd name="T21" fmla="*/ 68 h 116"/>
                <a:gd name="T22" fmla="*/ 100 w 196"/>
                <a:gd name="T23" fmla="*/ 116 h 116"/>
                <a:gd name="T24" fmla="*/ 76 w 196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6"/>
                <a:gd name="T40" fmla="*/ 0 h 116"/>
                <a:gd name="T41" fmla="*/ 196 w 196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6" h="116">
                  <a:moveTo>
                    <a:pt x="76" y="111"/>
                  </a:moveTo>
                  <a:lnTo>
                    <a:pt x="81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4" y="5"/>
                  </a:lnTo>
                  <a:lnTo>
                    <a:pt x="115" y="53"/>
                  </a:lnTo>
                  <a:lnTo>
                    <a:pt x="196" y="68"/>
                  </a:lnTo>
                  <a:lnTo>
                    <a:pt x="196" y="82"/>
                  </a:lnTo>
                  <a:lnTo>
                    <a:pt x="110" y="68"/>
                  </a:lnTo>
                  <a:lnTo>
                    <a:pt x="100" y="116"/>
                  </a:lnTo>
                  <a:lnTo>
                    <a:pt x="76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0" name="Line 188"/>
            <p:cNvSpPr>
              <a:spLocks noChangeShapeType="1"/>
            </p:cNvSpPr>
            <p:nvPr/>
          </p:nvSpPr>
          <p:spPr bwMode="auto">
            <a:xfrm flipV="1">
              <a:off x="2399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1" name="Line 189"/>
            <p:cNvSpPr>
              <a:spLocks noChangeShapeType="1"/>
            </p:cNvSpPr>
            <p:nvPr/>
          </p:nvSpPr>
          <p:spPr bwMode="auto">
            <a:xfrm flipV="1">
              <a:off x="2588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2" name="Rectangle 190"/>
            <p:cNvSpPr>
              <a:spLocks noChangeArrowheads="1"/>
            </p:cNvSpPr>
            <p:nvPr/>
          </p:nvSpPr>
          <p:spPr bwMode="auto">
            <a:xfrm>
              <a:off x="2588" y="3032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3" name="Freeform 191"/>
            <p:cNvSpPr>
              <a:spLocks/>
            </p:cNvSpPr>
            <p:nvPr/>
          </p:nvSpPr>
          <p:spPr bwMode="auto">
            <a:xfrm>
              <a:off x="2647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4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58 w 235"/>
                <a:gd name="T11" fmla="*/ 120 h 124"/>
                <a:gd name="T12" fmla="*/ 196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196 w 235"/>
                <a:gd name="T21" fmla="*/ 19 h 124"/>
                <a:gd name="T22" fmla="*/ 158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4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4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58" y="120"/>
                  </a:lnTo>
                  <a:lnTo>
                    <a:pt x="196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196" y="19"/>
                  </a:lnTo>
                  <a:lnTo>
                    <a:pt x="158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4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4" name="Freeform 192"/>
            <p:cNvSpPr>
              <a:spLocks/>
            </p:cNvSpPr>
            <p:nvPr/>
          </p:nvSpPr>
          <p:spPr bwMode="auto">
            <a:xfrm>
              <a:off x="2654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6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86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15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5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6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5" name="Line 193"/>
            <p:cNvSpPr>
              <a:spLocks noChangeShapeType="1"/>
            </p:cNvSpPr>
            <p:nvPr/>
          </p:nvSpPr>
          <p:spPr bwMode="auto">
            <a:xfrm flipV="1">
              <a:off x="2611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6" name="Line 194"/>
            <p:cNvSpPr>
              <a:spLocks noChangeShapeType="1"/>
            </p:cNvSpPr>
            <p:nvPr/>
          </p:nvSpPr>
          <p:spPr bwMode="auto">
            <a:xfrm flipV="1">
              <a:off x="2797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7" name="Rectangle 195"/>
            <p:cNvSpPr>
              <a:spLocks noChangeArrowheads="1"/>
            </p:cNvSpPr>
            <p:nvPr/>
          </p:nvSpPr>
          <p:spPr bwMode="auto">
            <a:xfrm>
              <a:off x="2797" y="3032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8" name="Freeform 196"/>
            <p:cNvSpPr>
              <a:spLocks/>
            </p:cNvSpPr>
            <p:nvPr/>
          </p:nvSpPr>
          <p:spPr bwMode="auto">
            <a:xfrm>
              <a:off x="2856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9" name="Line 197"/>
            <p:cNvSpPr>
              <a:spLocks noChangeShapeType="1"/>
            </p:cNvSpPr>
            <p:nvPr/>
          </p:nvSpPr>
          <p:spPr bwMode="auto">
            <a:xfrm flipV="1">
              <a:off x="2820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0" name="Line 198"/>
            <p:cNvSpPr>
              <a:spLocks noChangeShapeType="1"/>
            </p:cNvSpPr>
            <p:nvPr/>
          </p:nvSpPr>
          <p:spPr bwMode="auto">
            <a:xfrm flipV="1">
              <a:off x="3008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1" name="Rectangle 199"/>
            <p:cNvSpPr>
              <a:spLocks noChangeArrowheads="1"/>
            </p:cNvSpPr>
            <p:nvPr/>
          </p:nvSpPr>
          <p:spPr bwMode="auto">
            <a:xfrm>
              <a:off x="3008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2" name="Freeform 200"/>
            <p:cNvSpPr>
              <a:spLocks/>
            </p:cNvSpPr>
            <p:nvPr/>
          </p:nvSpPr>
          <p:spPr bwMode="auto">
            <a:xfrm>
              <a:off x="3065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31 w 235"/>
                <a:gd name="T15" fmla="*/ 86 h 124"/>
                <a:gd name="T16" fmla="*/ 235 w 235"/>
                <a:gd name="T17" fmla="*/ 62 h 124"/>
                <a:gd name="T18" fmla="*/ 231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31" y="86"/>
                  </a:lnTo>
                  <a:lnTo>
                    <a:pt x="235" y="62"/>
                  </a:lnTo>
                  <a:lnTo>
                    <a:pt x="231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3" name="Line 201"/>
            <p:cNvSpPr>
              <a:spLocks noChangeShapeType="1"/>
            </p:cNvSpPr>
            <p:nvPr/>
          </p:nvSpPr>
          <p:spPr bwMode="auto">
            <a:xfrm flipV="1">
              <a:off x="3032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4" name="Line 202"/>
            <p:cNvSpPr>
              <a:spLocks noChangeShapeType="1"/>
            </p:cNvSpPr>
            <p:nvPr/>
          </p:nvSpPr>
          <p:spPr bwMode="auto">
            <a:xfrm flipV="1">
              <a:off x="3217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5" name="Rectangle 203"/>
            <p:cNvSpPr>
              <a:spLocks noChangeArrowheads="1"/>
            </p:cNvSpPr>
            <p:nvPr/>
          </p:nvSpPr>
          <p:spPr bwMode="auto">
            <a:xfrm>
              <a:off x="3217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6" name="Freeform 204"/>
            <p:cNvSpPr>
              <a:spLocks/>
            </p:cNvSpPr>
            <p:nvPr/>
          </p:nvSpPr>
          <p:spPr bwMode="auto">
            <a:xfrm>
              <a:off x="3277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7" name="Line 205"/>
            <p:cNvSpPr>
              <a:spLocks noChangeShapeType="1"/>
            </p:cNvSpPr>
            <p:nvPr/>
          </p:nvSpPr>
          <p:spPr bwMode="auto">
            <a:xfrm flipV="1">
              <a:off x="3241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Line 206"/>
            <p:cNvSpPr>
              <a:spLocks noChangeShapeType="1"/>
            </p:cNvSpPr>
            <p:nvPr/>
          </p:nvSpPr>
          <p:spPr bwMode="auto">
            <a:xfrm flipV="1">
              <a:off x="3429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9" name="Rectangle 207"/>
            <p:cNvSpPr>
              <a:spLocks noChangeArrowheads="1"/>
            </p:cNvSpPr>
            <p:nvPr/>
          </p:nvSpPr>
          <p:spPr bwMode="auto">
            <a:xfrm>
              <a:off x="3429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0" name="Freeform 208"/>
            <p:cNvSpPr>
              <a:spLocks/>
            </p:cNvSpPr>
            <p:nvPr/>
          </p:nvSpPr>
          <p:spPr bwMode="auto">
            <a:xfrm>
              <a:off x="3486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1" name="Freeform 209"/>
            <p:cNvSpPr>
              <a:spLocks/>
            </p:cNvSpPr>
            <p:nvPr/>
          </p:nvSpPr>
          <p:spPr bwMode="auto">
            <a:xfrm>
              <a:off x="3495" y="3066"/>
              <a:ext cx="98" cy="70"/>
            </a:xfrm>
            <a:custGeom>
              <a:avLst/>
              <a:gdLst>
                <a:gd name="T0" fmla="*/ 77 w 197"/>
                <a:gd name="T1" fmla="*/ 111 h 116"/>
                <a:gd name="T2" fmla="*/ 81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6 w 197"/>
                <a:gd name="T9" fmla="*/ 48 h 116"/>
                <a:gd name="T10" fmla="*/ 96 w 197"/>
                <a:gd name="T11" fmla="*/ 0 h 116"/>
                <a:gd name="T12" fmla="*/ 125 w 197"/>
                <a:gd name="T13" fmla="*/ 5 h 116"/>
                <a:gd name="T14" fmla="*/ 115 w 197"/>
                <a:gd name="T15" fmla="*/ 53 h 116"/>
                <a:gd name="T16" fmla="*/ 197 w 197"/>
                <a:gd name="T17" fmla="*/ 68 h 116"/>
                <a:gd name="T18" fmla="*/ 197 w 197"/>
                <a:gd name="T19" fmla="*/ 82 h 116"/>
                <a:gd name="T20" fmla="*/ 110 w 197"/>
                <a:gd name="T21" fmla="*/ 68 h 116"/>
                <a:gd name="T22" fmla="*/ 101 w 197"/>
                <a:gd name="T23" fmla="*/ 116 h 116"/>
                <a:gd name="T24" fmla="*/ 77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7" y="111"/>
                  </a:moveTo>
                  <a:lnTo>
                    <a:pt x="81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197" y="68"/>
                  </a:lnTo>
                  <a:lnTo>
                    <a:pt x="197" y="82"/>
                  </a:lnTo>
                  <a:lnTo>
                    <a:pt x="110" y="68"/>
                  </a:lnTo>
                  <a:lnTo>
                    <a:pt x="101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Line 210"/>
            <p:cNvSpPr>
              <a:spLocks noChangeShapeType="1"/>
            </p:cNvSpPr>
            <p:nvPr/>
          </p:nvSpPr>
          <p:spPr bwMode="auto">
            <a:xfrm flipV="1">
              <a:off x="3450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Line 211"/>
            <p:cNvSpPr>
              <a:spLocks noChangeShapeType="1"/>
            </p:cNvSpPr>
            <p:nvPr/>
          </p:nvSpPr>
          <p:spPr bwMode="auto">
            <a:xfrm flipV="1">
              <a:off x="3638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4" name="Rectangle 212"/>
            <p:cNvSpPr>
              <a:spLocks noChangeArrowheads="1"/>
            </p:cNvSpPr>
            <p:nvPr/>
          </p:nvSpPr>
          <p:spPr bwMode="auto">
            <a:xfrm>
              <a:off x="3638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5" name="Freeform 213"/>
            <p:cNvSpPr>
              <a:spLocks/>
            </p:cNvSpPr>
            <p:nvPr/>
          </p:nvSpPr>
          <p:spPr bwMode="auto">
            <a:xfrm>
              <a:off x="3695" y="3064"/>
              <a:ext cx="119" cy="74"/>
            </a:xfrm>
            <a:custGeom>
              <a:avLst/>
              <a:gdLst>
                <a:gd name="T0" fmla="*/ 0 w 240"/>
                <a:gd name="T1" fmla="*/ 62 h 124"/>
                <a:gd name="T2" fmla="*/ 10 w 240"/>
                <a:gd name="T3" fmla="*/ 86 h 124"/>
                <a:gd name="T4" fmla="*/ 38 w 240"/>
                <a:gd name="T5" fmla="*/ 110 h 124"/>
                <a:gd name="T6" fmla="*/ 77 w 240"/>
                <a:gd name="T7" fmla="*/ 120 h 124"/>
                <a:gd name="T8" fmla="*/ 120 w 240"/>
                <a:gd name="T9" fmla="*/ 124 h 124"/>
                <a:gd name="T10" fmla="*/ 163 w 240"/>
                <a:gd name="T11" fmla="*/ 120 h 124"/>
                <a:gd name="T12" fmla="*/ 202 w 240"/>
                <a:gd name="T13" fmla="*/ 110 h 124"/>
                <a:gd name="T14" fmla="*/ 230 w 240"/>
                <a:gd name="T15" fmla="*/ 86 h 124"/>
                <a:gd name="T16" fmla="*/ 240 w 240"/>
                <a:gd name="T17" fmla="*/ 62 h 124"/>
                <a:gd name="T18" fmla="*/ 230 w 240"/>
                <a:gd name="T19" fmla="*/ 38 h 124"/>
                <a:gd name="T20" fmla="*/ 202 w 240"/>
                <a:gd name="T21" fmla="*/ 19 h 124"/>
                <a:gd name="T22" fmla="*/ 163 w 240"/>
                <a:gd name="T23" fmla="*/ 4 h 124"/>
                <a:gd name="T24" fmla="*/ 120 w 240"/>
                <a:gd name="T25" fmla="*/ 0 h 124"/>
                <a:gd name="T26" fmla="*/ 77 w 240"/>
                <a:gd name="T27" fmla="*/ 4 h 124"/>
                <a:gd name="T28" fmla="*/ 38 w 240"/>
                <a:gd name="T29" fmla="*/ 19 h 124"/>
                <a:gd name="T30" fmla="*/ 10 w 240"/>
                <a:gd name="T31" fmla="*/ 38 h 124"/>
                <a:gd name="T32" fmla="*/ 0 w 240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0"/>
                <a:gd name="T52" fmla="*/ 0 h 124"/>
                <a:gd name="T53" fmla="*/ 240 w 240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0" h="124">
                  <a:moveTo>
                    <a:pt x="0" y="62"/>
                  </a:moveTo>
                  <a:lnTo>
                    <a:pt x="10" y="86"/>
                  </a:lnTo>
                  <a:lnTo>
                    <a:pt x="38" y="110"/>
                  </a:lnTo>
                  <a:lnTo>
                    <a:pt x="77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30" y="86"/>
                  </a:lnTo>
                  <a:lnTo>
                    <a:pt x="240" y="62"/>
                  </a:lnTo>
                  <a:lnTo>
                    <a:pt x="230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7" y="4"/>
                  </a:lnTo>
                  <a:lnTo>
                    <a:pt x="38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6" name="Freeform 214"/>
            <p:cNvSpPr>
              <a:spLocks/>
            </p:cNvSpPr>
            <p:nvPr/>
          </p:nvSpPr>
          <p:spPr bwMode="auto">
            <a:xfrm>
              <a:off x="3704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7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87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15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5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7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7" name="Line 215"/>
            <p:cNvSpPr>
              <a:spLocks noChangeShapeType="1"/>
            </p:cNvSpPr>
            <p:nvPr/>
          </p:nvSpPr>
          <p:spPr bwMode="auto">
            <a:xfrm flipV="1">
              <a:off x="3662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8" name="Line 216"/>
            <p:cNvSpPr>
              <a:spLocks noChangeShapeType="1"/>
            </p:cNvSpPr>
            <p:nvPr/>
          </p:nvSpPr>
          <p:spPr bwMode="auto">
            <a:xfrm flipV="1">
              <a:off x="3847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9" name="Rectangle 217"/>
            <p:cNvSpPr>
              <a:spLocks noChangeArrowheads="1"/>
            </p:cNvSpPr>
            <p:nvPr/>
          </p:nvSpPr>
          <p:spPr bwMode="auto">
            <a:xfrm>
              <a:off x="3847" y="3032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0" name="Freeform 218"/>
            <p:cNvSpPr>
              <a:spLocks/>
            </p:cNvSpPr>
            <p:nvPr/>
          </p:nvSpPr>
          <p:spPr bwMode="auto">
            <a:xfrm>
              <a:off x="3906" y="3064"/>
              <a:ext cx="117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1" name="Freeform 219"/>
            <p:cNvSpPr>
              <a:spLocks/>
            </p:cNvSpPr>
            <p:nvPr/>
          </p:nvSpPr>
          <p:spPr bwMode="auto">
            <a:xfrm>
              <a:off x="3916" y="3066"/>
              <a:ext cx="97" cy="70"/>
            </a:xfrm>
            <a:custGeom>
              <a:avLst/>
              <a:gdLst>
                <a:gd name="T0" fmla="*/ 72 w 197"/>
                <a:gd name="T1" fmla="*/ 111 h 116"/>
                <a:gd name="T2" fmla="*/ 82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7 w 197"/>
                <a:gd name="T9" fmla="*/ 48 h 116"/>
                <a:gd name="T10" fmla="*/ 96 w 197"/>
                <a:gd name="T11" fmla="*/ 0 h 116"/>
                <a:gd name="T12" fmla="*/ 120 w 197"/>
                <a:gd name="T13" fmla="*/ 5 h 116"/>
                <a:gd name="T14" fmla="*/ 115 w 197"/>
                <a:gd name="T15" fmla="*/ 53 h 116"/>
                <a:gd name="T16" fmla="*/ 197 w 197"/>
                <a:gd name="T17" fmla="*/ 68 h 116"/>
                <a:gd name="T18" fmla="*/ 197 w 197"/>
                <a:gd name="T19" fmla="*/ 82 h 116"/>
                <a:gd name="T20" fmla="*/ 111 w 197"/>
                <a:gd name="T21" fmla="*/ 68 h 116"/>
                <a:gd name="T22" fmla="*/ 101 w 197"/>
                <a:gd name="T23" fmla="*/ 116 h 116"/>
                <a:gd name="T24" fmla="*/ 72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2" y="111"/>
                  </a:moveTo>
                  <a:lnTo>
                    <a:pt x="82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0" y="5"/>
                  </a:lnTo>
                  <a:lnTo>
                    <a:pt x="115" y="53"/>
                  </a:lnTo>
                  <a:lnTo>
                    <a:pt x="197" y="68"/>
                  </a:lnTo>
                  <a:lnTo>
                    <a:pt x="197" y="82"/>
                  </a:lnTo>
                  <a:lnTo>
                    <a:pt x="111" y="68"/>
                  </a:lnTo>
                  <a:lnTo>
                    <a:pt x="101" y="116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2" name="Line 220"/>
            <p:cNvSpPr>
              <a:spLocks noChangeShapeType="1"/>
            </p:cNvSpPr>
            <p:nvPr/>
          </p:nvSpPr>
          <p:spPr bwMode="auto">
            <a:xfrm flipV="1">
              <a:off x="3871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3" name="Line 221"/>
            <p:cNvSpPr>
              <a:spLocks noChangeShapeType="1"/>
            </p:cNvSpPr>
            <p:nvPr/>
          </p:nvSpPr>
          <p:spPr bwMode="auto">
            <a:xfrm flipV="1">
              <a:off x="4058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4" name="Line 222"/>
            <p:cNvSpPr>
              <a:spLocks noChangeShapeType="1"/>
            </p:cNvSpPr>
            <p:nvPr/>
          </p:nvSpPr>
          <p:spPr bwMode="auto">
            <a:xfrm>
              <a:off x="634" y="2791"/>
              <a:ext cx="4406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5" name="Line 223"/>
            <p:cNvSpPr>
              <a:spLocks noChangeShapeType="1"/>
            </p:cNvSpPr>
            <p:nvPr/>
          </p:nvSpPr>
          <p:spPr bwMode="auto">
            <a:xfrm flipV="1">
              <a:off x="4952" y="2825"/>
              <a:ext cx="1" cy="20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6" name="Line 224"/>
            <p:cNvSpPr>
              <a:spLocks noChangeShapeType="1"/>
            </p:cNvSpPr>
            <p:nvPr/>
          </p:nvSpPr>
          <p:spPr bwMode="auto">
            <a:xfrm>
              <a:off x="696" y="2825"/>
              <a:ext cx="4256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7" name="Line 225"/>
            <p:cNvSpPr>
              <a:spLocks noChangeShapeType="1"/>
            </p:cNvSpPr>
            <p:nvPr/>
          </p:nvSpPr>
          <p:spPr bwMode="auto">
            <a:xfrm flipV="1">
              <a:off x="696" y="2825"/>
              <a:ext cx="0" cy="207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8" name="Rectangle 226"/>
            <p:cNvSpPr>
              <a:spLocks noChangeArrowheads="1"/>
            </p:cNvSpPr>
            <p:nvPr/>
          </p:nvSpPr>
          <p:spPr bwMode="auto">
            <a:xfrm>
              <a:off x="4080" y="816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9" name="Freeform 227"/>
            <p:cNvSpPr>
              <a:spLocks/>
            </p:cNvSpPr>
            <p:nvPr/>
          </p:nvSpPr>
          <p:spPr bwMode="auto">
            <a:xfrm>
              <a:off x="4139" y="845"/>
              <a:ext cx="117" cy="77"/>
            </a:xfrm>
            <a:custGeom>
              <a:avLst/>
              <a:gdLst>
                <a:gd name="T0" fmla="*/ 0 w 236"/>
                <a:gd name="T1" fmla="*/ 67 h 129"/>
                <a:gd name="T2" fmla="*/ 10 w 236"/>
                <a:gd name="T3" fmla="*/ 43 h 129"/>
                <a:gd name="T4" fmla="*/ 34 w 236"/>
                <a:gd name="T5" fmla="*/ 19 h 129"/>
                <a:gd name="T6" fmla="*/ 72 w 236"/>
                <a:gd name="T7" fmla="*/ 5 h 129"/>
                <a:gd name="T8" fmla="*/ 116 w 236"/>
                <a:gd name="T9" fmla="*/ 0 h 129"/>
                <a:gd name="T10" fmla="*/ 164 w 236"/>
                <a:gd name="T11" fmla="*/ 5 h 129"/>
                <a:gd name="T12" fmla="*/ 202 w 236"/>
                <a:gd name="T13" fmla="*/ 19 h 129"/>
                <a:gd name="T14" fmla="*/ 226 w 236"/>
                <a:gd name="T15" fmla="*/ 43 h 129"/>
                <a:gd name="T16" fmla="*/ 236 w 236"/>
                <a:gd name="T17" fmla="*/ 67 h 129"/>
                <a:gd name="T18" fmla="*/ 226 w 236"/>
                <a:gd name="T19" fmla="*/ 91 h 129"/>
                <a:gd name="T20" fmla="*/ 202 w 236"/>
                <a:gd name="T21" fmla="*/ 110 h 129"/>
                <a:gd name="T22" fmla="*/ 164 w 236"/>
                <a:gd name="T23" fmla="*/ 125 h 129"/>
                <a:gd name="T24" fmla="*/ 116 w 236"/>
                <a:gd name="T25" fmla="*/ 129 h 129"/>
                <a:gd name="T26" fmla="*/ 72 w 236"/>
                <a:gd name="T27" fmla="*/ 125 h 129"/>
                <a:gd name="T28" fmla="*/ 34 w 236"/>
                <a:gd name="T29" fmla="*/ 110 h 129"/>
                <a:gd name="T30" fmla="*/ 10 w 236"/>
                <a:gd name="T31" fmla="*/ 91 h 129"/>
                <a:gd name="T32" fmla="*/ 0 w 236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129"/>
                <a:gd name="T53" fmla="*/ 236 w 236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6" y="0"/>
                  </a:lnTo>
                  <a:lnTo>
                    <a:pt x="164" y="5"/>
                  </a:lnTo>
                  <a:lnTo>
                    <a:pt x="202" y="19"/>
                  </a:lnTo>
                  <a:lnTo>
                    <a:pt x="226" y="43"/>
                  </a:lnTo>
                  <a:lnTo>
                    <a:pt x="236" y="67"/>
                  </a:lnTo>
                  <a:lnTo>
                    <a:pt x="226" y="91"/>
                  </a:lnTo>
                  <a:lnTo>
                    <a:pt x="202" y="110"/>
                  </a:lnTo>
                  <a:lnTo>
                    <a:pt x="164" y="125"/>
                  </a:lnTo>
                  <a:lnTo>
                    <a:pt x="116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0" name="Freeform 228"/>
            <p:cNvSpPr>
              <a:spLocks/>
            </p:cNvSpPr>
            <p:nvPr/>
          </p:nvSpPr>
          <p:spPr bwMode="auto">
            <a:xfrm>
              <a:off x="4149" y="848"/>
              <a:ext cx="97" cy="72"/>
            </a:xfrm>
            <a:custGeom>
              <a:avLst/>
              <a:gdLst>
                <a:gd name="T0" fmla="*/ 72 w 196"/>
                <a:gd name="T1" fmla="*/ 4 h 120"/>
                <a:gd name="T2" fmla="*/ 81 w 196"/>
                <a:gd name="T3" fmla="*/ 57 h 120"/>
                <a:gd name="T4" fmla="*/ 0 w 196"/>
                <a:gd name="T5" fmla="*/ 72 h 120"/>
                <a:gd name="T6" fmla="*/ 0 w 196"/>
                <a:gd name="T7" fmla="*/ 86 h 120"/>
                <a:gd name="T8" fmla="*/ 86 w 196"/>
                <a:gd name="T9" fmla="*/ 72 h 120"/>
                <a:gd name="T10" fmla="*/ 96 w 196"/>
                <a:gd name="T11" fmla="*/ 120 h 120"/>
                <a:gd name="T12" fmla="*/ 120 w 196"/>
                <a:gd name="T13" fmla="*/ 115 h 120"/>
                <a:gd name="T14" fmla="*/ 115 w 196"/>
                <a:gd name="T15" fmla="*/ 67 h 120"/>
                <a:gd name="T16" fmla="*/ 196 w 196"/>
                <a:gd name="T17" fmla="*/ 52 h 120"/>
                <a:gd name="T18" fmla="*/ 196 w 196"/>
                <a:gd name="T19" fmla="*/ 33 h 120"/>
                <a:gd name="T20" fmla="*/ 110 w 196"/>
                <a:gd name="T21" fmla="*/ 52 h 120"/>
                <a:gd name="T22" fmla="*/ 100 w 196"/>
                <a:gd name="T23" fmla="*/ 0 h 120"/>
                <a:gd name="T24" fmla="*/ 72 w 196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6"/>
                <a:gd name="T40" fmla="*/ 0 h 120"/>
                <a:gd name="T41" fmla="*/ 196 w 196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6" h="120">
                  <a:moveTo>
                    <a:pt x="72" y="4"/>
                  </a:moveTo>
                  <a:lnTo>
                    <a:pt x="81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0" y="115"/>
                  </a:lnTo>
                  <a:lnTo>
                    <a:pt x="115" y="67"/>
                  </a:lnTo>
                  <a:lnTo>
                    <a:pt x="196" y="52"/>
                  </a:lnTo>
                  <a:lnTo>
                    <a:pt x="196" y="33"/>
                  </a:lnTo>
                  <a:lnTo>
                    <a:pt x="110" y="52"/>
                  </a:lnTo>
                  <a:lnTo>
                    <a:pt x="100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1" name="Line 229"/>
            <p:cNvSpPr>
              <a:spLocks noChangeShapeType="1"/>
            </p:cNvSpPr>
            <p:nvPr/>
          </p:nvSpPr>
          <p:spPr bwMode="auto">
            <a:xfrm>
              <a:off x="4315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2" name="Rectangle 230"/>
            <p:cNvSpPr>
              <a:spLocks noChangeArrowheads="1"/>
            </p:cNvSpPr>
            <p:nvPr/>
          </p:nvSpPr>
          <p:spPr bwMode="auto">
            <a:xfrm>
              <a:off x="4123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3" name="Rectangle 231"/>
            <p:cNvSpPr>
              <a:spLocks noChangeArrowheads="1"/>
            </p:cNvSpPr>
            <p:nvPr/>
          </p:nvSpPr>
          <p:spPr bwMode="auto">
            <a:xfrm>
              <a:off x="4135" y="1031"/>
              <a:ext cx="8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34" name="Rectangle 232"/>
            <p:cNvSpPr>
              <a:spLocks noChangeArrowheads="1"/>
            </p:cNvSpPr>
            <p:nvPr/>
          </p:nvSpPr>
          <p:spPr bwMode="auto">
            <a:xfrm>
              <a:off x="4294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5" name="Freeform 233"/>
            <p:cNvSpPr>
              <a:spLocks/>
            </p:cNvSpPr>
            <p:nvPr/>
          </p:nvSpPr>
          <p:spPr bwMode="auto">
            <a:xfrm>
              <a:off x="4351" y="845"/>
              <a:ext cx="119" cy="77"/>
            </a:xfrm>
            <a:custGeom>
              <a:avLst/>
              <a:gdLst>
                <a:gd name="T0" fmla="*/ 0 w 240"/>
                <a:gd name="T1" fmla="*/ 67 h 129"/>
                <a:gd name="T2" fmla="*/ 10 w 240"/>
                <a:gd name="T3" fmla="*/ 43 h 129"/>
                <a:gd name="T4" fmla="*/ 39 w 240"/>
                <a:gd name="T5" fmla="*/ 19 h 129"/>
                <a:gd name="T6" fmla="*/ 77 w 240"/>
                <a:gd name="T7" fmla="*/ 5 h 129"/>
                <a:gd name="T8" fmla="*/ 120 w 240"/>
                <a:gd name="T9" fmla="*/ 0 h 129"/>
                <a:gd name="T10" fmla="*/ 164 w 240"/>
                <a:gd name="T11" fmla="*/ 5 h 129"/>
                <a:gd name="T12" fmla="*/ 202 w 240"/>
                <a:gd name="T13" fmla="*/ 19 h 129"/>
                <a:gd name="T14" fmla="*/ 231 w 240"/>
                <a:gd name="T15" fmla="*/ 43 h 129"/>
                <a:gd name="T16" fmla="*/ 240 w 240"/>
                <a:gd name="T17" fmla="*/ 67 h 129"/>
                <a:gd name="T18" fmla="*/ 231 w 240"/>
                <a:gd name="T19" fmla="*/ 91 h 129"/>
                <a:gd name="T20" fmla="*/ 202 w 240"/>
                <a:gd name="T21" fmla="*/ 110 h 129"/>
                <a:gd name="T22" fmla="*/ 164 w 240"/>
                <a:gd name="T23" fmla="*/ 125 h 129"/>
                <a:gd name="T24" fmla="*/ 120 w 240"/>
                <a:gd name="T25" fmla="*/ 129 h 129"/>
                <a:gd name="T26" fmla="*/ 77 w 240"/>
                <a:gd name="T27" fmla="*/ 125 h 129"/>
                <a:gd name="T28" fmla="*/ 39 w 240"/>
                <a:gd name="T29" fmla="*/ 110 h 129"/>
                <a:gd name="T30" fmla="*/ 10 w 240"/>
                <a:gd name="T31" fmla="*/ 91 h 129"/>
                <a:gd name="T32" fmla="*/ 0 w 240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0"/>
                <a:gd name="T52" fmla="*/ 0 h 129"/>
                <a:gd name="T53" fmla="*/ 240 w 240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0" h="129">
                  <a:moveTo>
                    <a:pt x="0" y="67"/>
                  </a:moveTo>
                  <a:lnTo>
                    <a:pt x="10" y="43"/>
                  </a:lnTo>
                  <a:lnTo>
                    <a:pt x="39" y="19"/>
                  </a:lnTo>
                  <a:lnTo>
                    <a:pt x="77" y="5"/>
                  </a:lnTo>
                  <a:lnTo>
                    <a:pt x="120" y="0"/>
                  </a:lnTo>
                  <a:lnTo>
                    <a:pt x="164" y="5"/>
                  </a:lnTo>
                  <a:lnTo>
                    <a:pt x="202" y="19"/>
                  </a:lnTo>
                  <a:lnTo>
                    <a:pt x="231" y="43"/>
                  </a:lnTo>
                  <a:lnTo>
                    <a:pt x="240" y="67"/>
                  </a:lnTo>
                  <a:lnTo>
                    <a:pt x="231" y="91"/>
                  </a:lnTo>
                  <a:lnTo>
                    <a:pt x="202" y="110"/>
                  </a:lnTo>
                  <a:lnTo>
                    <a:pt x="164" y="125"/>
                  </a:lnTo>
                  <a:lnTo>
                    <a:pt x="120" y="129"/>
                  </a:lnTo>
                  <a:lnTo>
                    <a:pt x="77" y="125"/>
                  </a:lnTo>
                  <a:lnTo>
                    <a:pt x="39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6" name="Freeform 234"/>
            <p:cNvSpPr>
              <a:spLocks/>
            </p:cNvSpPr>
            <p:nvPr/>
          </p:nvSpPr>
          <p:spPr bwMode="auto">
            <a:xfrm>
              <a:off x="4361" y="848"/>
              <a:ext cx="99" cy="72"/>
            </a:xfrm>
            <a:custGeom>
              <a:avLst/>
              <a:gdLst>
                <a:gd name="T0" fmla="*/ 76 w 201"/>
                <a:gd name="T1" fmla="*/ 4 h 120"/>
                <a:gd name="T2" fmla="*/ 86 w 201"/>
                <a:gd name="T3" fmla="*/ 57 h 120"/>
                <a:gd name="T4" fmla="*/ 0 w 201"/>
                <a:gd name="T5" fmla="*/ 72 h 120"/>
                <a:gd name="T6" fmla="*/ 4 w 201"/>
                <a:gd name="T7" fmla="*/ 86 h 120"/>
                <a:gd name="T8" fmla="*/ 86 w 201"/>
                <a:gd name="T9" fmla="*/ 72 h 120"/>
                <a:gd name="T10" fmla="*/ 96 w 201"/>
                <a:gd name="T11" fmla="*/ 120 h 120"/>
                <a:gd name="T12" fmla="*/ 124 w 201"/>
                <a:gd name="T13" fmla="*/ 115 h 120"/>
                <a:gd name="T14" fmla="*/ 115 w 201"/>
                <a:gd name="T15" fmla="*/ 67 h 120"/>
                <a:gd name="T16" fmla="*/ 201 w 201"/>
                <a:gd name="T17" fmla="*/ 52 h 120"/>
                <a:gd name="T18" fmla="*/ 196 w 201"/>
                <a:gd name="T19" fmla="*/ 33 h 120"/>
                <a:gd name="T20" fmla="*/ 115 w 201"/>
                <a:gd name="T21" fmla="*/ 52 h 120"/>
                <a:gd name="T22" fmla="*/ 105 w 201"/>
                <a:gd name="T23" fmla="*/ 0 h 120"/>
                <a:gd name="T24" fmla="*/ 76 w 201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6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4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4" y="115"/>
                  </a:lnTo>
                  <a:lnTo>
                    <a:pt x="115" y="67"/>
                  </a:lnTo>
                  <a:lnTo>
                    <a:pt x="201" y="52"/>
                  </a:lnTo>
                  <a:lnTo>
                    <a:pt x="196" y="33"/>
                  </a:lnTo>
                  <a:lnTo>
                    <a:pt x="115" y="52"/>
                  </a:lnTo>
                  <a:lnTo>
                    <a:pt x="105" y="0"/>
                  </a:lnTo>
                  <a:lnTo>
                    <a:pt x="76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7" name="Line 235"/>
            <p:cNvSpPr>
              <a:spLocks noChangeShapeType="1"/>
            </p:cNvSpPr>
            <p:nvPr/>
          </p:nvSpPr>
          <p:spPr bwMode="auto">
            <a:xfrm>
              <a:off x="4317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8" name="Line 236"/>
            <p:cNvSpPr>
              <a:spLocks noChangeShapeType="1"/>
            </p:cNvSpPr>
            <p:nvPr/>
          </p:nvSpPr>
          <p:spPr bwMode="auto">
            <a:xfrm>
              <a:off x="4503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9" name="Rectangle 237"/>
            <p:cNvSpPr>
              <a:spLocks noChangeArrowheads="1"/>
            </p:cNvSpPr>
            <p:nvPr/>
          </p:nvSpPr>
          <p:spPr bwMode="auto">
            <a:xfrm>
              <a:off x="4503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0" name="Freeform 238"/>
            <p:cNvSpPr>
              <a:spLocks/>
            </p:cNvSpPr>
            <p:nvPr/>
          </p:nvSpPr>
          <p:spPr bwMode="auto">
            <a:xfrm>
              <a:off x="4563" y="845"/>
              <a:ext cx="116" cy="77"/>
            </a:xfrm>
            <a:custGeom>
              <a:avLst/>
              <a:gdLst>
                <a:gd name="T0" fmla="*/ 0 w 235"/>
                <a:gd name="T1" fmla="*/ 67 h 129"/>
                <a:gd name="T2" fmla="*/ 9 w 235"/>
                <a:gd name="T3" fmla="*/ 43 h 129"/>
                <a:gd name="T4" fmla="*/ 33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3 w 235"/>
                <a:gd name="T29" fmla="*/ 110 h 129"/>
                <a:gd name="T30" fmla="*/ 9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9" y="43"/>
                  </a:lnTo>
                  <a:lnTo>
                    <a:pt x="33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3" y="110"/>
                  </a:lnTo>
                  <a:lnTo>
                    <a:pt x="9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1" name="Line 239"/>
            <p:cNvSpPr>
              <a:spLocks noChangeShapeType="1"/>
            </p:cNvSpPr>
            <p:nvPr/>
          </p:nvSpPr>
          <p:spPr bwMode="auto">
            <a:xfrm>
              <a:off x="4527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2" name="Line 240"/>
            <p:cNvSpPr>
              <a:spLocks noChangeShapeType="1"/>
            </p:cNvSpPr>
            <p:nvPr/>
          </p:nvSpPr>
          <p:spPr bwMode="auto">
            <a:xfrm>
              <a:off x="4715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3" name="Line 241"/>
            <p:cNvSpPr>
              <a:spLocks noChangeShapeType="1"/>
            </p:cNvSpPr>
            <p:nvPr/>
          </p:nvSpPr>
          <p:spPr bwMode="auto">
            <a:xfrm>
              <a:off x="4736" y="954"/>
              <a:ext cx="21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4" name="Rectangle 242"/>
            <p:cNvSpPr>
              <a:spLocks noChangeArrowheads="1"/>
            </p:cNvSpPr>
            <p:nvPr/>
          </p:nvSpPr>
          <p:spPr bwMode="auto">
            <a:xfrm>
              <a:off x="4736" y="816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5" name="Freeform 243"/>
            <p:cNvSpPr>
              <a:spLocks/>
            </p:cNvSpPr>
            <p:nvPr/>
          </p:nvSpPr>
          <p:spPr bwMode="auto">
            <a:xfrm>
              <a:off x="4795" y="845"/>
              <a:ext cx="117" cy="77"/>
            </a:xfrm>
            <a:custGeom>
              <a:avLst/>
              <a:gdLst>
                <a:gd name="T0" fmla="*/ 0 w 235"/>
                <a:gd name="T1" fmla="*/ 67 h 129"/>
                <a:gd name="T2" fmla="*/ 10 w 235"/>
                <a:gd name="T3" fmla="*/ 43 h 129"/>
                <a:gd name="T4" fmla="*/ 34 w 235"/>
                <a:gd name="T5" fmla="*/ 19 h 129"/>
                <a:gd name="T6" fmla="*/ 72 w 235"/>
                <a:gd name="T7" fmla="*/ 5 h 129"/>
                <a:gd name="T8" fmla="*/ 115 w 235"/>
                <a:gd name="T9" fmla="*/ 0 h 129"/>
                <a:gd name="T10" fmla="*/ 163 w 235"/>
                <a:gd name="T11" fmla="*/ 5 h 129"/>
                <a:gd name="T12" fmla="*/ 201 w 235"/>
                <a:gd name="T13" fmla="*/ 19 h 129"/>
                <a:gd name="T14" fmla="*/ 225 w 235"/>
                <a:gd name="T15" fmla="*/ 43 h 129"/>
                <a:gd name="T16" fmla="*/ 235 w 235"/>
                <a:gd name="T17" fmla="*/ 67 h 129"/>
                <a:gd name="T18" fmla="*/ 225 w 235"/>
                <a:gd name="T19" fmla="*/ 91 h 129"/>
                <a:gd name="T20" fmla="*/ 201 w 235"/>
                <a:gd name="T21" fmla="*/ 110 h 129"/>
                <a:gd name="T22" fmla="*/ 163 w 235"/>
                <a:gd name="T23" fmla="*/ 125 h 129"/>
                <a:gd name="T24" fmla="*/ 115 w 235"/>
                <a:gd name="T25" fmla="*/ 129 h 129"/>
                <a:gd name="T26" fmla="*/ 72 w 235"/>
                <a:gd name="T27" fmla="*/ 125 h 129"/>
                <a:gd name="T28" fmla="*/ 34 w 235"/>
                <a:gd name="T29" fmla="*/ 110 h 129"/>
                <a:gd name="T30" fmla="*/ 10 w 235"/>
                <a:gd name="T31" fmla="*/ 91 h 129"/>
                <a:gd name="T32" fmla="*/ 0 w 235"/>
                <a:gd name="T33" fmla="*/ 67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9"/>
                <a:gd name="T53" fmla="*/ 235 w 235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9">
                  <a:moveTo>
                    <a:pt x="0" y="67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5"/>
                  </a:lnTo>
                  <a:lnTo>
                    <a:pt x="115" y="0"/>
                  </a:lnTo>
                  <a:lnTo>
                    <a:pt x="163" y="5"/>
                  </a:lnTo>
                  <a:lnTo>
                    <a:pt x="201" y="19"/>
                  </a:lnTo>
                  <a:lnTo>
                    <a:pt x="225" y="43"/>
                  </a:lnTo>
                  <a:lnTo>
                    <a:pt x="235" y="67"/>
                  </a:lnTo>
                  <a:lnTo>
                    <a:pt x="225" y="91"/>
                  </a:lnTo>
                  <a:lnTo>
                    <a:pt x="201" y="110"/>
                  </a:lnTo>
                  <a:lnTo>
                    <a:pt x="163" y="125"/>
                  </a:lnTo>
                  <a:lnTo>
                    <a:pt x="115" y="129"/>
                  </a:lnTo>
                  <a:lnTo>
                    <a:pt x="72" y="125"/>
                  </a:lnTo>
                  <a:lnTo>
                    <a:pt x="34" y="110"/>
                  </a:lnTo>
                  <a:lnTo>
                    <a:pt x="10" y="91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6" name="Freeform 244"/>
            <p:cNvSpPr>
              <a:spLocks/>
            </p:cNvSpPr>
            <p:nvPr/>
          </p:nvSpPr>
          <p:spPr bwMode="auto">
            <a:xfrm>
              <a:off x="4805" y="848"/>
              <a:ext cx="97" cy="72"/>
            </a:xfrm>
            <a:custGeom>
              <a:avLst/>
              <a:gdLst>
                <a:gd name="T0" fmla="*/ 72 w 197"/>
                <a:gd name="T1" fmla="*/ 4 h 120"/>
                <a:gd name="T2" fmla="*/ 82 w 197"/>
                <a:gd name="T3" fmla="*/ 57 h 120"/>
                <a:gd name="T4" fmla="*/ 0 w 197"/>
                <a:gd name="T5" fmla="*/ 72 h 120"/>
                <a:gd name="T6" fmla="*/ 0 w 197"/>
                <a:gd name="T7" fmla="*/ 86 h 120"/>
                <a:gd name="T8" fmla="*/ 86 w 197"/>
                <a:gd name="T9" fmla="*/ 72 h 120"/>
                <a:gd name="T10" fmla="*/ 96 w 197"/>
                <a:gd name="T11" fmla="*/ 120 h 120"/>
                <a:gd name="T12" fmla="*/ 120 w 197"/>
                <a:gd name="T13" fmla="*/ 115 h 120"/>
                <a:gd name="T14" fmla="*/ 115 w 197"/>
                <a:gd name="T15" fmla="*/ 67 h 120"/>
                <a:gd name="T16" fmla="*/ 197 w 197"/>
                <a:gd name="T17" fmla="*/ 52 h 120"/>
                <a:gd name="T18" fmla="*/ 197 w 197"/>
                <a:gd name="T19" fmla="*/ 33 h 120"/>
                <a:gd name="T20" fmla="*/ 110 w 197"/>
                <a:gd name="T21" fmla="*/ 52 h 120"/>
                <a:gd name="T22" fmla="*/ 101 w 197"/>
                <a:gd name="T23" fmla="*/ 0 h 120"/>
                <a:gd name="T24" fmla="*/ 72 w 197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20"/>
                <a:gd name="T41" fmla="*/ 197 w 197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20">
                  <a:moveTo>
                    <a:pt x="72" y="4"/>
                  </a:moveTo>
                  <a:lnTo>
                    <a:pt x="82" y="57"/>
                  </a:lnTo>
                  <a:lnTo>
                    <a:pt x="0" y="72"/>
                  </a:lnTo>
                  <a:lnTo>
                    <a:pt x="0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0" y="115"/>
                  </a:lnTo>
                  <a:lnTo>
                    <a:pt x="115" y="67"/>
                  </a:lnTo>
                  <a:lnTo>
                    <a:pt x="197" y="52"/>
                  </a:lnTo>
                  <a:lnTo>
                    <a:pt x="197" y="33"/>
                  </a:lnTo>
                  <a:lnTo>
                    <a:pt x="110" y="52"/>
                  </a:lnTo>
                  <a:lnTo>
                    <a:pt x="101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7" name="Line 245"/>
            <p:cNvSpPr>
              <a:spLocks noChangeShapeType="1"/>
            </p:cNvSpPr>
            <p:nvPr/>
          </p:nvSpPr>
          <p:spPr bwMode="auto">
            <a:xfrm>
              <a:off x="4947" y="816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Line 246"/>
            <p:cNvSpPr>
              <a:spLocks noChangeShapeType="1"/>
            </p:cNvSpPr>
            <p:nvPr/>
          </p:nvSpPr>
          <p:spPr bwMode="auto">
            <a:xfrm>
              <a:off x="4969" y="816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9" name="Freeform 247"/>
            <p:cNvSpPr>
              <a:spLocks/>
            </p:cNvSpPr>
            <p:nvPr/>
          </p:nvSpPr>
          <p:spPr bwMode="auto">
            <a:xfrm>
              <a:off x="4572" y="848"/>
              <a:ext cx="100" cy="72"/>
            </a:xfrm>
            <a:custGeom>
              <a:avLst/>
              <a:gdLst>
                <a:gd name="T0" fmla="*/ 77 w 201"/>
                <a:gd name="T1" fmla="*/ 4 h 120"/>
                <a:gd name="T2" fmla="*/ 86 w 201"/>
                <a:gd name="T3" fmla="*/ 57 h 120"/>
                <a:gd name="T4" fmla="*/ 0 w 201"/>
                <a:gd name="T5" fmla="*/ 72 h 120"/>
                <a:gd name="T6" fmla="*/ 5 w 201"/>
                <a:gd name="T7" fmla="*/ 86 h 120"/>
                <a:gd name="T8" fmla="*/ 86 w 201"/>
                <a:gd name="T9" fmla="*/ 72 h 120"/>
                <a:gd name="T10" fmla="*/ 96 w 201"/>
                <a:gd name="T11" fmla="*/ 120 h 120"/>
                <a:gd name="T12" fmla="*/ 125 w 201"/>
                <a:gd name="T13" fmla="*/ 115 h 120"/>
                <a:gd name="T14" fmla="*/ 115 w 201"/>
                <a:gd name="T15" fmla="*/ 67 h 120"/>
                <a:gd name="T16" fmla="*/ 201 w 201"/>
                <a:gd name="T17" fmla="*/ 52 h 120"/>
                <a:gd name="T18" fmla="*/ 197 w 201"/>
                <a:gd name="T19" fmla="*/ 33 h 120"/>
                <a:gd name="T20" fmla="*/ 115 w 201"/>
                <a:gd name="T21" fmla="*/ 52 h 120"/>
                <a:gd name="T22" fmla="*/ 105 w 201"/>
                <a:gd name="T23" fmla="*/ 0 h 120"/>
                <a:gd name="T24" fmla="*/ 77 w 201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7" y="4"/>
                  </a:moveTo>
                  <a:lnTo>
                    <a:pt x="86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6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1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5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0" name="Rectangle 248"/>
            <p:cNvSpPr>
              <a:spLocks noChangeArrowheads="1"/>
            </p:cNvSpPr>
            <p:nvPr/>
          </p:nvSpPr>
          <p:spPr bwMode="auto">
            <a:xfrm>
              <a:off x="4563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1" name="Rectangle 249"/>
            <p:cNvSpPr>
              <a:spLocks noChangeArrowheads="1"/>
            </p:cNvSpPr>
            <p:nvPr/>
          </p:nvSpPr>
          <p:spPr bwMode="auto">
            <a:xfrm>
              <a:off x="4574" y="1031"/>
              <a:ext cx="8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12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52" name="Rectangle 250"/>
            <p:cNvSpPr>
              <a:spLocks noChangeArrowheads="1"/>
            </p:cNvSpPr>
            <p:nvPr/>
          </p:nvSpPr>
          <p:spPr bwMode="auto">
            <a:xfrm>
              <a:off x="4351" y="960"/>
              <a:ext cx="212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3" name="Rectangle 251"/>
            <p:cNvSpPr>
              <a:spLocks noChangeArrowheads="1"/>
            </p:cNvSpPr>
            <p:nvPr/>
          </p:nvSpPr>
          <p:spPr bwMode="auto">
            <a:xfrm>
              <a:off x="4362" y="1031"/>
              <a:ext cx="8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11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54" name="Rectangle 252"/>
            <p:cNvSpPr>
              <a:spLocks noChangeArrowheads="1"/>
            </p:cNvSpPr>
            <p:nvPr/>
          </p:nvSpPr>
          <p:spPr bwMode="auto">
            <a:xfrm>
              <a:off x="4786" y="960"/>
              <a:ext cx="211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5" name="Rectangle 253"/>
            <p:cNvSpPr>
              <a:spLocks noChangeArrowheads="1"/>
            </p:cNvSpPr>
            <p:nvPr/>
          </p:nvSpPr>
          <p:spPr bwMode="auto">
            <a:xfrm>
              <a:off x="4795" y="1031"/>
              <a:ext cx="8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13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56" name="Line 254"/>
            <p:cNvSpPr>
              <a:spLocks noChangeShapeType="1"/>
            </p:cNvSpPr>
            <p:nvPr/>
          </p:nvSpPr>
          <p:spPr bwMode="auto">
            <a:xfrm>
              <a:off x="4971" y="954"/>
              <a:ext cx="21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7" name="Line 255"/>
            <p:cNvSpPr>
              <a:spLocks noChangeShapeType="1"/>
            </p:cNvSpPr>
            <p:nvPr/>
          </p:nvSpPr>
          <p:spPr bwMode="auto">
            <a:xfrm flipV="1">
              <a:off x="4056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8" name="Line 256"/>
            <p:cNvSpPr>
              <a:spLocks noChangeShapeType="1"/>
            </p:cNvSpPr>
            <p:nvPr/>
          </p:nvSpPr>
          <p:spPr bwMode="auto">
            <a:xfrm flipV="1">
              <a:off x="4080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9" name="Rectangle 257"/>
            <p:cNvSpPr>
              <a:spLocks noChangeArrowheads="1"/>
            </p:cNvSpPr>
            <p:nvPr/>
          </p:nvSpPr>
          <p:spPr bwMode="auto">
            <a:xfrm>
              <a:off x="4080" y="3032"/>
              <a:ext cx="233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0" name="Freeform 258"/>
            <p:cNvSpPr>
              <a:spLocks/>
            </p:cNvSpPr>
            <p:nvPr/>
          </p:nvSpPr>
          <p:spPr bwMode="auto">
            <a:xfrm>
              <a:off x="4120" y="3064"/>
              <a:ext cx="119" cy="74"/>
            </a:xfrm>
            <a:custGeom>
              <a:avLst/>
              <a:gdLst>
                <a:gd name="T0" fmla="*/ 0 w 240"/>
                <a:gd name="T1" fmla="*/ 62 h 124"/>
                <a:gd name="T2" fmla="*/ 10 w 240"/>
                <a:gd name="T3" fmla="*/ 86 h 124"/>
                <a:gd name="T4" fmla="*/ 38 w 240"/>
                <a:gd name="T5" fmla="*/ 110 h 124"/>
                <a:gd name="T6" fmla="*/ 77 w 240"/>
                <a:gd name="T7" fmla="*/ 120 h 124"/>
                <a:gd name="T8" fmla="*/ 120 w 240"/>
                <a:gd name="T9" fmla="*/ 124 h 124"/>
                <a:gd name="T10" fmla="*/ 163 w 240"/>
                <a:gd name="T11" fmla="*/ 120 h 124"/>
                <a:gd name="T12" fmla="*/ 202 w 240"/>
                <a:gd name="T13" fmla="*/ 110 h 124"/>
                <a:gd name="T14" fmla="*/ 230 w 240"/>
                <a:gd name="T15" fmla="*/ 86 h 124"/>
                <a:gd name="T16" fmla="*/ 240 w 240"/>
                <a:gd name="T17" fmla="*/ 62 h 124"/>
                <a:gd name="T18" fmla="*/ 230 w 240"/>
                <a:gd name="T19" fmla="*/ 38 h 124"/>
                <a:gd name="T20" fmla="*/ 202 w 240"/>
                <a:gd name="T21" fmla="*/ 19 h 124"/>
                <a:gd name="T22" fmla="*/ 163 w 240"/>
                <a:gd name="T23" fmla="*/ 4 h 124"/>
                <a:gd name="T24" fmla="*/ 120 w 240"/>
                <a:gd name="T25" fmla="*/ 0 h 124"/>
                <a:gd name="T26" fmla="*/ 77 w 240"/>
                <a:gd name="T27" fmla="*/ 4 h 124"/>
                <a:gd name="T28" fmla="*/ 38 w 240"/>
                <a:gd name="T29" fmla="*/ 19 h 124"/>
                <a:gd name="T30" fmla="*/ 10 w 240"/>
                <a:gd name="T31" fmla="*/ 38 h 124"/>
                <a:gd name="T32" fmla="*/ 0 w 240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0"/>
                <a:gd name="T52" fmla="*/ 0 h 124"/>
                <a:gd name="T53" fmla="*/ 240 w 240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0" h="124">
                  <a:moveTo>
                    <a:pt x="0" y="62"/>
                  </a:moveTo>
                  <a:lnTo>
                    <a:pt x="10" y="86"/>
                  </a:lnTo>
                  <a:lnTo>
                    <a:pt x="38" y="110"/>
                  </a:lnTo>
                  <a:lnTo>
                    <a:pt x="77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30" y="86"/>
                  </a:lnTo>
                  <a:lnTo>
                    <a:pt x="240" y="62"/>
                  </a:lnTo>
                  <a:lnTo>
                    <a:pt x="230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7" y="4"/>
                  </a:lnTo>
                  <a:lnTo>
                    <a:pt x="38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1" name="Rectangle 259"/>
            <p:cNvSpPr>
              <a:spLocks noChangeArrowheads="1"/>
            </p:cNvSpPr>
            <p:nvPr/>
          </p:nvSpPr>
          <p:spPr bwMode="auto">
            <a:xfrm>
              <a:off x="1774" y="2846"/>
              <a:ext cx="212" cy="1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2" name="Rectangle 260"/>
            <p:cNvSpPr>
              <a:spLocks noChangeArrowheads="1"/>
            </p:cNvSpPr>
            <p:nvPr/>
          </p:nvSpPr>
          <p:spPr bwMode="auto">
            <a:xfrm>
              <a:off x="1863" y="2889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4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63" name="Freeform 261"/>
            <p:cNvSpPr>
              <a:spLocks/>
            </p:cNvSpPr>
            <p:nvPr/>
          </p:nvSpPr>
          <p:spPr bwMode="auto">
            <a:xfrm>
              <a:off x="3284" y="3064"/>
              <a:ext cx="99" cy="72"/>
            </a:xfrm>
            <a:custGeom>
              <a:avLst/>
              <a:gdLst>
                <a:gd name="T0" fmla="*/ 77 w 201"/>
                <a:gd name="T1" fmla="*/ 115 h 120"/>
                <a:gd name="T2" fmla="*/ 86 w 201"/>
                <a:gd name="T3" fmla="*/ 62 h 120"/>
                <a:gd name="T4" fmla="*/ 0 w 201"/>
                <a:gd name="T5" fmla="*/ 48 h 120"/>
                <a:gd name="T6" fmla="*/ 5 w 201"/>
                <a:gd name="T7" fmla="*/ 33 h 120"/>
                <a:gd name="T8" fmla="*/ 91 w 201"/>
                <a:gd name="T9" fmla="*/ 48 h 120"/>
                <a:gd name="T10" fmla="*/ 96 w 201"/>
                <a:gd name="T11" fmla="*/ 0 h 120"/>
                <a:gd name="T12" fmla="*/ 124 w 201"/>
                <a:gd name="T13" fmla="*/ 4 h 120"/>
                <a:gd name="T14" fmla="*/ 115 w 201"/>
                <a:gd name="T15" fmla="*/ 52 h 120"/>
                <a:gd name="T16" fmla="*/ 201 w 201"/>
                <a:gd name="T17" fmla="*/ 67 h 120"/>
                <a:gd name="T18" fmla="*/ 196 w 201"/>
                <a:gd name="T19" fmla="*/ 86 h 120"/>
                <a:gd name="T20" fmla="*/ 115 w 201"/>
                <a:gd name="T21" fmla="*/ 72 h 120"/>
                <a:gd name="T22" fmla="*/ 105 w 201"/>
                <a:gd name="T23" fmla="*/ 120 h 120"/>
                <a:gd name="T24" fmla="*/ 77 w 201"/>
                <a:gd name="T25" fmla="*/ 115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20"/>
                <a:gd name="T41" fmla="*/ 201 w 201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20">
                  <a:moveTo>
                    <a:pt x="77" y="115"/>
                  </a:moveTo>
                  <a:lnTo>
                    <a:pt x="86" y="62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91" y="48"/>
                  </a:lnTo>
                  <a:lnTo>
                    <a:pt x="96" y="0"/>
                  </a:lnTo>
                  <a:lnTo>
                    <a:pt x="124" y="4"/>
                  </a:lnTo>
                  <a:lnTo>
                    <a:pt x="115" y="52"/>
                  </a:lnTo>
                  <a:lnTo>
                    <a:pt x="201" y="67"/>
                  </a:lnTo>
                  <a:lnTo>
                    <a:pt x="196" y="86"/>
                  </a:lnTo>
                  <a:lnTo>
                    <a:pt x="115" y="72"/>
                  </a:lnTo>
                  <a:lnTo>
                    <a:pt x="105" y="120"/>
                  </a:lnTo>
                  <a:lnTo>
                    <a:pt x="77" y="115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4" name="Freeform 262"/>
            <p:cNvSpPr>
              <a:spLocks/>
            </p:cNvSpPr>
            <p:nvPr/>
          </p:nvSpPr>
          <p:spPr bwMode="auto">
            <a:xfrm>
              <a:off x="3077" y="3064"/>
              <a:ext cx="100" cy="72"/>
            </a:xfrm>
            <a:custGeom>
              <a:avLst/>
              <a:gdLst>
                <a:gd name="T0" fmla="*/ 77 w 202"/>
                <a:gd name="T1" fmla="*/ 115 h 120"/>
                <a:gd name="T2" fmla="*/ 87 w 202"/>
                <a:gd name="T3" fmla="*/ 62 h 120"/>
                <a:gd name="T4" fmla="*/ 0 w 202"/>
                <a:gd name="T5" fmla="*/ 48 h 120"/>
                <a:gd name="T6" fmla="*/ 5 w 202"/>
                <a:gd name="T7" fmla="*/ 33 h 120"/>
                <a:gd name="T8" fmla="*/ 87 w 202"/>
                <a:gd name="T9" fmla="*/ 48 h 120"/>
                <a:gd name="T10" fmla="*/ 96 w 202"/>
                <a:gd name="T11" fmla="*/ 0 h 120"/>
                <a:gd name="T12" fmla="*/ 125 w 202"/>
                <a:gd name="T13" fmla="*/ 4 h 120"/>
                <a:gd name="T14" fmla="*/ 115 w 202"/>
                <a:gd name="T15" fmla="*/ 52 h 120"/>
                <a:gd name="T16" fmla="*/ 202 w 202"/>
                <a:gd name="T17" fmla="*/ 67 h 120"/>
                <a:gd name="T18" fmla="*/ 197 w 202"/>
                <a:gd name="T19" fmla="*/ 86 h 120"/>
                <a:gd name="T20" fmla="*/ 111 w 202"/>
                <a:gd name="T21" fmla="*/ 72 h 120"/>
                <a:gd name="T22" fmla="*/ 106 w 202"/>
                <a:gd name="T23" fmla="*/ 120 h 120"/>
                <a:gd name="T24" fmla="*/ 77 w 202"/>
                <a:gd name="T25" fmla="*/ 115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115"/>
                  </a:moveTo>
                  <a:lnTo>
                    <a:pt x="87" y="62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5" y="4"/>
                  </a:lnTo>
                  <a:lnTo>
                    <a:pt x="115" y="52"/>
                  </a:lnTo>
                  <a:lnTo>
                    <a:pt x="202" y="67"/>
                  </a:lnTo>
                  <a:lnTo>
                    <a:pt x="197" y="86"/>
                  </a:lnTo>
                  <a:lnTo>
                    <a:pt x="111" y="72"/>
                  </a:lnTo>
                  <a:lnTo>
                    <a:pt x="106" y="120"/>
                  </a:lnTo>
                  <a:lnTo>
                    <a:pt x="77" y="115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Freeform 263"/>
            <p:cNvSpPr>
              <a:spLocks/>
            </p:cNvSpPr>
            <p:nvPr/>
          </p:nvSpPr>
          <p:spPr bwMode="auto">
            <a:xfrm>
              <a:off x="2865" y="3064"/>
              <a:ext cx="101" cy="72"/>
            </a:xfrm>
            <a:custGeom>
              <a:avLst/>
              <a:gdLst>
                <a:gd name="T0" fmla="*/ 77 w 202"/>
                <a:gd name="T1" fmla="*/ 115 h 120"/>
                <a:gd name="T2" fmla="*/ 86 w 202"/>
                <a:gd name="T3" fmla="*/ 62 h 120"/>
                <a:gd name="T4" fmla="*/ 0 w 202"/>
                <a:gd name="T5" fmla="*/ 48 h 120"/>
                <a:gd name="T6" fmla="*/ 5 w 202"/>
                <a:gd name="T7" fmla="*/ 33 h 120"/>
                <a:gd name="T8" fmla="*/ 86 w 202"/>
                <a:gd name="T9" fmla="*/ 48 h 120"/>
                <a:gd name="T10" fmla="*/ 96 w 202"/>
                <a:gd name="T11" fmla="*/ 0 h 120"/>
                <a:gd name="T12" fmla="*/ 125 w 202"/>
                <a:gd name="T13" fmla="*/ 4 h 120"/>
                <a:gd name="T14" fmla="*/ 115 w 202"/>
                <a:gd name="T15" fmla="*/ 52 h 120"/>
                <a:gd name="T16" fmla="*/ 202 w 202"/>
                <a:gd name="T17" fmla="*/ 67 h 120"/>
                <a:gd name="T18" fmla="*/ 197 w 202"/>
                <a:gd name="T19" fmla="*/ 86 h 120"/>
                <a:gd name="T20" fmla="*/ 115 w 202"/>
                <a:gd name="T21" fmla="*/ 72 h 120"/>
                <a:gd name="T22" fmla="*/ 106 w 202"/>
                <a:gd name="T23" fmla="*/ 120 h 120"/>
                <a:gd name="T24" fmla="*/ 77 w 202"/>
                <a:gd name="T25" fmla="*/ 115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115"/>
                  </a:moveTo>
                  <a:lnTo>
                    <a:pt x="86" y="62"/>
                  </a:lnTo>
                  <a:lnTo>
                    <a:pt x="0" y="48"/>
                  </a:lnTo>
                  <a:lnTo>
                    <a:pt x="5" y="33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4"/>
                  </a:lnTo>
                  <a:lnTo>
                    <a:pt x="115" y="52"/>
                  </a:lnTo>
                  <a:lnTo>
                    <a:pt x="202" y="67"/>
                  </a:lnTo>
                  <a:lnTo>
                    <a:pt x="197" y="86"/>
                  </a:lnTo>
                  <a:lnTo>
                    <a:pt x="115" y="72"/>
                  </a:lnTo>
                  <a:lnTo>
                    <a:pt x="106" y="120"/>
                  </a:lnTo>
                  <a:lnTo>
                    <a:pt x="77" y="115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Rectangle 264"/>
            <p:cNvSpPr>
              <a:spLocks noChangeArrowheads="1"/>
            </p:cNvSpPr>
            <p:nvPr/>
          </p:nvSpPr>
          <p:spPr bwMode="auto">
            <a:xfrm>
              <a:off x="3160" y="2846"/>
              <a:ext cx="300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Rectangle 265"/>
            <p:cNvSpPr>
              <a:spLocks noChangeArrowheads="1"/>
            </p:cNvSpPr>
            <p:nvPr/>
          </p:nvSpPr>
          <p:spPr bwMode="auto">
            <a:xfrm>
              <a:off x="3248" y="2848"/>
              <a:ext cx="16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OUT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68" name="Rectangle 266"/>
            <p:cNvSpPr>
              <a:spLocks noChangeArrowheads="1"/>
            </p:cNvSpPr>
            <p:nvPr/>
          </p:nvSpPr>
          <p:spPr bwMode="auto">
            <a:xfrm>
              <a:off x="3241" y="2935"/>
              <a:ext cx="18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COM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69" name="Rectangle 267"/>
            <p:cNvSpPr>
              <a:spLocks noChangeArrowheads="1"/>
            </p:cNvSpPr>
            <p:nvPr/>
          </p:nvSpPr>
          <p:spPr bwMode="auto">
            <a:xfrm>
              <a:off x="3636" y="2846"/>
              <a:ext cx="632" cy="1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Rectangle 268"/>
            <p:cNvSpPr>
              <a:spLocks noChangeArrowheads="1"/>
            </p:cNvSpPr>
            <p:nvPr/>
          </p:nvSpPr>
          <p:spPr bwMode="auto">
            <a:xfrm>
              <a:off x="3729" y="2846"/>
              <a:ext cx="47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000000"/>
                  </a:solidFill>
                  <a:latin typeface="Arial" charset="0"/>
                </a:rPr>
                <a:t>INPUTS 24 VDC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271" name="Rectangle 269"/>
            <p:cNvSpPr>
              <a:spLocks noChangeArrowheads="1"/>
            </p:cNvSpPr>
            <p:nvPr/>
          </p:nvSpPr>
          <p:spPr bwMode="auto">
            <a:xfrm>
              <a:off x="3716" y="2932"/>
              <a:ext cx="50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000000"/>
                  </a:solidFill>
                  <a:latin typeface="Arial" charset="0"/>
                </a:rPr>
                <a:t>OUTPUTS 2A Ry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272" name="Freeform 270"/>
            <p:cNvSpPr>
              <a:spLocks/>
            </p:cNvSpPr>
            <p:nvPr/>
          </p:nvSpPr>
          <p:spPr bwMode="auto">
            <a:xfrm>
              <a:off x="4130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7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91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20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5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7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91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20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Line 271"/>
            <p:cNvSpPr>
              <a:spLocks noChangeShapeType="1"/>
            </p:cNvSpPr>
            <p:nvPr/>
          </p:nvSpPr>
          <p:spPr bwMode="auto">
            <a:xfrm flipV="1">
              <a:off x="4289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4" name="Rectangle 272"/>
            <p:cNvSpPr>
              <a:spLocks noChangeArrowheads="1"/>
            </p:cNvSpPr>
            <p:nvPr/>
          </p:nvSpPr>
          <p:spPr bwMode="auto">
            <a:xfrm>
              <a:off x="4289" y="3032"/>
              <a:ext cx="235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5" name="Freeform 273"/>
            <p:cNvSpPr>
              <a:spLocks/>
            </p:cNvSpPr>
            <p:nvPr/>
          </p:nvSpPr>
          <p:spPr bwMode="auto">
            <a:xfrm>
              <a:off x="4349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9 w 235"/>
                <a:gd name="T3" fmla="*/ 86 h 124"/>
                <a:gd name="T4" fmla="*/ 33 w 235"/>
                <a:gd name="T5" fmla="*/ 110 h 124"/>
                <a:gd name="T6" fmla="*/ 72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1 w 235"/>
                <a:gd name="T13" fmla="*/ 110 h 124"/>
                <a:gd name="T14" fmla="*/ 225 w 235"/>
                <a:gd name="T15" fmla="*/ 86 h 124"/>
                <a:gd name="T16" fmla="*/ 235 w 235"/>
                <a:gd name="T17" fmla="*/ 62 h 124"/>
                <a:gd name="T18" fmla="*/ 225 w 235"/>
                <a:gd name="T19" fmla="*/ 38 h 124"/>
                <a:gd name="T20" fmla="*/ 201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2 w 235"/>
                <a:gd name="T27" fmla="*/ 4 h 124"/>
                <a:gd name="T28" fmla="*/ 33 w 235"/>
                <a:gd name="T29" fmla="*/ 19 h 124"/>
                <a:gd name="T30" fmla="*/ 9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9" y="86"/>
                  </a:lnTo>
                  <a:lnTo>
                    <a:pt x="33" y="110"/>
                  </a:lnTo>
                  <a:lnTo>
                    <a:pt x="72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1" y="110"/>
                  </a:lnTo>
                  <a:lnTo>
                    <a:pt x="225" y="86"/>
                  </a:lnTo>
                  <a:lnTo>
                    <a:pt x="235" y="62"/>
                  </a:lnTo>
                  <a:lnTo>
                    <a:pt x="225" y="38"/>
                  </a:lnTo>
                  <a:lnTo>
                    <a:pt x="201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2" y="4"/>
                  </a:lnTo>
                  <a:lnTo>
                    <a:pt x="33" y="19"/>
                  </a:lnTo>
                  <a:lnTo>
                    <a:pt x="9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Line 274"/>
            <p:cNvSpPr>
              <a:spLocks noChangeShapeType="1"/>
            </p:cNvSpPr>
            <p:nvPr/>
          </p:nvSpPr>
          <p:spPr bwMode="auto">
            <a:xfrm flipV="1">
              <a:off x="4313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Line 275"/>
            <p:cNvSpPr>
              <a:spLocks noChangeShapeType="1"/>
            </p:cNvSpPr>
            <p:nvPr/>
          </p:nvSpPr>
          <p:spPr bwMode="auto">
            <a:xfrm flipV="1">
              <a:off x="4501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Rectangle 276"/>
            <p:cNvSpPr>
              <a:spLocks noChangeArrowheads="1"/>
            </p:cNvSpPr>
            <p:nvPr/>
          </p:nvSpPr>
          <p:spPr bwMode="auto">
            <a:xfrm>
              <a:off x="4501" y="3032"/>
              <a:ext cx="23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9" name="Freeform 277"/>
            <p:cNvSpPr>
              <a:spLocks/>
            </p:cNvSpPr>
            <p:nvPr/>
          </p:nvSpPr>
          <p:spPr bwMode="auto">
            <a:xfrm>
              <a:off x="4558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8 w 235"/>
                <a:gd name="T5" fmla="*/ 110 h 124"/>
                <a:gd name="T6" fmla="*/ 77 w 235"/>
                <a:gd name="T7" fmla="*/ 120 h 124"/>
                <a:gd name="T8" fmla="*/ 120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30 w 235"/>
                <a:gd name="T15" fmla="*/ 86 h 124"/>
                <a:gd name="T16" fmla="*/ 235 w 235"/>
                <a:gd name="T17" fmla="*/ 62 h 124"/>
                <a:gd name="T18" fmla="*/ 230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20 w 235"/>
                <a:gd name="T25" fmla="*/ 0 h 124"/>
                <a:gd name="T26" fmla="*/ 77 w 235"/>
                <a:gd name="T27" fmla="*/ 4 h 124"/>
                <a:gd name="T28" fmla="*/ 38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8" y="110"/>
                  </a:lnTo>
                  <a:lnTo>
                    <a:pt x="77" y="120"/>
                  </a:lnTo>
                  <a:lnTo>
                    <a:pt x="120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30" y="86"/>
                  </a:lnTo>
                  <a:lnTo>
                    <a:pt x="235" y="62"/>
                  </a:lnTo>
                  <a:lnTo>
                    <a:pt x="230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20" y="0"/>
                  </a:lnTo>
                  <a:lnTo>
                    <a:pt x="77" y="4"/>
                  </a:lnTo>
                  <a:lnTo>
                    <a:pt x="38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0" name="Freeform 278"/>
            <p:cNvSpPr>
              <a:spLocks/>
            </p:cNvSpPr>
            <p:nvPr/>
          </p:nvSpPr>
          <p:spPr bwMode="auto">
            <a:xfrm>
              <a:off x="4567" y="3066"/>
              <a:ext cx="100" cy="70"/>
            </a:xfrm>
            <a:custGeom>
              <a:avLst/>
              <a:gdLst>
                <a:gd name="T0" fmla="*/ 77 w 202"/>
                <a:gd name="T1" fmla="*/ 111 h 116"/>
                <a:gd name="T2" fmla="*/ 87 w 202"/>
                <a:gd name="T3" fmla="*/ 63 h 116"/>
                <a:gd name="T4" fmla="*/ 0 w 202"/>
                <a:gd name="T5" fmla="*/ 48 h 116"/>
                <a:gd name="T6" fmla="*/ 5 w 202"/>
                <a:gd name="T7" fmla="*/ 34 h 116"/>
                <a:gd name="T8" fmla="*/ 87 w 202"/>
                <a:gd name="T9" fmla="*/ 48 h 116"/>
                <a:gd name="T10" fmla="*/ 96 w 202"/>
                <a:gd name="T11" fmla="*/ 0 h 116"/>
                <a:gd name="T12" fmla="*/ 125 w 202"/>
                <a:gd name="T13" fmla="*/ 5 h 116"/>
                <a:gd name="T14" fmla="*/ 115 w 202"/>
                <a:gd name="T15" fmla="*/ 53 h 116"/>
                <a:gd name="T16" fmla="*/ 202 w 202"/>
                <a:gd name="T17" fmla="*/ 68 h 116"/>
                <a:gd name="T18" fmla="*/ 197 w 202"/>
                <a:gd name="T19" fmla="*/ 82 h 116"/>
                <a:gd name="T20" fmla="*/ 115 w 202"/>
                <a:gd name="T21" fmla="*/ 68 h 116"/>
                <a:gd name="T22" fmla="*/ 106 w 202"/>
                <a:gd name="T23" fmla="*/ 116 h 116"/>
                <a:gd name="T24" fmla="*/ 77 w 202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16"/>
                <a:gd name="T41" fmla="*/ 202 w 202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16">
                  <a:moveTo>
                    <a:pt x="77" y="111"/>
                  </a:moveTo>
                  <a:lnTo>
                    <a:pt x="87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7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2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6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1" name="Line 279"/>
            <p:cNvSpPr>
              <a:spLocks noChangeShapeType="1"/>
            </p:cNvSpPr>
            <p:nvPr/>
          </p:nvSpPr>
          <p:spPr bwMode="auto">
            <a:xfrm flipV="1">
              <a:off x="4524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2" name="Line 280"/>
            <p:cNvSpPr>
              <a:spLocks noChangeShapeType="1"/>
            </p:cNvSpPr>
            <p:nvPr/>
          </p:nvSpPr>
          <p:spPr bwMode="auto">
            <a:xfrm flipV="1">
              <a:off x="4710" y="3032"/>
              <a:ext cx="0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3" name="Rectangle 281"/>
            <p:cNvSpPr>
              <a:spLocks noChangeArrowheads="1"/>
            </p:cNvSpPr>
            <p:nvPr/>
          </p:nvSpPr>
          <p:spPr bwMode="auto">
            <a:xfrm>
              <a:off x="4710" y="3032"/>
              <a:ext cx="242" cy="138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4" name="Freeform 282"/>
            <p:cNvSpPr>
              <a:spLocks/>
            </p:cNvSpPr>
            <p:nvPr/>
          </p:nvSpPr>
          <p:spPr bwMode="auto">
            <a:xfrm>
              <a:off x="4769" y="3064"/>
              <a:ext cx="116" cy="74"/>
            </a:xfrm>
            <a:custGeom>
              <a:avLst/>
              <a:gdLst>
                <a:gd name="T0" fmla="*/ 0 w 235"/>
                <a:gd name="T1" fmla="*/ 62 h 124"/>
                <a:gd name="T2" fmla="*/ 10 w 235"/>
                <a:gd name="T3" fmla="*/ 86 h 124"/>
                <a:gd name="T4" fmla="*/ 34 w 235"/>
                <a:gd name="T5" fmla="*/ 110 h 124"/>
                <a:gd name="T6" fmla="*/ 72 w 235"/>
                <a:gd name="T7" fmla="*/ 120 h 124"/>
                <a:gd name="T8" fmla="*/ 115 w 235"/>
                <a:gd name="T9" fmla="*/ 124 h 124"/>
                <a:gd name="T10" fmla="*/ 163 w 235"/>
                <a:gd name="T11" fmla="*/ 120 h 124"/>
                <a:gd name="T12" fmla="*/ 202 w 235"/>
                <a:gd name="T13" fmla="*/ 110 h 124"/>
                <a:gd name="T14" fmla="*/ 226 w 235"/>
                <a:gd name="T15" fmla="*/ 86 h 124"/>
                <a:gd name="T16" fmla="*/ 235 w 235"/>
                <a:gd name="T17" fmla="*/ 62 h 124"/>
                <a:gd name="T18" fmla="*/ 226 w 235"/>
                <a:gd name="T19" fmla="*/ 38 h 124"/>
                <a:gd name="T20" fmla="*/ 202 w 235"/>
                <a:gd name="T21" fmla="*/ 19 h 124"/>
                <a:gd name="T22" fmla="*/ 163 w 235"/>
                <a:gd name="T23" fmla="*/ 4 h 124"/>
                <a:gd name="T24" fmla="*/ 115 w 235"/>
                <a:gd name="T25" fmla="*/ 0 h 124"/>
                <a:gd name="T26" fmla="*/ 72 w 235"/>
                <a:gd name="T27" fmla="*/ 4 h 124"/>
                <a:gd name="T28" fmla="*/ 34 w 235"/>
                <a:gd name="T29" fmla="*/ 19 h 124"/>
                <a:gd name="T30" fmla="*/ 10 w 235"/>
                <a:gd name="T31" fmla="*/ 38 h 124"/>
                <a:gd name="T32" fmla="*/ 0 w 235"/>
                <a:gd name="T33" fmla="*/ 62 h 1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5"/>
                <a:gd name="T52" fmla="*/ 0 h 124"/>
                <a:gd name="T53" fmla="*/ 235 w 235"/>
                <a:gd name="T54" fmla="*/ 124 h 1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5" h="124">
                  <a:moveTo>
                    <a:pt x="0" y="62"/>
                  </a:moveTo>
                  <a:lnTo>
                    <a:pt x="10" y="86"/>
                  </a:lnTo>
                  <a:lnTo>
                    <a:pt x="34" y="110"/>
                  </a:lnTo>
                  <a:lnTo>
                    <a:pt x="72" y="120"/>
                  </a:lnTo>
                  <a:lnTo>
                    <a:pt x="115" y="124"/>
                  </a:lnTo>
                  <a:lnTo>
                    <a:pt x="163" y="120"/>
                  </a:lnTo>
                  <a:lnTo>
                    <a:pt x="202" y="110"/>
                  </a:lnTo>
                  <a:lnTo>
                    <a:pt x="226" y="86"/>
                  </a:lnTo>
                  <a:lnTo>
                    <a:pt x="235" y="62"/>
                  </a:lnTo>
                  <a:lnTo>
                    <a:pt x="226" y="38"/>
                  </a:lnTo>
                  <a:lnTo>
                    <a:pt x="202" y="19"/>
                  </a:lnTo>
                  <a:lnTo>
                    <a:pt x="163" y="4"/>
                  </a:lnTo>
                  <a:lnTo>
                    <a:pt x="115" y="0"/>
                  </a:lnTo>
                  <a:lnTo>
                    <a:pt x="72" y="4"/>
                  </a:lnTo>
                  <a:lnTo>
                    <a:pt x="34" y="19"/>
                  </a:lnTo>
                  <a:lnTo>
                    <a:pt x="10" y="3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5" name="Freeform 283"/>
            <p:cNvSpPr>
              <a:spLocks/>
            </p:cNvSpPr>
            <p:nvPr/>
          </p:nvSpPr>
          <p:spPr bwMode="auto">
            <a:xfrm>
              <a:off x="4779" y="3066"/>
              <a:ext cx="97" cy="70"/>
            </a:xfrm>
            <a:custGeom>
              <a:avLst/>
              <a:gdLst>
                <a:gd name="T0" fmla="*/ 72 w 197"/>
                <a:gd name="T1" fmla="*/ 111 h 116"/>
                <a:gd name="T2" fmla="*/ 82 w 197"/>
                <a:gd name="T3" fmla="*/ 63 h 116"/>
                <a:gd name="T4" fmla="*/ 0 w 197"/>
                <a:gd name="T5" fmla="*/ 48 h 116"/>
                <a:gd name="T6" fmla="*/ 0 w 197"/>
                <a:gd name="T7" fmla="*/ 34 h 116"/>
                <a:gd name="T8" fmla="*/ 87 w 197"/>
                <a:gd name="T9" fmla="*/ 48 h 116"/>
                <a:gd name="T10" fmla="*/ 91 w 197"/>
                <a:gd name="T11" fmla="*/ 0 h 116"/>
                <a:gd name="T12" fmla="*/ 120 w 197"/>
                <a:gd name="T13" fmla="*/ 5 h 116"/>
                <a:gd name="T14" fmla="*/ 115 w 197"/>
                <a:gd name="T15" fmla="*/ 53 h 116"/>
                <a:gd name="T16" fmla="*/ 197 w 197"/>
                <a:gd name="T17" fmla="*/ 68 h 116"/>
                <a:gd name="T18" fmla="*/ 197 w 197"/>
                <a:gd name="T19" fmla="*/ 82 h 116"/>
                <a:gd name="T20" fmla="*/ 111 w 197"/>
                <a:gd name="T21" fmla="*/ 68 h 116"/>
                <a:gd name="T22" fmla="*/ 101 w 197"/>
                <a:gd name="T23" fmla="*/ 116 h 116"/>
                <a:gd name="T24" fmla="*/ 72 w 197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"/>
                <a:gd name="T40" fmla="*/ 0 h 116"/>
                <a:gd name="T41" fmla="*/ 197 w 197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" h="116">
                  <a:moveTo>
                    <a:pt x="72" y="111"/>
                  </a:moveTo>
                  <a:lnTo>
                    <a:pt x="82" y="63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87" y="48"/>
                  </a:lnTo>
                  <a:lnTo>
                    <a:pt x="91" y="0"/>
                  </a:lnTo>
                  <a:lnTo>
                    <a:pt x="120" y="5"/>
                  </a:lnTo>
                  <a:lnTo>
                    <a:pt x="115" y="53"/>
                  </a:lnTo>
                  <a:lnTo>
                    <a:pt x="197" y="68"/>
                  </a:lnTo>
                  <a:lnTo>
                    <a:pt x="197" y="82"/>
                  </a:lnTo>
                  <a:lnTo>
                    <a:pt x="111" y="68"/>
                  </a:lnTo>
                  <a:lnTo>
                    <a:pt x="101" y="116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6" name="Line 284"/>
            <p:cNvSpPr>
              <a:spLocks noChangeShapeType="1"/>
            </p:cNvSpPr>
            <p:nvPr/>
          </p:nvSpPr>
          <p:spPr bwMode="auto">
            <a:xfrm flipV="1">
              <a:off x="4733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7" name="Line 285"/>
            <p:cNvSpPr>
              <a:spLocks noChangeShapeType="1"/>
            </p:cNvSpPr>
            <p:nvPr/>
          </p:nvSpPr>
          <p:spPr bwMode="auto">
            <a:xfrm flipV="1">
              <a:off x="4921" y="3032"/>
              <a:ext cx="1" cy="13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8" name="Freeform 286"/>
            <p:cNvSpPr>
              <a:spLocks/>
            </p:cNvSpPr>
            <p:nvPr/>
          </p:nvSpPr>
          <p:spPr bwMode="auto">
            <a:xfrm>
              <a:off x="4358" y="3066"/>
              <a:ext cx="100" cy="70"/>
            </a:xfrm>
            <a:custGeom>
              <a:avLst/>
              <a:gdLst>
                <a:gd name="T0" fmla="*/ 77 w 201"/>
                <a:gd name="T1" fmla="*/ 111 h 116"/>
                <a:gd name="T2" fmla="*/ 86 w 201"/>
                <a:gd name="T3" fmla="*/ 63 h 116"/>
                <a:gd name="T4" fmla="*/ 0 w 201"/>
                <a:gd name="T5" fmla="*/ 48 h 116"/>
                <a:gd name="T6" fmla="*/ 5 w 201"/>
                <a:gd name="T7" fmla="*/ 34 h 116"/>
                <a:gd name="T8" fmla="*/ 86 w 201"/>
                <a:gd name="T9" fmla="*/ 48 h 116"/>
                <a:gd name="T10" fmla="*/ 96 w 201"/>
                <a:gd name="T11" fmla="*/ 0 h 116"/>
                <a:gd name="T12" fmla="*/ 125 w 201"/>
                <a:gd name="T13" fmla="*/ 5 h 116"/>
                <a:gd name="T14" fmla="*/ 115 w 201"/>
                <a:gd name="T15" fmla="*/ 53 h 116"/>
                <a:gd name="T16" fmla="*/ 201 w 201"/>
                <a:gd name="T17" fmla="*/ 68 h 116"/>
                <a:gd name="T18" fmla="*/ 197 w 201"/>
                <a:gd name="T19" fmla="*/ 82 h 116"/>
                <a:gd name="T20" fmla="*/ 115 w 201"/>
                <a:gd name="T21" fmla="*/ 68 h 116"/>
                <a:gd name="T22" fmla="*/ 105 w 201"/>
                <a:gd name="T23" fmla="*/ 116 h 116"/>
                <a:gd name="T24" fmla="*/ 77 w 201"/>
                <a:gd name="T25" fmla="*/ 111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1"/>
                <a:gd name="T40" fmla="*/ 0 h 116"/>
                <a:gd name="T41" fmla="*/ 201 w 201"/>
                <a:gd name="T42" fmla="*/ 116 h 1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1" h="116">
                  <a:moveTo>
                    <a:pt x="77" y="111"/>
                  </a:moveTo>
                  <a:lnTo>
                    <a:pt x="86" y="63"/>
                  </a:lnTo>
                  <a:lnTo>
                    <a:pt x="0" y="48"/>
                  </a:lnTo>
                  <a:lnTo>
                    <a:pt x="5" y="34"/>
                  </a:lnTo>
                  <a:lnTo>
                    <a:pt x="86" y="48"/>
                  </a:lnTo>
                  <a:lnTo>
                    <a:pt x="96" y="0"/>
                  </a:lnTo>
                  <a:lnTo>
                    <a:pt x="125" y="5"/>
                  </a:lnTo>
                  <a:lnTo>
                    <a:pt x="115" y="53"/>
                  </a:lnTo>
                  <a:lnTo>
                    <a:pt x="201" y="68"/>
                  </a:lnTo>
                  <a:lnTo>
                    <a:pt x="197" y="82"/>
                  </a:lnTo>
                  <a:lnTo>
                    <a:pt x="115" y="68"/>
                  </a:lnTo>
                  <a:lnTo>
                    <a:pt x="105" y="116"/>
                  </a:lnTo>
                  <a:lnTo>
                    <a:pt x="77" y="111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9" name="Rectangle 287"/>
            <p:cNvSpPr>
              <a:spLocks noChangeArrowheads="1"/>
            </p:cNvSpPr>
            <p:nvPr/>
          </p:nvSpPr>
          <p:spPr bwMode="auto">
            <a:xfrm>
              <a:off x="1896" y="2846"/>
              <a:ext cx="283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0" name="Rectangle 288"/>
            <p:cNvSpPr>
              <a:spLocks noChangeArrowheads="1"/>
            </p:cNvSpPr>
            <p:nvPr/>
          </p:nvSpPr>
          <p:spPr bwMode="auto">
            <a:xfrm>
              <a:off x="1953" y="2848"/>
              <a:ext cx="2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  OUT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91" name="Rectangle 289"/>
            <p:cNvSpPr>
              <a:spLocks noChangeArrowheads="1"/>
            </p:cNvSpPr>
            <p:nvPr/>
          </p:nvSpPr>
          <p:spPr bwMode="auto">
            <a:xfrm>
              <a:off x="1991" y="2935"/>
              <a:ext cx="18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COM</a:t>
              </a:r>
              <a:endParaRPr lang="fr-FR" sz="1000" b="1">
                <a:latin typeface="Times New Roman" pitchFamily="18" charset="0"/>
              </a:endParaRPr>
            </a:p>
          </p:txBody>
        </p:sp>
        <p:sp>
          <p:nvSpPr>
            <p:cNvPr id="292" name="Rectangle 290"/>
            <p:cNvSpPr>
              <a:spLocks noChangeArrowheads="1"/>
            </p:cNvSpPr>
            <p:nvPr/>
          </p:nvSpPr>
          <p:spPr bwMode="auto">
            <a:xfrm>
              <a:off x="4301" y="2900"/>
              <a:ext cx="207" cy="1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3" name="Rectangle 291"/>
            <p:cNvSpPr>
              <a:spLocks noChangeArrowheads="1"/>
            </p:cNvSpPr>
            <p:nvPr/>
          </p:nvSpPr>
          <p:spPr bwMode="auto">
            <a:xfrm>
              <a:off x="4385" y="2915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94" name="Rectangle 292"/>
            <p:cNvSpPr>
              <a:spLocks noChangeArrowheads="1"/>
            </p:cNvSpPr>
            <p:nvPr/>
          </p:nvSpPr>
          <p:spPr bwMode="auto">
            <a:xfrm>
              <a:off x="4508" y="2900"/>
              <a:ext cx="207" cy="1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5" name="Rectangle 293"/>
            <p:cNvSpPr>
              <a:spLocks noChangeArrowheads="1"/>
            </p:cNvSpPr>
            <p:nvPr/>
          </p:nvSpPr>
          <p:spPr bwMode="auto">
            <a:xfrm>
              <a:off x="4588" y="2915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96" name="Rectangle 294"/>
            <p:cNvSpPr>
              <a:spLocks noChangeArrowheads="1"/>
            </p:cNvSpPr>
            <p:nvPr/>
          </p:nvSpPr>
          <p:spPr bwMode="auto">
            <a:xfrm>
              <a:off x="4729" y="2900"/>
              <a:ext cx="207" cy="1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7" name="Rectangle 295"/>
            <p:cNvSpPr>
              <a:spLocks noChangeArrowheads="1"/>
            </p:cNvSpPr>
            <p:nvPr/>
          </p:nvSpPr>
          <p:spPr bwMode="auto">
            <a:xfrm>
              <a:off x="4790" y="2915"/>
              <a:ext cx="11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SG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4339" y="2863"/>
              <a:ext cx="85" cy="72"/>
            </a:xfrm>
            <a:custGeom>
              <a:avLst/>
              <a:gdLst>
                <a:gd name="T0" fmla="*/ 0 w 173"/>
                <a:gd name="T1" fmla="*/ 120 h 120"/>
                <a:gd name="T2" fmla="*/ 0 w 173"/>
                <a:gd name="T3" fmla="*/ 0 h 120"/>
                <a:gd name="T4" fmla="*/ 173 w 173"/>
                <a:gd name="T5" fmla="*/ 0 h 120"/>
                <a:gd name="T6" fmla="*/ 0 60000 65536"/>
                <a:gd name="T7" fmla="*/ 0 60000 65536"/>
                <a:gd name="T8" fmla="*/ 0 60000 65536"/>
                <a:gd name="T9" fmla="*/ 0 w 173"/>
                <a:gd name="T10" fmla="*/ 0 h 120"/>
                <a:gd name="T11" fmla="*/ 173 w 173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3" h="120">
                  <a:moveTo>
                    <a:pt x="0" y="120"/>
                  </a:moveTo>
                  <a:lnTo>
                    <a:pt x="0" y="0"/>
                  </a:lnTo>
                  <a:lnTo>
                    <a:pt x="173" y="0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9" name="Rectangle 297"/>
            <p:cNvSpPr>
              <a:spLocks noChangeArrowheads="1"/>
            </p:cNvSpPr>
            <p:nvPr/>
          </p:nvSpPr>
          <p:spPr bwMode="auto">
            <a:xfrm>
              <a:off x="4471" y="2837"/>
              <a:ext cx="371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000000"/>
                  </a:solidFill>
                  <a:latin typeface="Arial" charset="0"/>
                </a:rPr>
                <a:t>EXTENSION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00" name="Freeform 298"/>
            <p:cNvSpPr>
              <a:spLocks/>
            </p:cNvSpPr>
            <p:nvPr/>
          </p:nvSpPr>
          <p:spPr bwMode="auto">
            <a:xfrm>
              <a:off x="4829" y="2863"/>
              <a:ext cx="88" cy="72"/>
            </a:xfrm>
            <a:custGeom>
              <a:avLst/>
              <a:gdLst>
                <a:gd name="T0" fmla="*/ 0 w 178"/>
                <a:gd name="T1" fmla="*/ 0 h 120"/>
                <a:gd name="T2" fmla="*/ 178 w 178"/>
                <a:gd name="T3" fmla="*/ 0 h 120"/>
                <a:gd name="T4" fmla="*/ 178 w 178"/>
                <a:gd name="T5" fmla="*/ 120 h 120"/>
                <a:gd name="T6" fmla="*/ 0 60000 65536"/>
                <a:gd name="T7" fmla="*/ 0 60000 65536"/>
                <a:gd name="T8" fmla="*/ 0 60000 65536"/>
                <a:gd name="T9" fmla="*/ 0 w 178"/>
                <a:gd name="T10" fmla="*/ 0 h 120"/>
                <a:gd name="T11" fmla="*/ 178 w 178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8" h="120">
                  <a:moveTo>
                    <a:pt x="0" y="0"/>
                  </a:moveTo>
                  <a:lnTo>
                    <a:pt x="178" y="0"/>
                  </a:lnTo>
                  <a:lnTo>
                    <a:pt x="178" y="120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1" name="Rectangle 299"/>
            <p:cNvSpPr>
              <a:spLocks noChangeArrowheads="1"/>
            </p:cNvSpPr>
            <p:nvPr/>
          </p:nvSpPr>
          <p:spPr bwMode="auto">
            <a:xfrm>
              <a:off x="1825" y="986"/>
              <a:ext cx="8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02" name="Rectangle 300"/>
            <p:cNvSpPr>
              <a:spLocks noChangeArrowheads="1"/>
            </p:cNvSpPr>
            <p:nvPr/>
          </p:nvSpPr>
          <p:spPr bwMode="auto">
            <a:xfrm>
              <a:off x="1786" y="1073"/>
              <a:ext cx="18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COM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303" name="Line 301"/>
            <p:cNvSpPr>
              <a:spLocks noChangeShapeType="1"/>
            </p:cNvSpPr>
            <p:nvPr/>
          </p:nvSpPr>
          <p:spPr bwMode="auto">
            <a:xfrm>
              <a:off x="634" y="1230"/>
              <a:ext cx="4406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4" name="Line 302"/>
            <p:cNvSpPr>
              <a:spLocks noChangeShapeType="1"/>
            </p:cNvSpPr>
            <p:nvPr/>
          </p:nvSpPr>
          <p:spPr bwMode="auto">
            <a:xfrm>
              <a:off x="634" y="1249"/>
              <a:ext cx="4406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5" name="Freeform 303"/>
            <p:cNvSpPr>
              <a:spLocks/>
            </p:cNvSpPr>
            <p:nvPr/>
          </p:nvSpPr>
          <p:spPr bwMode="auto">
            <a:xfrm>
              <a:off x="4600" y="1449"/>
              <a:ext cx="177" cy="180"/>
            </a:xfrm>
            <a:custGeom>
              <a:avLst/>
              <a:gdLst>
                <a:gd name="T0" fmla="*/ 0 w 356"/>
                <a:gd name="T1" fmla="*/ 153 h 302"/>
                <a:gd name="T2" fmla="*/ 10 w 356"/>
                <a:gd name="T3" fmla="*/ 105 h 302"/>
                <a:gd name="T4" fmla="*/ 34 w 356"/>
                <a:gd name="T5" fmla="*/ 62 h 302"/>
                <a:gd name="T6" fmla="*/ 77 w 356"/>
                <a:gd name="T7" fmla="*/ 28 h 302"/>
                <a:gd name="T8" fmla="*/ 125 w 356"/>
                <a:gd name="T9" fmla="*/ 9 h 302"/>
                <a:gd name="T10" fmla="*/ 178 w 356"/>
                <a:gd name="T11" fmla="*/ 0 h 302"/>
                <a:gd name="T12" fmla="*/ 236 w 356"/>
                <a:gd name="T13" fmla="*/ 9 h 302"/>
                <a:gd name="T14" fmla="*/ 284 w 356"/>
                <a:gd name="T15" fmla="*/ 28 h 302"/>
                <a:gd name="T16" fmla="*/ 322 w 356"/>
                <a:gd name="T17" fmla="*/ 62 h 302"/>
                <a:gd name="T18" fmla="*/ 346 w 356"/>
                <a:gd name="T19" fmla="*/ 105 h 302"/>
                <a:gd name="T20" fmla="*/ 356 w 356"/>
                <a:gd name="T21" fmla="*/ 153 h 302"/>
                <a:gd name="T22" fmla="*/ 346 w 356"/>
                <a:gd name="T23" fmla="*/ 201 h 302"/>
                <a:gd name="T24" fmla="*/ 322 w 356"/>
                <a:gd name="T25" fmla="*/ 240 h 302"/>
                <a:gd name="T26" fmla="*/ 284 w 356"/>
                <a:gd name="T27" fmla="*/ 273 h 302"/>
                <a:gd name="T28" fmla="*/ 236 w 356"/>
                <a:gd name="T29" fmla="*/ 297 h 302"/>
                <a:gd name="T30" fmla="*/ 178 w 356"/>
                <a:gd name="T31" fmla="*/ 302 h 302"/>
                <a:gd name="T32" fmla="*/ 125 w 356"/>
                <a:gd name="T33" fmla="*/ 297 h 302"/>
                <a:gd name="T34" fmla="*/ 77 w 356"/>
                <a:gd name="T35" fmla="*/ 273 h 302"/>
                <a:gd name="T36" fmla="*/ 34 w 356"/>
                <a:gd name="T37" fmla="*/ 240 h 302"/>
                <a:gd name="T38" fmla="*/ 10 w 356"/>
                <a:gd name="T39" fmla="*/ 201 h 302"/>
                <a:gd name="T40" fmla="*/ 0 w 356"/>
                <a:gd name="T41" fmla="*/ 153 h 3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6"/>
                <a:gd name="T64" fmla="*/ 0 h 302"/>
                <a:gd name="T65" fmla="*/ 356 w 356"/>
                <a:gd name="T66" fmla="*/ 302 h 30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6" h="302">
                  <a:moveTo>
                    <a:pt x="0" y="153"/>
                  </a:moveTo>
                  <a:lnTo>
                    <a:pt x="10" y="105"/>
                  </a:lnTo>
                  <a:lnTo>
                    <a:pt x="34" y="62"/>
                  </a:lnTo>
                  <a:lnTo>
                    <a:pt x="77" y="28"/>
                  </a:lnTo>
                  <a:lnTo>
                    <a:pt x="125" y="9"/>
                  </a:lnTo>
                  <a:lnTo>
                    <a:pt x="178" y="0"/>
                  </a:lnTo>
                  <a:lnTo>
                    <a:pt x="236" y="9"/>
                  </a:lnTo>
                  <a:lnTo>
                    <a:pt x="284" y="28"/>
                  </a:lnTo>
                  <a:lnTo>
                    <a:pt x="322" y="62"/>
                  </a:lnTo>
                  <a:lnTo>
                    <a:pt x="346" y="105"/>
                  </a:lnTo>
                  <a:lnTo>
                    <a:pt x="356" y="153"/>
                  </a:lnTo>
                  <a:lnTo>
                    <a:pt x="346" y="201"/>
                  </a:lnTo>
                  <a:lnTo>
                    <a:pt x="322" y="240"/>
                  </a:lnTo>
                  <a:lnTo>
                    <a:pt x="284" y="273"/>
                  </a:lnTo>
                  <a:lnTo>
                    <a:pt x="236" y="297"/>
                  </a:lnTo>
                  <a:lnTo>
                    <a:pt x="178" y="302"/>
                  </a:lnTo>
                  <a:lnTo>
                    <a:pt x="125" y="297"/>
                  </a:lnTo>
                  <a:lnTo>
                    <a:pt x="77" y="273"/>
                  </a:lnTo>
                  <a:lnTo>
                    <a:pt x="34" y="240"/>
                  </a:lnTo>
                  <a:lnTo>
                    <a:pt x="10" y="201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6" name="Line 304"/>
            <p:cNvSpPr>
              <a:spLocks noChangeShapeType="1"/>
            </p:cNvSpPr>
            <p:nvPr/>
          </p:nvSpPr>
          <p:spPr bwMode="auto">
            <a:xfrm>
              <a:off x="4513" y="1902"/>
              <a:ext cx="35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7" name="Line 305"/>
            <p:cNvSpPr>
              <a:spLocks noChangeShapeType="1"/>
            </p:cNvSpPr>
            <p:nvPr/>
          </p:nvSpPr>
          <p:spPr bwMode="auto">
            <a:xfrm>
              <a:off x="4513" y="2084"/>
              <a:ext cx="351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8" name="Freeform 306"/>
            <p:cNvSpPr>
              <a:spLocks/>
            </p:cNvSpPr>
            <p:nvPr/>
          </p:nvSpPr>
          <p:spPr bwMode="auto">
            <a:xfrm>
              <a:off x="4424" y="1902"/>
              <a:ext cx="89" cy="182"/>
            </a:xfrm>
            <a:custGeom>
              <a:avLst/>
              <a:gdLst>
                <a:gd name="T0" fmla="*/ 178 w 178"/>
                <a:gd name="T1" fmla="*/ 0 h 302"/>
                <a:gd name="T2" fmla="*/ 125 w 178"/>
                <a:gd name="T3" fmla="*/ 5 h 302"/>
                <a:gd name="T4" fmla="*/ 77 w 178"/>
                <a:gd name="T5" fmla="*/ 29 h 302"/>
                <a:gd name="T6" fmla="*/ 39 w 178"/>
                <a:gd name="T7" fmla="*/ 62 h 302"/>
                <a:gd name="T8" fmla="*/ 10 w 178"/>
                <a:gd name="T9" fmla="*/ 105 h 302"/>
                <a:gd name="T10" fmla="*/ 0 w 178"/>
                <a:gd name="T11" fmla="*/ 149 h 302"/>
                <a:gd name="T12" fmla="*/ 10 w 178"/>
                <a:gd name="T13" fmla="*/ 197 h 302"/>
                <a:gd name="T14" fmla="*/ 39 w 178"/>
                <a:gd name="T15" fmla="*/ 240 h 302"/>
                <a:gd name="T16" fmla="*/ 77 w 178"/>
                <a:gd name="T17" fmla="*/ 273 h 302"/>
                <a:gd name="T18" fmla="*/ 125 w 178"/>
                <a:gd name="T19" fmla="*/ 293 h 302"/>
                <a:gd name="T20" fmla="*/ 178 w 178"/>
                <a:gd name="T21" fmla="*/ 302 h 3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8"/>
                <a:gd name="T34" fmla="*/ 0 h 302"/>
                <a:gd name="T35" fmla="*/ 178 w 178"/>
                <a:gd name="T36" fmla="*/ 302 h 3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8" h="302">
                  <a:moveTo>
                    <a:pt x="178" y="0"/>
                  </a:moveTo>
                  <a:lnTo>
                    <a:pt x="125" y="5"/>
                  </a:lnTo>
                  <a:lnTo>
                    <a:pt x="77" y="29"/>
                  </a:lnTo>
                  <a:lnTo>
                    <a:pt x="39" y="62"/>
                  </a:lnTo>
                  <a:lnTo>
                    <a:pt x="10" y="105"/>
                  </a:lnTo>
                  <a:lnTo>
                    <a:pt x="0" y="149"/>
                  </a:lnTo>
                  <a:lnTo>
                    <a:pt x="10" y="197"/>
                  </a:lnTo>
                  <a:lnTo>
                    <a:pt x="39" y="240"/>
                  </a:lnTo>
                  <a:lnTo>
                    <a:pt x="77" y="273"/>
                  </a:lnTo>
                  <a:lnTo>
                    <a:pt x="125" y="293"/>
                  </a:lnTo>
                  <a:lnTo>
                    <a:pt x="178" y="302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9" name="Freeform 307"/>
            <p:cNvSpPr>
              <a:spLocks/>
            </p:cNvSpPr>
            <p:nvPr/>
          </p:nvSpPr>
          <p:spPr bwMode="auto">
            <a:xfrm>
              <a:off x="4864" y="1902"/>
              <a:ext cx="88" cy="182"/>
            </a:xfrm>
            <a:custGeom>
              <a:avLst/>
              <a:gdLst>
                <a:gd name="T0" fmla="*/ 0 w 178"/>
                <a:gd name="T1" fmla="*/ 0 h 302"/>
                <a:gd name="T2" fmla="*/ 58 w 178"/>
                <a:gd name="T3" fmla="*/ 5 h 302"/>
                <a:gd name="T4" fmla="*/ 106 w 178"/>
                <a:gd name="T5" fmla="*/ 29 h 302"/>
                <a:gd name="T6" fmla="*/ 144 w 178"/>
                <a:gd name="T7" fmla="*/ 62 h 302"/>
                <a:gd name="T8" fmla="*/ 173 w 178"/>
                <a:gd name="T9" fmla="*/ 105 h 302"/>
                <a:gd name="T10" fmla="*/ 178 w 178"/>
                <a:gd name="T11" fmla="*/ 149 h 302"/>
                <a:gd name="T12" fmla="*/ 168 w 178"/>
                <a:gd name="T13" fmla="*/ 197 h 302"/>
                <a:gd name="T14" fmla="*/ 144 w 178"/>
                <a:gd name="T15" fmla="*/ 240 h 302"/>
                <a:gd name="T16" fmla="*/ 106 w 178"/>
                <a:gd name="T17" fmla="*/ 273 h 302"/>
                <a:gd name="T18" fmla="*/ 58 w 178"/>
                <a:gd name="T19" fmla="*/ 293 h 302"/>
                <a:gd name="T20" fmla="*/ 0 w 178"/>
                <a:gd name="T21" fmla="*/ 302 h 3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8"/>
                <a:gd name="T34" fmla="*/ 0 h 302"/>
                <a:gd name="T35" fmla="*/ 178 w 178"/>
                <a:gd name="T36" fmla="*/ 302 h 3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8" h="302">
                  <a:moveTo>
                    <a:pt x="0" y="0"/>
                  </a:moveTo>
                  <a:lnTo>
                    <a:pt x="58" y="5"/>
                  </a:lnTo>
                  <a:lnTo>
                    <a:pt x="106" y="29"/>
                  </a:lnTo>
                  <a:lnTo>
                    <a:pt x="144" y="62"/>
                  </a:lnTo>
                  <a:lnTo>
                    <a:pt x="173" y="105"/>
                  </a:lnTo>
                  <a:lnTo>
                    <a:pt x="178" y="149"/>
                  </a:lnTo>
                  <a:lnTo>
                    <a:pt x="168" y="197"/>
                  </a:lnTo>
                  <a:lnTo>
                    <a:pt x="144" y="240"/>
                  </a:lnTo>
                  <a:lnTo>
                    <a:pt x="106" y="273"/>
                  </a:lnTo>
                  <a:lnTo>
                    <a:pt x="58" y="293"/>
                  </a:lnTo>
                  <a:lnTo>
                    <a:pt x="0" y="302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0" name="Freeform 308"/>
            <p:cNvSpPr>
              <a:spLocks/>
            </p:cNvSpPr>
            <p:nvPr/>
          </p:nvSpPr>
          <p:spPr bwMode="auto">
            <a:xfrm>
              <a:off x="4496" y="1911"/>
              <a:ext cx="157" cy="164"/>
            </a:xfrm>
            <a:custGeom>
              <a:avLst/>
              <a:gdLst>
                <a:gd name="T0" fmla="*/ 0 w 317"/>
                <a:gd name="T1" fmla="*/ 135 h 274"/>
                <a:gd name="T2" fmla="*/ 10 w 317"/>
                <a:gd name="T3" fmla="*/ 96 h 274"/>
                <a:gd name="T4" fmla="*/ 29 w 317"/>
                <a:gd name="T5" fmla="*/ 58 h 274"/>
                <a:gd name="T6" fmla="*/ 67 w 317"/>
                <a:gd name="T7" fmla="*/ 24 h 274"/>
                <a:gd name="T8" fmla="*/ 111 w 317"/>
                <a:gd name="T9" fmla="*/ 5 h 274"/>
                <a:gd name="T10" fmla="*/ 159 w 317"/>
                <a:gd name="T11" fmla="*/ 0 h 274"/>
                <a:gd name="T12" fmla="*/ 211 w 317"/>
                <a:gd name="T13" fmla="*/ 5 h 274"/>
                <a:gd name="T14" fmla="*/ 255 w 317"/>
                <a:gd name="T15" fmla="*/ 24 h 274"/>
                <a:gd name="T16" fmla="*/ 288 w 317"/>
                <a:gd name="T17" fmla="*/ 58 h 274"/>
                <a:gd name="T18" fmla="*/ 312 w 317"/>
                <a:gd name="T19" fmla="*/ 96 h 274"/>
                <a:gd name="T20" fmla="*/ 317 w 317"/>
                <a:gd name="T21" fmla="*/ 135 h 274"/>
                <a:gd name="T22" fmla="*/ 312 w 317"/>
                <a:gd name="T23" fmla="*/ 178 h 274"/>
                <a:gd name="T24" fmla="*/ 288 w 317"/>
                <a:gd name="T25" fmla="*/ 216 h 274"/>
                <a:gd name="T26" fmla="*/ 255 w 317"/>
                <a:gd name="T27" fmla="*/ 245 h 274"/>
                <a:gd name="T28" fmla="*/ 211 w 317"/>
                <a:gd name="T29" fmla="*/ 264 h 274"/>
                <a:gd name="T30" fmla="*/ 159 w 317"/>
                <a:gd name="T31" fmla="*/ 274 h 274"/>
                <a:gd name="T32" fmla="*/ 111 w 317"/>
                <a:gd name="T33" fmla="*/ 264 h 274"/>
                <a:gd name="T34" fmla="*/ 67 w 317"/>
                <a:gd name="T35" fmla="*/ 245 h 274"/>
                <a:gd name="T36" fmla="*/ 29 w 317"/>
                <a:gd name="T37" fmla="*/ 216 h 274"/>
                <a:gd name="T38" fmla="*/ 10 w 317"/>
                <a:gd name="T39" fmla="*/ 178 h 274"/>
                <a:gd name="T40" fmla="*/ 0 w 317"/>
                <a:gd name="T41" fmla="*/ 135 h 2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7"/>
                <a:gd name="T64" fmla="*/ 0 h 274"/>
                <a:gd name="T65" fmla="*/ 317 w 317"/>
                <a:gd name="T66" fmla="*/ 274 h 27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7" h="274">
                  <a:moveTo>
                    <a:pt x="0" y="135"/>
                  </a:moveTo>
                  <a:lnTo>
                    <a:pt x="10" y="96"/>
                  </a:lnTo>
                  <a:lnTo>
                    <a:pt x="29" y="58"/>
                  </a:lnTo>
                  <a:lnTo>
                    <a:pt x="67" y="24"/>
                  </a:lnTo>
                  <a:lnTo>
                    <a:pt x="111" y="5"/>
                  </a:lnTo>
                  <a:lnTo>
                    <a:pt x="159" y="0"/>
                  </a:lnTo>
                  <a:lnTo>
                    <a:pt x="211" y="5"/>
                  </a:lnTo>
                  <a:lnTo>
                    <a:pt x="255" y="24"/>
                  </a:lnTo>
                  <a:lnTo>
                    <a:pt x="288" y="58"/>
                  </a:lnTo>
                  <a:lnTo>
                    <a:pt x="312" y="96"/>
                  </a:lnTo>
                  <a:lnTo>
                    <a:pt x="317" y="135"/>
                  </a:lnTo>
                  <a:lnTo>
                    <a:pt x="312" y="178"/>
                  </a:lnTo>
                  <a:lnTo>
                    <a:pt x="288" y="216"/>
                  </a:lnTo>
                  <a:lnTo>
                    <a:pt x="255" y="245"/>
                  </a:lnTo>
                  <a:lnTo>
                    <a:pt x="211" y="264"/>
                  </a:lnTo>
                  <a:lnTo>
                    <a:pt x="159" y="274"/>
                  </a:lnTo>
                  <a:lnTo>
                    <a:pt x="111" y="264"/>
                  </a:lnTo>
                  <a:lnTo>
                    <a:pt x="67" y="245"/>
                  </a:lnTo>
                  <a:lnTo>
                    <a:pt x="29" y="216"/>
                  </a:lnTo>
                  <a:lnTo>
                    <a:pt x="10" y="17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1" name="Freeform 309"/>
            <p:cNvSpPr>
              <a:spLocks/>
            </p:cNvSpPr>
            <p:nvPr/>
          </p:nvSpPr>
          <p:spPr bwMode="auto">
            <a:xfrm>
              <a:off x="4724" y="1911"/>
              <a:ext cx="159" cy="164"/>
            </a:xfrm>
            <a:custGeom>
              <a:avLst/>
              <a:gdLst>
                <a:gd name="T0" fmla="*/ 0 w 321"/>
                <a:gd name="T1" fmla="*/ 135 h 274"/>
                <a:gd name="T2" fmla="*/ 10 w 321"/>
                <a:gd name="T3" fmla="*/ 96 h 274"/>
                <a:gd name="T4" fmla="*/ 29 w 321"/>
                <a:gd name="T5" fmla="*/ 58 h 274"/>
                <a:gd name="T6" fmla="*/ 67 w 321"/>
                <a:gd name="T7" fmla="*/ 24 h 274"/>
                <a:gd name="T8" fmla="*/ 110 w 321"/>
                <a:gd name="T9" fmla="*/ 5 h 274"/>
                <a:gd name="T10" fmla="*/ 158 w 321"/>
                <a:gd name="T11" fmla="*/ 0 h 274"/>
                <a:gd name="T12" fmla="*/ 211 w 321"/>
                <a:gd name="T13" fmla="*/ 5 h 274"/>
                <a:gd name="T14" fmla="*/ 254 w 321"/>
                <a:gd name="T15" fmla="*/ 24 h 274"/>
                <a:gd name="T16" fmla="*/ 288 w 321"/>
                <a:gd name="T17" fmla="*/ 58 h 274"/>
                <a:gd name="T18" fmla="*/ 312 w 321"/>
                <a:gd name="T19" fmla="*/ 96 h 274"/>
                <a:gd name="T20" fmla="*/ 321 w 321"/>
                <a:gd name="T21" fmla="*/ 135 h 274"/>
                <a:gd name="T22" fmla="*/ 312 w 321"/>
                <a:gd name="T23" fmla="*/ 178 h 274"/>
                <a:gd name="T24" fmla="*/ 288 w 321"/>
                <a:gd name="T25" fmla="*/ 216 h 274"/>
                <a:gd name="T26" fmla="*/ 254 w 321"/>
                <a:gd name="T27" fmla="*/ 245 h 274"/>
                <a:gd name="T28" fmla="*/ 211 w 321"/>
                <a:gd name="T29" fmla="*/ 264 h 274"/>
                <a:gd name="T30" fmla="*/ 158 w 321"/>
                <a:gd name="T31" fmla="*/ 274 h 274"/>
                <a:gd name="T32" fmla="*/ 110 w 321"/>
                <a:gd name="T33" fmla="*/ 264 h 274"/>
                <a:gd name="T34" fmla="*/ 67 w 321"/>
                <a:gd name="T35" fmla="*/ 245 h 274"/>
                <a:gd name="T36" fmla="*/ 29 w 321"/>
                <a:gd name="T37" fmla="*/ 216 h 274"/>
                <a:gd name="T38" fmla="*/ 10 w 321"/>
                <a:gd name="T39" fmla="*/ 178 h 274"/>
                <a:gd name="T40" fmla="*/ 0 w 321"/>
                <a:gd name="T41" fmla="*/ 135 h 2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1"/>
                <a:gd name="T64" fmla="*/ 0 h 274"/>
                <a:gd name="T65" fmla="*/ 321 w 321"/>
                <a:gd name="T66" fmla="*/ 274 h 27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1" h="274">
                  <a:moveTo>
                    <a:pt x="0" y="135"/>
                  </a:moveTo>
                  <a:lnTo>
                    <a:pt x="10" y="96"/>
                  </a:lnTo>
                  <a:lnTo>
                    <a:pt x="29" y="58"/>
                  </a:lnTo>
                  <a:lnTo>
                    <a:pt x="67" y="24"/>
                  </a:lnTo>
                  <a:lnTo>
                    <a:pt x="110" y="5"/>
                  </a:lnTo>
                  <a:lnTo>
                    <a:pt x="158" y="0"/>
                  </a:lnTo>
                  <a:lnTo>
                    <a:pt x="211" y="5"/>
                  </a:lnTo>
                  <a:lnTo>
                    <a:pt x="254" y="24"/>
                  </a:lnTo>
                  <a:lnTo>
                    <a:pt x="288" y="58"/>
                  </a:lnTo>
                  <a:lnTo>
                    <a:pt x="312" y="96"/>
                  </a:lnTo>
                  <a:lnTo>
                    <a:pt x="321" y="135"/>
                  </a:lnTo>
                  <a:lnTo>
                    <a:pt x="312" y="178"/>
                  </a:lnTo>
                  <a:lnTo>
                    <a:pt x="288" y="216"/>
                  </a:lnTo>
                  <a:lnTo>
                    <a:pt x="254" y="245"/>
                  </a:lnTo>
                  <a:lnTo>
                    <a:pt x="211" y="264"/>
                  </a:lnTo>
                  <a:lnTo>
                    <a:pt x="158" y="274"/>
                  </a:lnTo>
                  <a:lnTo>
                    <a:pt x="110" y="264"/>
                  </a:lnTo>
                  <a:lnTo>
                    <a:pt x="67" y="245"/>
                  </a:lnTo>
                  <a:lnTo>
                    <a:pt x="29" y="216"/>
                  </a:lnTo>
                  <a:lnTo>
                    <a:pt x="10" y="17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2" name="Freeform 310"/>
            <p:cNvSpPr>
              <a:spLocks/>
            </p:cNvSpPr>
            <p:nvPr/>
          </p:nvSpPr>
          <p:spPr bwMode="auto">
            <a:xfrm>
              <a:off x="4551" y="1937"/>
              <a:ext cx="40" cy="112"/>
            </a:xfrm>
            <a:custGeom>
              <a:avLst/>
              <a:gdLst>
                <a:gd name="T0" fmla="*/ 48 w 81"/>
                <a:gd name="T1" fmla="*/ 188 h 188"/>
                <a:gd name="T2" fmla="*/ 81 w 81"/>
                <a:gd name="T3" fmla="*/ 178 h 188"/>
                <a:gd name="T4" fmla="*/ 33 w 81"/>
                <a:gd name="T5" fmla="*/ 0 h 188"/>
                <a:gd name="T6" fmla="*/ 0 w 81"/>
                <a:gd name="T7" fmla="*/ 10 h 188"/>
                <a:gd name="T8" fmla="*/ 48 w 81"/>
                <a:gd name="T9" fmla="*/ 188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188"/>
                <a:gd name="T17" fmla="*/ 81 w 81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188">
                  <a:moveTo>
                    <a:pt x="48" y="188"/>
                  </a:moveTo>
                  <a:lnTo>
                    <a:pt x="81" y="178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48" y="188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3" name="Freeform 311"/>
            <p:cNvSpPr>
              <a:spLocks/>
            </p:cNvSpPr>
            <p:nvPr/>
          </p:nvSpPr>
          <p:spPr bwMode="auto">
            <a:xfrm>
              <a:off x="4788" y="1937"/>
              <a:ext cx="41" cy="112"/>
            </a:xfrm>
            <a:custGeom>
              <a:avLst/>
              <a:gdLst>
                <a:gd name="T0" fmla="*/ 43 w 81"/>
                <a:gd name="T1" fmla="*/ 188 h 188"/>
                <a:gd name="T2" fmla="*/ 81 w 81"/>
                <a:gd name="T3" fmla="*/ 178 h 188"/>
                <a:gd name="T4" fmla="*/ 33 w 81"/>
                <a:gd name="T5" fmla="*/ 0 h 188"/>
                <a:gd name="T6" fmla="*/ 0 w 81"/>
                <a:gd name="T7" fmla="*/ 10 h 188"/>
                <a:gd name="T8" fmla="*/ 43 w 81"/>
                <a:gd name="T9" fmla="*/ 188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188"/>
                <a:gd name="T17" fmla="*/ 81 w 81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188">
                  <a:moveTo>
                    <a:pt x="43" y="188"/>
                  </a:moveTo>
                  <a:lnTo>
                    <a:pt x="81" y="178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43" y="188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4" name="Freeform 312"/>
            <p:cNvSpPr>
              <a:spLocks/>
            </p:cNvSpPr>
            <p:nvPr/>
          </p:nvSpPr>
          <p:spPr bwMode="auto">
            <a:xfrm>
              <a:off x="4370" y="1377"/>
              <a:ext cx="670" cy="1374"/>
            </a:xfrm>
            <a:custGeom>
              <a:avLst/>
              <a:gdLst>
                <a:gd name="T0" fmla="*/ 0 w 1353"/>
                <a:gd name="T1" fmla="*/ 0 h 2294"/>
                <a:gd name="T2" fmla="*/ 0 w 1353"/>
                <a:gd name="T3" fmla="*/ 2294 h 2294"/>
                <a:gd name="T4" fmla="*/ 1353 w 1353"/>
                <a:gd name="T5" fmla="*/ 2294 h 2294"/>
                <a:gd name="T6" fmla="*/ 0 60000 65536"/>
                <a:gd name="T7" fmla="*/ 0 60000 65536"/>
                <a:gd name="T8" fmla="*/ 0 60000 65536"/>
                <a:gd name="T9" fmla="*/ 0 w 1353"/>
                <a:gd name="T10" fmla="*/ 0 h 2294"/>
                <a:gd name="T11" fmla="*/ 1353 w 1353"/>
                <a:gd name="T12" fmla="*/ 2294 h 229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53" h="2294">
                  <a:moveTo>
                    <a:pt x="0" y="0"/>
                  </a:moveTo>
                  <a:lnTo>
                    <a:pt x="0" y="2294"/>
                  </a:lnTo>
                  <a:lnTo>
                    <a:pt x="1353" y="2294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5" name="Freeform 313"/>
            <p:cNvSpPr>
              <a:spLocks/>
            </p:cNvSpPr>
            <p:nvPr/>
          </p:nvSpPr>
          <p:spPr bwMode="auto">
            <a:xfrm>
              <a:off x="4284" y="2446"/>
              <a:ext cx="86" cy="307"/>
            </a:xfrm>
            <a:custGeom>
              <a:avLst/>
              <a:gdLst>
                <a:gd name="T0" fmla="*/ 173 w 173"/>
                <a:gd name="T1" fmla="*/ 513 h 513"/>
                <a:gd name="T2" fmla="*/ 86 w 173"/>
                <a:gd name="T3" fmla="*/ 513 h 513"/>
                <a:gd name="T4" fmla="*/ 53 w 173"/>
                <a:gd name="T5" fmla="*/ 509 h 513"/>
                <a:gd name="T6" fmla="*/ 29 w 173"/>
                <a:gd name="T7" fmla="*/ 489 h 513"/>
                <a:gd name="T8" fmla="*/ 10 w 173"/>
                <a:gd name="T9" fmla="*/ 461 h 513"/>
                <a:gd name="T10" fmla="*/ 0 w 173"/>
                <a:gd name="T11" fmla="*/ 432 h 513"/>
                <a:gd name="T12" fmla="*/ 0 w 173"/>
                <a:gd name="T13" fmla="*/ 86 h 513"/>
                <a:gd name="T14" fmla="*/ 10 w 173"/>
                <a:gd name="T15" fmla="*/ 53 h 513"/>
                <a:gd name="T16" fmla="*/ 29 w 173"/>
                <a:gd name="T17" fmla="*/ 24 h 513"/>
                <a:gd name="T18" fmla="*/ 53 w 173"/>
                <a:gd name="T19" fmla="*/ 5 h 513"/>
                <a:gd name="T20" fmla="*/ 86 w 173"/>
                <a:gd name="T21" fmla="*/ 0 h 513"/>
                <a:gd name="T22" fmla="*/ 173 w 173"/>
                <a:gd name="T23" fmla="*/ 0 h 5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3"/>
                <a:gd name="T37" fmla="*/ 0 h 513"/>
                <a:gd name="T38" fmla="*/ 173 w 173"/>
                <a:gd name="T39" fmla="*/ 513 h 5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3" h="513">
                  <a:moveTo>
                    <a:pt x="173" y="513"/>
                  </a:moveTo>
                  <a:lnTo>
                    <a:pt x="86" y="513"/>
                  </a:lnTo>
                  <a:lnTo>
                    <a:pt x="53" y="509"/>
                  </a:lnTo>
                  <a:lnTo>
                    <a:pt x="29" y="489"/>
                  </a:lnTo>
                  <a:lnTo>
                    <a:pt x="10" y="461"/>
                  </a:lnTo>
                  <a:lnTo>
                    <a:pt x="0" y="432"/>
                  </a:lnTo>
                  <a:lnTo>
                    <a:pt x="0" y="86"/>
                  </a:lnTo>
                  <a:lnTo>
                    <a:pt x="10" y="53"/>
                  </a:lnTo>
                  <a:lnTo>
                    <a:pt x="29" y="24"/>
                  </a:lnTo>
                  <a:lnTo>
                    <a:pt x="53" y="5"/>
                  </a:lnTo>
                  <a:lnTo>
                    <a:pt x="86" y="0"/>
                  </a:lnTo>
                  <a:lnTo>
                    <a:pt x="173" y="0"/>
                  </a:lnTo>
                </a:path>
              </a:pathLst>
            </a:cu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6" name="Freeform 314"/>
            <p:cNvSpPr>
              <a:spLocks/>
            </p:cNvSpPr>
            <p:nvPr/>
          </p:nvSpPr>
          <p:spPr bwMode="auto">
            <a:xfrm>
              <a:off x="4600" y="2285"/>
              <a:ext cx="212" cy="215"/>
            </a:xfrm>
            <a:custGeom>
              <a:avLst/>
              <a:gdLst>
                <a:gd name="T0" fmla="*/ 0 w 428"/>
                <a:gd name="T1" fmla="*/ 178 h 360"/>
                <a:gd name="T2" fmla="*/ 10 w 428"/>
                <a:gd name="T3" fmla="*/ 125 h 360"/>
                <a:gd name="T4" fmla="*/ 34 w 428"/>
                <a:gd name="T5" fmla="*/ 82 h 360"/>
                <a:gd name="T6" fmla="*/ 77 w 428"/>
                <a:gd name="T7" fmla="*/ 43 h 360"/>
                <a:gd name="T8" fmla="*/ 125 w 428"/>
                <a:gd name="T9" fmla="*/ 15 h 360"/>
                <a:gd name="T10" fmla="*/ 183 w 428"/>
                <a:gd name="T11" fmla="*/ 0 h 360"/>
                <a:gd name="T12" fmla="*/ 245 w 428"/>
                <a:gd name="T13" fmla="*/ 0 h 360"/>
                <a:gd name="T14" fmla="*/ 303 w 428"/>
                <a:gd name="T15" fmla="*/ 15 h 360"/>
                <a:gd name="T16" fmla="*/ 356 w 428"/>
                <a:gd name="T17" fmla="*/ 43 h 360"/>
                <a:gd name="T18" fmla="*/ 394 w 428"/>
                <a:gd name="T19" fmla="*/ 82 h 360"/>
                <a:gd name="T20" fmla="*/ 418 w 428"/>
                <a:gd name="T21" fmla="*/ 125 h 360"/>
                <a:gd name="T22" fmla="*/ 428 w 428"/>
                <a:gd name="T23" fmla="*/ 178 h 360"/>
                <a:gd name="T24" fmla="*/ 418 w 428"/>
                <a:gd name="T25" fmla="*/ 230 h 360"/>
                <a:gd name="T26" fmla="*/ 394 w 428"/>
                <a:gd name="T27" fmla="*/ 278 h 360"/>
                <a:gd name="T28" fmla="*/ 356 w 428"/>
                <a:gd name="T29" fmla="*/ 317 h 360"/>
                <a:gd name="T30" fmla="*/ 303 w 428"/>
                <a:gd name="T31" fmla="*/ 341 h 360"/>
                <a:gd name="T32" fmla="*/ 245 w 428"/>
                <a:gd name="T33" fmla="*/ 360 h 360"/>
                <a:gd name="T34" fmla="*/ 183 w 428"/>
                <a:gd name="T35" fmla="*/ 360 h 360"/>
                <a:gd name="T36" fmla="*/ 125 w 428"/>
                <a:gd name="T37" fmla="*/ 341 h 360"/>
                <a:gd name="T38" fmla="*/ 77 w 428"/>
                <a:gd name="T39" fmla="*/ 317 h 360"/>
                <a:gd name="T40" fmla="*/ 34 w 428"/>
                <a:gd name="T41" fmla="*/ 278 h 360"/>
                <a:gd name="T42" fmla="*/ 10 w 428"/>
                <a:gd name="T43" fmla="*/ 230 h 360"/>
                <a:gd name="T44" fmla="*/ 0 w 428"/>
                <a:gd name="T45" fmla="*/ 178 h 3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8"/>
                <a:gd name="T70" fmla="*/ 0 h 360"/>
                <a:gd name="T71" fmla="*/ 428 w 428"/>
                <a:gd name="T72" fmla="*/ 360 h 3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8" h="360">
                  <a:moveTo>
                    <a:pt x="0" y="178"/>
                  </a:moveTo>
                  <a:lnTo>
                    <a:pt x="10" y="125"/>
                  </a:lnTo>
                  <a:lnTo>
                    <a:pt x="34" y="82"/>
                  </a:lnTo>
                  <a:lnTo>
                    <a:pt x="77" y="43"/>
                  </a:lnTo>
                  <a:lnTo>
                    <a:pt x="125" y="15"/>
                  </a:lnTo>
                  <a:lnTo>
                    <a:pt x="183" y="0"/>
                  </a:lnTo>
                  <a:lnTo>
                    <a:pt x="245" y="0"/>
                  </a:lnTo>
                  <a:lnTo>
                    <a:pt x="303" y="15"/>
                  </a:lnTo>
                  <a:lnTo>
                    <a:pt x="356" y="43"/>
                  </a:lnTo>
                  <a:lnTo>
                    <a:pt x="394" y="82"/>
                  </a:lnTo>
                  <a:lnTo>
                    <a:pt x="418" y="125"/>
                  </a:lnTo>
                  <a:lnTo>
                    <a:pt x="428" y="178"/>
                  </a:lnTo>
                  <a:lnTo>
                    <a:pt x="418" y="230"/>
                  </a:lnTo>
                  <a:lnTo>
                    <a:pt x="394" y="278"/>
                  </a:lnTo>
                  <a:lnTo>
                    <a:pt x="356" y="317"/>
                  </a:lnTo>
                  <a:lnTo>
                    <a:pt x="303" y="341"/>
                  </a:lnTo>
                  <a:lnTo>
                    <a:pt x="245" y="360"/>
                  </a:lnTo>
                  <a:lnTo>
                    <a:pt x="183" y="360"/>
                  </a:lnTo>
                  <a:lnTo>
                    <a:pt x="125" y="341"/>
                  </a:lnTo>
                  <a:lnTo>
                    <a:pt x="77" y="317"/>
                  </a:lnTo>
                  <a:lnTo>
                    <a:pt x="34" y="278"/>
                  </a:lnTo>
                  <a:lnTo>
                    <a:pt x="10" y="23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7" name="Rectangle 315"/>
            <p:cNvSpPr>
              <a:spLocks noChangeArrowheads="1"/>
            </p:cNvSpPr>
            <p:nvPr/>
          </p:nvSpPr>
          <p:spPr bwMode="auto">
            <a:xfrm>
              <a:off x="4672" y="2248"/>
              <a:ext cx="69" cy="34"/>
            </a:xfrm>
            <a:prstGeom prst="rect">
              <a:avLst/>
            </a:prstGeom>
            <a:solidFill>
              <a:srgbClr val="C0C0C0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8" name="Rectangle 316"/>
            <p:cNvSpPr>
              <a:spLocks noChangeArrowheads="1"/>
            </p:cNvSpPr>
            <p:nvPr/>
          </p:nvSpPr>
          <p:spPr bwMode="auto">
            <a:xfrm>
              <a:off x="4672" y="2500"/>
              <a:ext cx="69" cy="37"/>
            </a:xfrm>
            <a:prstGeom prst="rect">
              <a:avLst/>
            </a:prstGeom>
            <a:solidFill>
              <a:srgbClr val="C0C0C0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9" name="Freeform 317"/>
            <p:cNvSpPr>
              <a:spLocks/>
            </p:cNvSpPr>
            <p:nvPr/>
          </p:nvSpPr>
          <p:spPr bwMode="auto">
            <a:xfrm>
              <a:off x="4662" y="2311"/>
              <a:ext cx="19" cy="17"/>
            </a:xfrm>
            <a:custGeom>
              <a:avLst/>
              <a:gdLst>
                <a:gd name="T0" fmla="*/ 0 w 39"/>
                <a:gd name="T1" fmla="*/ 15 h 29"/>
                <a:gd name="T2" fmla="*/ 10 w 39"/>
                <a:gd name="T3" fmla="*/ 0 h 29"/>
                <a:gd name="T4" fmla="*/ 29 w 39"/>
                <a:gd name="T5" fmla="*/ 0 h 29"/>
                <a:gd name="T6" fmla="*/ 39 w 39"/>
                <a:gd name="T7" fmla="*/ 15 h 29"/>
                <a:gd name="T8" fmla="*/ 29 w 39"/>
                <a:gd name="T9" fmla="*/ 29 h 29"/>
                <a:gd name="T10" fmla="*/ 10 w 39"/>
                <a:gd name="T11" fmla="*/ 29 h 29"/>
                <a:gd name="T12" fmla="*/ 0 w 39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9"/>
                <a:gd name="T23" fmla="*/ 39 w 39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9">
                  <a:moveTo>
                    <a:pt x="0" y="15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9" y="15"/>
                  </a:lnTo>
                  <a:lnTo>
                    <a:pt x="29" y="29"/>
                  </a:lnTo>
                  <a:lnTo>
                    <a:pt x="10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0" name="Freeform 318"/>
            <p:cNvSpPr>
              <a:spLocks/>
            </p:cNvSpPr>
            <p:nvPr/>
          </p:nvSpPr>
          <p:spPr bwMode="auto">
            <a:xfrm>
              <a:off x="4620" y="2365"/>
              <a:ext cx="16" cy="17"/>
            </a:xfrm>
            <a:custGeom>
              <a:avLst/>
              <a:gdLst>
                <a:gd name="T0" fmla="*/ 0 w 33"/>
                <a:gd name="T1" fmla="*/ 15 h 29"/>
                <a:gd name="T2" fmla="*/ 9 w 33"/>
                <a:gd name="T3" fmla="*/ 0 h 29"/>
                <a:gd name="T4" fmla="*/ 24 w 33"/>
                <a:gd name="T5" fmla="*/ 0 h 29"/>
                <a:gd name="T6" fmla="*/ 33 w 33"/>
                <a:gd name="T7" fmla="*/ 15 h 29"/>
                <a:gd name="T8" fmla="*/ 24 w 33"/>
                <a:gd name="T9" fmla="*/ 29 h 29"/>
                <a:gd name="T10" fmla="*/ 9 w 33"/>
                <a:gd name="T11" fmla="*/ 29 h 29"/>
                <a:gd name="T12" fmla="*/ 0 w 33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29"/>
                <a:gd name="T23" fmla="*/ 33 w 33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29">
                  <a:moveTo>
                    <a:pt x="0" y="15"/>
                  </a:moveTo>
                  <a:lnTo>
                    <a:pt x="9" y="0"/>
                  </a:lnTo>
                  <a:lnTo>
                    <a:pt x="24" y="0"/>
                  </a:lnTo>
                  <a:lnTo>
                    <a:pt x="33" y="15"/>
                  </a:lnTo>
                  <a:lnTo>
                    <a:pt x="24" y="29"/>
                  </a:lnTo>
                  <a:lnTo>
                    <a:pt x="9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1" name="Freeform 319"/>
            <p:cNvSpPr>
              <a:spLocks/>
            </p:cNvSpPr>
            <p:nvPr/>
          </p:nvSpPr>
          <p:spPr bwMode="auto">
            <a:xfrm>
              <a:off x="4620" y="2403"/>
              <a:ext cx="16" cy="14"/>
            </a:xfrm>
            <a:custGeom>
              <a:avLst/>
              <a:gdLst>
                <a:gd name="T0" fmla="*/ 0 w 33"/>
                <a:gd name="T1" fmla="*/ 9 h 24"/>
                <a:gd name="T2" fmla="*/ 9 w 33"/>
                <a:gd name="T3" fmla="*/ 0 h 24"/>
                <a:gd name="T4" fmla="*/ 24 w 33"/>
                <a:gd name="T5" fmla="*/ 0 h 24"/>
                <a:gd name="T6" fmla="*/ 33 w 33"/>
                <a:gd name="T7" fmla="*/ 9 h 24"/>
                <a:gd name="T8" fmla="*/ 24 w 33"/>
                <a:gd name="T9" fmla="*/ 24 h 24"/>
                <a:gd name="T10" fmla="*/ 9 w 33"/>
                <a:gd name="T11" fmla="*/ 24 h 24"/>
                <a:gd name="T12" fmla="*/ 0 w 33"/>
                <a:gd name="T13" fmla="*/ 9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24"/>
                <a:gd name="T23" fmla="*/ 33 w 33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24">
                  <a:moveTo>
                    <a:pt x="0" y="9"/>
                  </a:moveTo>
                  <a:lnTo>
                    <a:pt x="9" y="0"/>
                  </a:lnTo>
                  <a:lnTo>
                    <a:pt x="24" y="0"/>
                  </a:lnTo>
                  <a:lnTo>
                    <a:pt x="33" y="9"/>
                  </a:lnTo>
                  <a:lnTo>
                    <a:pt x="24" y="24"/>
                  </a:lnTo>
                  <a:lnTo>
                    <a:pt x="9" y="2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2" name="Freeform 320"/>
            <p:cNvSpPr>
              <a:spLocks/>
            </p:cNvSpPr>
            <p:nvPr/>
          </p:nvSpPr>
          <p:spPr bwMode="auto">
            <a:xfrm>
              <a:off x="4662" y="2457"/>
              <a:ext cx="19" cy="15"/>
            </a:xfrm>
            <a:custGeom>
              <a:avLst/>
              <a:gdLst>
                <a:gd name="T0" fmla="*/ 0 w 39"/>
                <a:gd name="T1" fmla="*/ 10 h 24"/>
                <a:gd name="T2" fmla="*/ 10 w 39"/>
                <a:gd name="T3" fmla="*/ 0 h 24"/>
                <a:gd name="T4" fmla="*/ 29 w 39"/>
                <a:gd name="T5" fmla="*/ 0 h 24"/>
                <a:gd name="T6" fmla="*/ 39 w 39"/>
                <a:gd name="T7" fmla="*/ 10 h 24"/>
                <a:gd name="T8" fmla="*/ 29 w 39"/>
                <a:gd name="T9" fmla="*/ 24 h 24"/>
                <a:gd name="T10" fmla="*/ 10 w 39"/>
                <a:gd name="T11" fmla="*/ 24 h 24"/>
                <a:gd name="T12" fmla="*/ 0 w 39"/>
                <a:gd name="T13" fmla="*/ 1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4"/>
                <a:gd name="T23" fmla="*/ 39 w 39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4">
                  <a:moveTo>
                    <a:pt x="0" y="10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9" y="10"/>
                  </a:lnTo>
                  <a:lnTo>
                    <a:pt x="29" y="24"/>
                  </a:lnTo>
                  <a:lnTo>
                    <a:pt x="10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3" name="Freeform 321"/>
            <p:cNvSpPr>
              <a:spLocks/>
            </p:cNvSpPr>
            <p:nvPr/>
          </p:nvSpPr>
          <p:spPr bwMode="auto">
            <a:xfrm>
              <a:off x="4707" y="2457"/>
              <a:ext cx="17" cy="15"/>
            </a:xfrm>
            <a:custGeom>
              <a:avLst/>
              <a:gdLst>
                <a:gd name="T0" fmla="*/ 0 w 34"/>
                <a:gd name="T1" fmla="*/ 10 h 24"/>
                <a:gd name="T2" fmla="*/ 5 w 34"/>
                <a:gd name="T3" fmla="*/ 0 h 24"/>
                <a:gd name="T4" fmla="*/ 24 w 34"/>
                <a:gd name="T5" fmla="*/ 0 h 24"/>
                <a:gd name="T6" fmla="*/ 34 w 34"/>
                <a:gd name="T7" fmla="*/ 10 h 24"/>
                <a:gd name="T8" fmla="*/ 24 w 34"/>
                <a:gd name="T9" fmla="*/ 24 h 24"/>
                <a:gd name="T10" fmla="*/ 5 w 34"/>
                <a:gd name="T11" fmla="*/ 24 h 24"/>
                <a:gd name="T12" fmla="*/ 0 w 34"/>
                <a:gd name="T13" fmla="*/ 1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4"/>
                <a:gd name="T23" fmla="*/ 34 w 3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4">
                  <a:moveTo>
                    <a:pt x="0" y="10"/>
                  </a:moveTo>
                  <a:lnTo>
                    <a:pt x="5" y="0"/>
                  </a:lnTo>
                  <a:lnTo>
                    <a:pt x="24" y="0"/>
                  </a:lnTo>
                  <a:lnTo>
                    <a:pt x="34" y="10"/>
                  </a:lnTo>
                  <a:lnTo>
                    <a:pt x="24" y="24"/>
                  </a:lnTo>
                  <a:lnTo>
                    <a:pt x="5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4" name="Freeform 322"/>
            <p:cNvSpPr>
              <a:spLocks/>
            </p:cNvSpPr>
            <p:nvPr/>
          </p:nvSpPr>
          <p:spPr bwMode="auto">
            <a:xfrm>
              <a:off x="4750" y="2437"/>
              <a:ext cx="19" cy="17"/>
            </a:xfrm>
            <a:custGeom>
              <a:avLst/>
              <a:gdLst>
                <a:gd name="T0" fmla="*/ 0 w 38"/>
                <a:gd name="T1" fmla="*/ 15 h 29"/>
                <a:gd name="T2" fmla="*/ 9 w 38"/>
                <a:gd name="T3" fmla="*/ 0 h 29"/>
                <a:gd name="T4" fmla="*/ 29 w 38"/>
                <a:gd name="T5" fmla="*/ 0 h 29"/>
                <a:gd name="T6" fmla="*/ 38 w 38"/>
                <a:gd name="T7" fmla="*/ 15 h 29"/>
                <a:gd name="T8" fmla="*/ 29 w 38"/>
                <a:gd name="T9" fmla="*/ 29 h 29"/>
                <a:gd name="T10" fmla="*/ 9 w 38"/>
                <a:gd name="T11" fmla="*/ 29 h 29"/>
                <a:gd name="T12" fmla="*/ 0 w 38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29"/>
                <a:gd name="T23" fmla="*/ 38 w 38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29">
                  <a:moveTo>
                    <a:pt x="0" y="15"/>
                  </a:moveTo>
                  <a:lnTo>
                    <a:pt x="9" y="0"/>
                  </a:lnTo>
                  <a:lnTo>
                    <a:pt x="29" y="0"/>
                  </a:lnTo>
                  <a:lnTo>
                    <a:pt x="38" y="15"/>
                  </a:lnTo>
                  <a:lnTo>
                    <a:pt x="29" y="29"/>
                  </a:lnTo>
                  <a:lnTo>
                    <a:pt x="9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5" name="Freeform 323"/>
            <p:cNvSpPr>
              <a:spLocks/>
            </p:cNvSpPr>
            <p:nvPr/>
          </p:nvSpPr>
          <p:spPr bwMode="auto">
            <a:xfrm>
              <a:off x="4769" y="2403"/>
              <a:ext cx="17" cy="14"/>
            </a:xfrm>
            <a:custGeom>
              <a:avLst/>
              <a:gdLst>
                <a:gd name="T0" fmla="*/ 0 w 34"/>
                <a:gd name="T1" fmla="*/ 9 h 24"/>
                <a:gd name="T2" fmla="*/ 5 w 34"/>
                <a:gd name="T3" fmla="*/ 0 h 24"/>
                <a:gd name="T4" fmla="*/ 24 w 34"/>
                <a:gd name="T5" fmla="*/ 0 h 24"/>
                <a:gd name="T6" fmla="*/ 34 w 34"/>
                <a:gd name="T7" fmla="*/ 9 h 24"/>
                <a:gd name="T8" fmla="*/ 24 w 34"/>
                <a:gd name="T9" fmla="*/ 24 h 24"/>
                <a:gd name="T10" fmla="*/ 5 w 34"/>
                <a:gd name="T11" fmla="*/ 24 h 24"/>
                <a:gd name="T12" fmla="*/ 0 w 34"/>
                <a:gd name="T13" fmla="*/ 9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4"/>
                <a:gd name="T23" fmla="*/ 34 w 3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4">
                  <a:moveTo>
                    <a:pt x="0" y="9"/>
                  </a:moveTo>
                  <a:lnTo>
                    <a:pt x="5" y="0"/>
                  </a:lnTo>
                  <a:lnTo>
                    <a:pt x="24" y="0"/>
                  </a:lnTo>
                  <a:lnTo>
                    <a:pt x="34" y="9"/>
                  </a:lnTo>
                  <a:lnTo>
                    <a:pt x="24" y="24"/>
                  </a:lnTo>
                  <a:lnTo>
                    <a:pt x="5" y="2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6" name="Freeform 324"/>
            <p:cNvSpPr>
              <a:spLocks/>
            </p:cNvSpPr>
            <p:nvPr/>
          </p:nvSpPr>
          <p:spPr bwMode="auto">
            <a:xfrm>
              <a:off x="4769" y="2365"/>
              <a:ext cx="17" cy="17"/>
            </a:xfrm>
            <a:custGeom>
              <a:avLst/>
              <a:gdLst>
                <a:gd name="T0" fmla="*/ 0 w 34"/>
                <a:gd name="T1" fmla="*/ 15 h 29"/>
                <a:gd name="T2" fmla="*/ 5 w 34"/>
                <a:gd name="T3" fmla="*/ 0 h 29"/>
                <a:gd name="T4" fmla="*/ 24 w 34"/>
                <a:gd name="T5" fmla="*/ 0 h 29"/>
                <a:gd name="T6" fmla="*/ 34 w 34"/>
                <a:gd name="T7" fmla="*/ 15 h 29"/>
                <a:gd name="T8" fmla="*/ 24 w 34"/>
                <a:gd name="T9" fmla="*/ 29 h 29"/>
                <a:gd name="T10" fmla="*/ 5 w 34"/>
                <a:gd name="T11" fmla="*/ 29 h 29"/>
                <a:gd name="T12" fmla="*/ 0 w 34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0" y="15"/>
                  </a:moveTo>
                  <a:lnTo>
                    <a:pt x="5" y="0"/>
                  </a:lnTo>
                  <a:lnTo>
                    <a:pt x="24" y="0"/>
                  </a:lnTo>
                  <a:lnTo>
                    <a:pt x="34" y="15"/>
                  </a:lnTo>
                  <a:lnTo>
                    <a:pt x="24" y="29"/>
                  </a:lnTo>
                  <a:lnTo>
                    <a:pt x="5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7" name="Freeform 325"/>
            <p:cNvSpPr>
              <a:spLocks/>
            </p:cNvSpPr>
            <p:nvPr/>
          </p:nvSpPr>
          <p:spPr bwMode="auto">
            <a:xfrm>
              <a:off x="4750" y="2328"/>
              <a:ext cx="19" cy="17"/>
            </a:xfrm>
            <a:custGeom>
              <a:avLst/>
              <a:gdLst>
                <a:gd name="T0" fmla="*/ 0 w 38"/>
                <a:gd name="T1" fmla="*/ 14 h 29"/>
                <a:gd name="T2" fmla="*/ 9 w 38"/>
                <a:gd name="T3" fmla="*/ 0 h 29"/>
                <a:gd name="T4" fmla="*/ 29 w 38"/>
                <a:gd name="T5" fmla="*/ 0 h 29"/>
                <a:gd name="T6" fmla="*/ 38 w 38"/>
                <a:gd name="T7" fmla="*/ 14 h 29"/>
                <a:gd name="T8" fmla="*/ 29 w 38"/>
                <a:gd name="T9" fmla="*/ 29 h 29"/>
                <a:gd name="T10" fmla="*/ 9 w 38"/>
                <a:gd name="T11" fmla="*/ 29 h 29"/>
                <a:gd name="T12" fmla="*/ 0 w 38"/>
                <a:gd name="T13" fmla="*/ 1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29"/>
                <a:gd name="T23" fmla="*/ 38 w 38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29">
                  <a:moveTo>
                    <a:pt x="0" y="14"/>
                  </a:moveTo>
                  <a:lnTo>
                    <a:pt x="9" y="0"/>
                  </a:lnTo>
                  <a:lnTo>
                    <a:pt x="29" y="0"/>
                  </a:lnTo>
                  <a:lnTo>
                    <a:pt x="38" y="14"/>
                  </a:lnTo>
                  <a:lnTo>
                    <a:pt x="29" y="29"/>
                  </a:lnTo>
                  <a:lnTo>
                    <a:pt x="9" y="2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8" name="Freeform 326"/>
            <p:cNvSpPr>
              <a:spLocks/>
            </p:cNvSpPr>
            <p:nvPr/>
          </p:nvSpPr>
          <p:spPr bwMode="auto">
            <a:xfrm>
              <a:off x="4707" y="2302"/>
              <a:ext cx="17" cy="14"/>
            </a:xfrm>
            <a:custGeom>
              <a:avLst/>
              <a:gdLst>
                <a:gd name="T0" fmla="*/ 0 w 34"/>
                <a:gd name="T1" fmla="*/ 14 h 24"/>
                <a:gd name="T2" fmla="*/ 5 w 34"/>
                <a:gd name="T3" fmla="*/ 0 h 24"/>
                <a:gd name="T4" fmla="*/ 24 w 34"/>
                <a:gd name="T5" fmla="*/ 0 h 24"/>
                <a:gd name="T6" fmla="*/ 34 w 34"/>
                <a:gd name="T7" fmla="*/ 14 h 24"/>
                <a:gd name="T8" fmla="*/ 24 w 34"/>
                <a:gd name="T9" fmla="*/ 24 h 24"/>
                <a:gd name="T10" fmla="*/ 5 w 34"/>
                <a:gd name="T11" fmla="*/ 24 h 24"/>
                <a:gd name="T12" fmla="*/ 0 w 34"/>
                <a:gd name="T13" fmla="*/ 14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4"/>
                <a:gd name="T23" fmla="*/ 34 w 3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4">
                  <a:moveTo>
                    <a:pt x="0" y="14"/>
                  </a:moveTo>
                  <a:lnTo>
                    <a:pt x="5" y="0"/>
                  </a:lnTo>
                  <a:lnTo>
                    <a:pt x="24" y="0"/>
                  </a:lnTo>
                  <a:lnTo>
                    <a:pt x="34" y="14"/>
                  </a:lnTo>
                  <a:lnTo>
                    <a:pt x="24" y="24"/>
                  </a:lnTo>
                  <a:lnTo>
                    <a:pt x="5" y="2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9" name="Freeform 327"/>
            <p:cNvSpPr>
              <a:spLocks/>
            </p:cNvSpPr>
            <p:nvPr/>
          </p:nvSpPr>
          <p:spPr bwMode="auto">
            <a:xfrm>
              <a:off x="4681" y="2339"/>
              <a:ext cx="17" cy="15"/>
            </a:xfrm>
            <a:custGeom>
              <a:avLst/>
              <a:gdLst>
                <a:gd name="T0" fmla="*/ 0 w 33"/>
                <a:gd name="T1" fmla="*/ 10 h 24"/>
                <a:gd name="T2" fmla="*/ 4 w 33"/>
                <a:gd name="T3" fmla="*/ 0 h 24"/>
                <a:gd name="T4" fmla="*/ 24 w 33"/>
                <a:gd name="T5" fmla="*/ 0 h 24"/>
                <a:gd name="T6" fmla="*/ 33 w 33"/>
                <a:gd name="T7" fmla="*/ 10 h 24"/>
                <a:gd name="T8" fmla="*/ 24 w 33"/>
                <a:gd name="T9" fmla="*/ 24 h 24"/>
                <a:gd name="T10" fmla="*/ 4 w 33"/>
                <a:gd name="T11" fmla="*/ 24 h 24"/>
                <a:gd name="T12" fmla="*/ 0 w 33"/>
                <a:gd name="T13" fmla="*/ 1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24"/>
                <a:gd name="T23" fmla="*/ 33 w 33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24">
                  <a:moveTo>
                    <a:pt x="0" y="10"/>
                  </a:moveTo>
                  <a:lnTo>
                    <a:pt x="4" y="0"/>
                  </a:lnTo>
                  <a:lnTo>
                    <a:pt x="24" y="0"/>
                  </a:lnTo>
                  <a:lnTo>
                    <a:pt x="33" y="10"/>
                  </a:lnTo>
                  <a:lnTo>
                    <a:pt x="24" y="24"/>
                  </a:lnTo>
                  <a:lnTo>
                    <a:pt x="4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0" name="Freeform 328"/>
            <p:cNvSpPr>
              <a:spLocks/>
            </p:cNvSpPr>
            <p:nvPr/>
          </p:nvSpPr>
          <p:spPr bwMode="auto">
            <a:xfrm>
              <a:off x="4636" y="2428"/>
              <a:ext cx="17" cy="18"/>
            </a:xfrm>
            <a:custGeom>
              <a:avLst/>
              <a:gdLst>
                <a:gd name="T0" fmla="*/ 0 w 34"/>
                <a:gd name="T1" fmla="*/ 14 h 29"/>
                <a:gd name="T2" fmla="*/ 10 w 34"/>
                <a:gd name="T3" fmla="*/ 0 h 29"/>
                <a:gd name="T4" fmla="*/ 29 w 34"/>
                <a:gd name="T5" fmla="*/ 0 h 29"/>
                <a:gd name="T6" fmla="*/ 34 w 34"/>
                <a:gd name="T7" fmla="*/ 14 h 29"/>
                <a:gd name="T8" fmla="*/ 29 w 34"/>
                <a:gd name="T9" fmla="*/ 29 h 29"/>
                <a:gd name="T10" fmla="*/ 10 w 34"/>
                <a:gd name="T11" fmla="*/ 29 h 29"/>
                <a:gd name="T12" fmla="*/ 0 w 34"/>
                <a:gd name="T13" fmla="*/ 1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0" y="14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4" y="14"/>
                  </a:lnTo>
                  <a:lnTo>
                    <a:pt x="29" y="29"/>
                  </a:lnTo>
                  <a:lnTo>
                    <a:pt x="10" y="2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1" name="Freeform 329"/>
            <p:cNvSpPr>
              <a:spLocks/>
            </p:cNvSpPr>
            <p:nvPr/>
          </p:nvSpPr>
          <p:spPr bwMode="auto">
            <a:xfrm>
              <a:off x="4698" y="2420"/>
              <a:ext cx="17" cy="14"/>
            </a:xfrm>
            <a:custGeom>
              <a:avLst/>
              <a:gdLst>
                <a:gd name="T0" fmla="*/ 0 w 34"/>
                <a:gd name="T1" fmla="*/ 14 h 24"/>
                <a:gd name="T2" fmla="*/ 10 w 34"/>
                <a:gd name="T3" fmla="*/ 0 h 24"/>
                <a:gd name="T4" fmla="*/ 24 w 34"/>
                <a:gd name="T5" fmla="*/ 0 h 24"/>
                <a:gd name="T6" fmla="*/ 34 w 34"/>
                <a:gd name="T7" fmla="*/ 14 h 24"/>
                <a:gd name="T8" fmla="*/ 24 w 34"/>
                <a:gd name="T9" fmla="*/ 24 h 24"/>
                <a:gd name="T10" fmla="*/ 10 w 34"/>
                <a:gd name="T11" fmla="*/ 24 h 24"/>
                <a:gd name="T12" fmla="*/ 0 w 34"/>
                <a:gd name="T13" fmla="*/ 14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4"/>
                <a:gd name="T23" fmla="*/ 34 w 3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4">
                  <a:moveTo>
                    <a:pt x="0" y="14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14"/>
                  </a:lnTo>
                  <a:lnTo>
                    <a:pt x="24" y="24"/>
                  </a:lnTo>
                  <a:lnTo>
                    <a:pt x="10" y="2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2" name="Freeform 330"/>
            <p:cNvSpPr>
              <a:spLocks/>
            </p:cNvSpPr>
            <p:nvPr/>
          </p:nvSpPr>
          <p:spPr bwMode="auto">
            <a:xfrm>
              <a:off x="4733" y="2411"/>
              <a:ext cx="17" cy="14"/>
            </a:xfrm>
            <a:custGeom>
              <a:avLst/>
              <a:gdLst>
                <a:gd name="T0" fmla="*/ 0 w 34"/>
                <a:gd name="T1" fmla="*/ 15 h 24"/>
                <a:gd name="T2" fmla="*/ 10 w 34"/>
                <a:gd name="T3" fmla="*/ 0 h 24"/>
                <a:gd name="T4" fmla="*/ 24 w 34"/>
                <a:gd name="T5" fmla="*/ 0 h 24"/>
                <a:gd name="T6" fmla="*/ 34 w 34"/>
                <a:gd name="T7" fmla="*/ 15 h 24"/>
                <a:gd name="T8" fmla="*/ 24 w 34"/>
                <a:gd name="T9" fmla="*/ 24 h 24"/>
                <a:gd name="T10" fmla="*/ 10 w 34"/>
                <a:gd name="T11" fmla="*/ 24 h 24"/>
                <a:gd name="T12" fmla="*/ 0 w 34"/>
                <a:gd name="T13" fmla="*/ 15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4"/>
                <a:gd name="T23" fmla="*/ 34 w 3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4">
                  <a:moveTo>
                    <a:pt x="0" y="15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15"/>
                  </a:lnTo>
                  <a:lnTo>
                    <a:pt x="24" y="24"/>
                  </a:lnTo>
                  <a:lnTo>
                    <a:pt x="10" y="24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" name="Freeform 331"/>
            <p:cNvSpPr>
              <a:spLocks/>
            </p:cNvSpPr>
            <p:nvPr/>
          </p:nvSpPr>
          <p:spPr bwMode="auto">
            <a:xfrm>
              <a:off x="4715" y="2339"/>
              <a:ext cx="18" cy="15"/>
            </a:xfrm>
            <a:custGeom>
              <a:avLst/>
              <a:gdLst>
                <a:gd name="T0" fmla="*/ 0 w 38"/>
                <a:gd name="T1" fmla="*/ 10 h 24"/>
                <a:gd name="T2" fmla="*/ 9 w 38"/>
                <a:gd name="T3" fmla="*/ 0 h 24"/>
                <a:gd name="T4" fmla="*/ 29 w 38"/>
                <a:gd name="T5" fmla="*/ 0 h 24"/>
                <a:gd name="T6" fmla="*/ 38 w 38"/>
                <a:gd name="T7" fmla="*/ 10 h 24"/>
                <a:gd name="T8" fmla="*/ 29 w 38"/>
                <a:gd name="T9" fmla="*/ 24 h 24"/>
                <a:gd name="T10" fmla="*/ 9 w 38"/>
                <a:gd name="T11" fmla="*/ 24 h 24"/>
                <a:gd name="T12" fmla="*/ 0 w 38"/>
                <a:gd name="T13" fmla="*/ 1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24"/>
                <a:gd name="T23" fmla="*/ 38 w 38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24">
                  <a:moveTo>
                    <a:pt x="0" y="10"/>
                  </a:moveTo>
                  <a:lnTo>
                    <a:pt x="9" y="0"/>
                  </a:lnTo>
                  <a:lnTo>
                    <a:pt x="29" y="0"/>
                  </a:lnTo>
                  <a:lnTo>
                    <a:pt x="38" y="10"/>
                  </a:lnTo>
                  <a:lnTo>
                    <a:pt x="29" y="24"/>
                  </a:lnTo>
                  <a:lnTo>
                    <a:pt x="9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" name="Freeform 332"/>
            <p:cNvSpPr>
              <a:spLocks/>
            </p:cNvSpPr>
            <p:nvPr/>
          </p:nvSpPr>
          <p:spPr bwMode="auto">
            <a:xfrm>
              <a:off x="4626" y="2339"/>
              <a:ext cx="20" cy="15"/>
            </a:xfrm>
            <a:custGeom>
              <a:avLst/>
              <a:gdLst>
                <a:gd name="T0" fmla="*/ 0 w 39"/>
                <a:gd name="T1" fmla="*/ 10 h 24"/>
                <a:gd name="T2" fmla="*/ 10 w 39"/>
                <a:gd name="T3" fmla="*/ 0 h 24"/>
                <a:gd name="T4" fmla="*/ 29 w 39"/>
                <a:gd name="T5" fmla="*/ 0 h 24"/>
                <a:gd name="T6" fmla="*/ 39 w 39"/>
                <a:gd name="T7" fmla="*/ 10 h 24"/>
                <a:gd name="T8" fmla="*/ 29 w 39"/>
                <a:gd name="T9" fmla="*/ 24 h 24"/>
                <a:gd name="T10" fmla="*/ 10 w 39"/>
                <a:gd name="T11" fmla="*/ 24 h 24"/>
                <a:gd name="T12" fmla="*/ 0 w 39"/>
                <a:gd name="T13" fmla="*/ 1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4"/>
                <a:gd name="T23" fmla="*/ 39 w 39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4">
                  <a:moveTo>
                    <a:pt x="0" y="10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9" y="10"/>
                  </a:lnTo>
                  <a:lnTo>
                    <a:pt x="29" y="24"/>
                  </a:lnTo>
                  <a:lnTo>
                    <a:pt x="10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5" name="Freeform 333"/>
            <p:cNvSpPr>
              <a:spLocks/>
            </p:cNvSpPr>
            <p:nvPr/>
          </p:nvSpPr>
          <p:spPr bwMode="auto">
            <a:xfrm>
              <a:off x="4698" y="2382"/>
              <a:ext cx="17" cy="18"/>
            </a:xfrm>
            <a:custGeom>
              <a:avLst/>
              <a:gdLst>
                <a:gd name="T0" fmla="*/ 0 w 34"/>
                <a:gd name="T1" fmla="*/ 15 h 29"/>
                <a:gd name="T2" fmla="*/ 10 w 34"/>
                <a:gd name="T3" fmla="*/ 0 h 29"/>
                <a:gd name="T4" fmla="*/ 24 w 34"/>
                <a:gd name="T5" fmla="*/ 0 h 29"/>
                <a:gd name="T6" fmla="*/ 34 w 34"/>
                <a:gd name="T7" fmla="*/ 15 h 29"/>
                <a:gd name="T8" fmla="*/ 24 w 34"/>
                <a:gd name="T9" fmla="*/ 29 h 29"/>
                <a:gd name="T10" fmla="*/ 10 w 34"/>
                <a:gd name="T11" fmla="*/ 29 h 29"/>
                <a:gd name="T12" fmla="*/ 0 w 34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0" y="15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15"/>
                  </a:lnTo>
                  <a:lnTo>
                    <a:pt x="24" y="29"/>
                  </a:lnTo>
                  <a:lnTo>
                    <a:pt x="10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6" name="Freeform 334"/>
            <p:cNvSpPr>
              <a:spLocks/>
            </p:cNvSpPr>
            <p:nvPr/>
          </p:nvSpPr>
          <p:spPr bwMode="auto">
            <a:xfrm>
              <a:off x="4653" y="2365"/>
              <a:ext cx="19" cy="17"/>
            </a:xfrm>
            <a:custGeom>
              <a:avLst/>
              <a:gdLst>
                <a:gd name="T0" fmla="*/ 0 w 38"/>
                <a:gd name="T1" fmla="*/ 15 h 29"/>
                <a:gd name="T2" fmla="*/ 10 w 38"/>
                <a:gd name="T3" fmla="*/ 0 h 29"/>
                <a:gd name="T4" fmla="*/ 29 w 38"/>
                <a:gd name="T5" fmla="*/ 0 h 29"/>
                <a:gd name="T6" fmla="*/ 38 w 38"/>
                <a:gd name="T7" fmla="*/ 15 h 29"/>
                <a:gd name="T8" fmla="*/ 29 w 38"/>
                <a:gd name="T9" fmla="*/ 29 h 29"/>
                <a:gd name="T10" fmla="*/ 10 w 38"/>
                <a:gd name="T11" fmla="*/ 29 h 29"/>
                <a:gd name="T12" fmla="*/ 0 w 38"/>
                <a:gd name="T13" fmla="*/ 1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29"/>
                <a:gd name="T23" fmla="*/ 38 w 38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29">
                  <a:moveTo>
                    <a:pt x="0" y="15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8" y="15"/>
                  </a:lnTo>
                  <a:lnTo>
                    <a:pt x="29" y="29"/>
                  </a:lnTo>
                  <a:lnTo>
                    <a:pt x="10" y="2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7" name="Freeform 335"/>
            <p:cNvSpPr>
              <a:spLocks/>
            </p:cNvSpPr>
            <p:nvPr/>
          </p:nvSpPr>
          <p:spPr bwMode="auto">
            <a:xfrm>
              <a:off x="4662" y="2411"/>
              <a:ext cx="19" cy="14"/>
            </a:xfrm>
            <a:custGeom>
              <a:avLst/>
              <a:gdLst>
                <a:gd name="T0" fmla="*/ 0 w 39"/>
                <a:gd name="T1" fmla="*/ 15 h 24"/>
                <a:gd name="T2" fmla="*/ 10 w 39"/>
                <a:gd name="T3" fmla="*/ 0 h 24"/>
                <a:gd name="T4" fmla="*/ 29 w 39"/>
                <a:gd name="T5" fmla="*/ 0 h 24"/>
                <a:gd name="T6" fmla="*/ 39 w 39"/>
                <a:gd name="T7" fmla="*/ 15 h 24"/>
                <a:gd name="T8" fmla="*/ 29 w 39"/>
                <a:gd name="T9" fmla="*/ 24 h 24"/>
                <a:gd name="T10" fmla="*/ 10 w 39"/>
                <a:gd name="T11" fmla="*/ 24 h 24"/>
                <a:gd name="T12" fmla="*/ 0 w 39"/>
                <a:gd name="T13" fmla="*/ 15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4"/>
                <a:gd name="T23" fmla="*/ 39 w 39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4">
                  <a:moveTo>
                    <a:pt x="0" y="15"/>
                  </a:moveTo>
                  <a:lnTo>
                    <a:pt x="10" y="0"/>
                  </a:lnTo>
                  <a:lnTo>
                    <a:pt x="29" y="0"/>
                  </a:lnTo>
                  <a:lnTo>
                    <a:pt x="39" y="15"/>
                  </a:lnTo>
                  <a:lnTo>
                    <a:pt x="29" y="24"/>
                  </a:lnTo>
                  <a:lnTo>
                    <a:pt x="10" y="24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8" name="Freeform 336"/>
            <p:cNvSpPr>
              <a:spLocks/>
            </p:cNvSpPr>
            <p:nvPr/>
          </p:nvSpPr>
          <p:spPr bwMode="auto">
            <a:xfrm>
              <a:off x="4733" y="2374"/>
              <a:ext cx="17" cy="17"/>
            </a:xfrm>
            <a:custGeom>
              <a:avLst/>
              <a:gdLst>
                <a:gd name="T0" fmla="*/ 0 w 34"/>
                <a:gd name="T1" fmla="*/ 14 h 29"/>
                <a:gd name="T2" fmla="*/ 10 w 34"/>
                <a:gd name="T3" fmla="*/ 0 h 29"/>
                <a:gd name="T4" fmla="*/ 24 w 34"/>
                <a:gd name="T5" fmla="*/ 0 h 29"/>
                <a:gd name="T6" fmla="*/ 34 w 34"/>
                <a:gd name="T7" fmla="*/ 14 h 29"/>
                <a:gd name="T8" fmla="*/ 24 w 34"/>
                <a:gd name="T9" fmla="*/ 29 h 29"/>
                <a:gd name="T10" fmla="*/ 10 w 34"/>
                <a:gd name="T11" fmla="*/ 29 h 29"/>
                <a:gd name="T12" fmla="*/ 0 w 34"/>
                <a:gd name="T13" fmla="*/ 1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0" y="14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14"/>
                  </a:lnTo>
                  <a:lnTo>
                    <a:pt x="24" y="29"/>
                  </a:lnTo>
                  <a:lnTo>
                    <a:pt x="10" y="2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1A1A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9" name="Line 337"/>
            <p:cNvSpPr>
              <a:spLocks noChangeShapeType="1"/>
            </p:cNvSpPr>
            <p:nvPr/>
          </p:nvSpPr>
          <p:spPr bwMode="auto">
            <a:xfrm>
              <a:off x="4688" y="1486"/>
              <a:ext cx="1" cy="57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0" name="Freeform 338"/>
            <p:cNvSpPr>
              <a:spLocks/>
            </p:cNvSpPr>
            <p:nvPr/>
          </p:nvSpPr>
          <p:spPr bwMode="auto">
            <a:xfrm>
              <a:off x="4658" y="1535"/>
              <a:ext cx="64" cy="77"/>
            </a:xfrm>
            <a:custGeom>
              <a:avLst/>
              <a:gdLst>
                <a:gd name="T0" fmla="*/ 129 w 129"/>
                <a:gd name="T1" fmla="*/ 0 h 129"/>
                <a:gd name="T2" fmla="*/ 62 w 129"/>
                <a:gd name="T3" fmla="*/ 129 h 129"/>
                <a:gd name="T4" fmla="*/ 0 w 129"/>
                <a:gd name="T5" fmla="*/ 0 h 129"/>
                <a:gd name="T6" fmla="*/ 129 w 129"/>
                <a:gd name="T7" fmla="*/ 0 h 1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129"/>
                <a:gd name="T14" fmla="*/ 129 w 129"/>
                <a:gd name="T15" fmla="*/ 129 h 1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129">
                  <a:moveTo>
                    <a:pt x="129" y="0"/>
                  </a:moveTo>
                  <a:lnTo>
                    <a:pt x="62" y="129"/>
                  </a:lnTo>
                  <a:lnTo>
                    <a:pt x="0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1" name="Freeform 339"/>
            <p:cNvSpPr>
              <a:spLocks/>
            </p:cNvSpPr>
            <p:nvPr/>
          </p:nvSpPr>
          <p:spPr bwMode="auto">
            <a:xfrm>
              <a:off x="1266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5 w 178"/>
                <a:gd name="T3" fmla="*/ 38 h 144"/>
                <a:gd name="T4" fmla="*/ 34 w 178"/>
                <a:gd name="T5" fmla="*/ 14 h 144"/>
                <a:gd name="T6" fmla="*/ 68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06 w 178"/>
                <a:gd name="T21" fmla="*/ 144 h 144"/>
                <a:gd name="T22" fmla="*/ 68 w 178"/>
                <a:gd name="T23" fmla="*/ 144 h 144"/>
                <a:gd name="T24" fmla="*/ 34 w 178"/>
                <a:gd name="T25" fmla="*/ 129 h 144"/>
                <a:gd name="T26" fmla="*/ 5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5" y="38"/>
                  </a:lnTo>
                  <a:lnTo>
                    <a:pt x="34" y="14"/>
                  </a:lnTo>
                  <a:lnTo>
                    <a:pt x="68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6" y="144"/>
                  </a:lnTo>
                  <a:lnTo>
                    <a:pt x="68" y="144"/>
                  </a:lnTo>
                  <a:lnTo>
                    <a:pt x="34" y="129"/>
                  </a:lnTo>
                  <a:lnTo>
                    <a:pt x="5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2" name="Freeform 340"/>
            <p:cNvSpPr>
              <a:spLocks/>
            </p:cNvSpPr>
            <p:nvPr/>
          </p:nvSpPr>
          <p:spPr bwMode="auto">
            <a:xfrm>
              <a:off x="1266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5 w 178"/>
                <a:gd name="T3" fmla="*/ 38 h 144"/>
                <a:gd name="T4" fmla="*/ 34 w 178"/>
                <a:gd name="T5" fmla="*/ 14 h 144"/>
                <a:gd name="T6" fmla="*/ 68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06 w 178"/>
                <a:gd name="T21" fmla="*/ 144 h 144"/>
                <a:gd name="T22" fmla="*/ 68 w 178"/>
                <a:gd name="T23" fmla="*/ 144 h 144"/>
                <a:gd name="T24" fmla="*/ 34 w 178"/>
                <a:gd name="T25" fmla="*/ 130 h 144"/>
                <a:gd name="T26" fmla="*/ 5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5" y="38"/>
                  </a:lnTo>
                  <a:lnTo>
                    <a:pt x="34" y="14"/>
                  </a:lnTo>
                  <a:lnTo>
                    <a:pt x="68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6" y="144"/>
                  </a:lnTo>
                  <a:lnTo>
                    <a:pt x="68" y="144"/>
                  </a:lnTo>
                  <a:lnTo>
                    <a:pt x="34" y="130"/>
                  </a:lnTo>
                  <a:lnTo>
                    <a:pt x="5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3" name="Rectangle 341"/>
            <p:cNvSpPr>
              <a:spLocks noChangeArrowheads="1"/>
            </p:cNvSpPr>
            <p:nvPr/>
          </p:nvSpPr>
          <p:spPr bwMode="auto">
            <a:xfrm>
              <a:off x="1247" y="1719"/>
              <a:ext cx="13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ERR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44" name="Rectangle 342"/>
            <p:cNvSpPr>
              <a:spLocks noChangeArrowheads="1"/>
            </p:cNvSpPr>
            <p:nvPr/>
          </p:nvSpPr>
          <p:spPr bwMode="auto">
            <a:xfrm>
              <a:off x="1270" y="1899"/>
              <a:ext cx="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I/O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45" name="Freeform 343"/>
            <p:cNvSpPr>
              <a:spLocks/>
            </p:cNvSpPr>
            <p:nvPr/>
          </p:nvSpPr>
          <p:spPr bwMode="auto">
            <a:xfrm>
              <a:off x="1002" y="1632"/>
              <a:ext cx="88" cy="87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05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05 w 177"/>
                <a:gd name="T21" fmla="*/ 144 h 144"/>
                <a:gd name="T22" fmla="*/ 67 w 177"/>
                <a:gd name="T23" fmla="*/ 144 h 144"/>
                <a:gd name="T24" fmla="*/ 33 w 177"/>
                <a:gd name="T25" fmla="*/ 129 h 144"/>
                <a:gd name="T26" fmla="*/ 9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05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5" y="144"/>
                  </a:lnTo>
                  <a:lnTo>
                    <a:pt x="67" y="144"/>
                  </a:lnTo>
                  <a:lnTo>
                    <a:pt x="33" y="129"/>
                  </a:lnTo>
                  <a:lnTo>
                    <a:pt x="9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6" name="Freeform 344"/>
            <p:cNvSpPr>
              <a:spLocks/>
            </p:cNvSpPr>
            <p:nvPr/>
          </p:nvSpPr>
          <p:spPr bwMode="auto">
            <a:xfrm>
              <a:off x="1002" y="1813"/>
              <a:ext cx="88" cy="86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05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6 h 144"/>
                <a:gd name="T18" fmla="*/ 144 w 177"/>
                <a:gd name="T19" fmla="*/ 130 h 144"/>
                <a:gd name="T20" fmla="*/ 105 w 177"/>
                <a:gd name="T21" fmla="*/ 144 h 144"/>
                <a:gd name="T22" fmla="*/ 67 w 177"/>
                <a:gd name="T23" fmla="*/ 144 h 144"/>
                <a:gd name="T24" fmla="*/ 33 w 177"/>
                <a:gd name="T25" fmla="*/ 130 h 144"/>
                <a:gd name="T26" fmla="*/ 9 w 177"/>
                <a:gd name="T27" fmla="*/ 106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05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5" y="144"/>
                  </a:lnTo>
                  <a:lnTo>
                    <a:pt x="67" y="144"/>
                  </a:lnTo>
                  <a:lnTo>
                    <a:pt x="33" y="130"/>
                  </a:lnTo>
                  <a:lnTo>
                    <a:pt x="9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7" name="Rectangle 345"/>
            <p:cNvSpPr>
              <a:spLocks noChangeArrowheads="1"/>
            </p:cNvSpPr>
            <p:nvPr/>
          </p:nvSpPr>
          <p:spPr bwMode="auto">
            <a:xfrm>
              <a:off x="981" y="1719"/>
              <a:ext cx="13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RUN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48" name="Rectangle 346"/>
            <p:cNvSpPr>
              <a:spLocks noChangeArrowheads="1"/>
            </p:cNvSpPr>
            <p:nvPr/>
          </p:nvSpPr>
          <p:spPr bwMode="auto">
            <a:xfrm>
              <a:off x="976" y="1899"/>
              <a:ext cx="149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COM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49" name="Freeform 347"/>
            <p:cNvSpPr>
              <a:spLocks/>
            </p:cNvSpPr>
            <p:nvPr/>
          </p:nvSpPr>
          <p:spPr bwMode="auto">
            <a:xfrm>
              <a:off x="1836" y="1632"/>
              <a:ext cx="89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06 w 178"/>
                <a:gd name="T21" fmla="*/ 144 h 144"/>
                <a:gd name="T22" fmla="*/ 67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6" y="144"/>
                  </a:lnTo>
                  <a:lnTo>
                    <a:pt x="67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0" name="Freeform 348"/>
            <p:cNvSpPr>
              <a:spLocks/>
            </p:cNvSpPr>
            <p:nvPr/>
          </p:nvSpPr>
          <p:spPr bwMode="auto">
            <a:xfrm>
              <a:off x="1836" y="1813"/>
              <a:ext cx="89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06 w 178"/>
                <a:gd name="T21" fmla="*/ 144 h 144"/>
                <a:gd name="T22" fmla="*/ 67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6" y="144"/>
                  </a:lnTo>
                  <a:lnTo>
                    <a:pt x="67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1" name="Rectangle 349"/>
            <p:cNvSpPr>
              <a:spLocks noChangeArrowheads="1"/>
            </p:cNvSpPr>
            <p:nvPr/>
          </p:nvSpPr>
          <p:spPr bwMode="auto">
            <a:xfrm>
              <a:off x="1863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2" name="Rectangle 350"/>
            <p:cNvSpPr>
              <a:spLocks noChangeArrowheads="1"/>
            </p:cNvSpPr>
            <p:nvPr/>
          </p:nvSpPr>
          <p:spPr bwMode="auto">
            <a:xfrm>
              <a:off x="1863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3" name="Freeform 351"/>
            <p:cNvSpPr>
              <a:spLocks/>
            </p:cNvSpPr>
            <p:nvPr/>
          </p:nvSpPr>
          <p:spPr bwMode="auto">
            <a:xfrm>
              <a:off x="1703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1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11 w 178"/>
                <a:gd name="T21" fmla="*/ 144 h 144"/>
                <a:gd name="T22" fmla="*/ 72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1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1" y="144"/>
                  </a:lnTo>
                  <a:lnTo>
                    <a:pt x="72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4" name="Freeform 352"/>
            <p:cNvSpPr>
              <a:spLocks/>
            </p:cNvSpPr>
            <p:nvPr/>
          </p:nvSpPr>
          <p:spPr bwMode="auto">
            <a:xfrm>
              <a:off x="1703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1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11 w 178"/>
                <a:gd name="T21" fmla="*/ 144 h 144"/>
                <a:gd name="T22" fmla="*/ 72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1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1" y="144"/>
                  </a:lnTo>
                  <a:lnTo>
                    <a:pt x="72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5" name="Rectangle 353"/>
            <p:cNvSpPr>
              <a:spLocks noChangeArrowheads="1"/>
            </p:cNvSpPr>
            <p:nvPr/>
          </p:nvSpPr>
          <p:spPr bwMode="auto">
            <a:xfrm>
              <a:off x="1744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0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6" name="Rectangle 354"/>
            <p:cNvSpPr>
              <a:spLocks noChangeArrowheads="1"/>
            </p:cNvSpPr>
            <p:nvPr/>
          </p:nvSpPr>
          <p:spPr bwMode="auto">
            <a:xfrm>
              <a:off x="1732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0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7" name="Rectangle 355"/>
            <p:cNvSpPr>
              <a:spLocks noChangeArrowheads="1"/>
            </p:cNvSpPr>
            <p:nvPr/>
          </p:nvSpPr>
          <p:spPr bwMode="auto">
            <a:xfrm>
              <a:off x="1565" y="1629"/>
              <a:ext cx="1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I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8" name="Rectangle 356"/>
            <p:cNvSpPr>
              <a:spLocks noChangeArrowheads="1"/>
            </p:cNvSpPr>
            <p:nvPr/>
          </p:nvSpPr>
          <p:spPr bwMode="auto">
            <a:xfrm>
              <a:off x="1552" y="1810"/>
              <a:ext cx="50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O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59" name="Freeform 357"/>
            <p:cNvSpPr>
              <a:spLocks/>
            </p:cNvSpPr>
            <p:nvPr/>
          </p:nvSpPr>
          <p:spPr bwMode="auto">
            <a:xfrm>
              <a:off x="2100" y="1632"/>
              <a:ext cx="88" cy="87"/>
            </a:xfrm>
            <a:custGeom>
              <a:avLst/>
              <a:gdLst>
                <a:gd name="T0" fmla="*/ 0 w 177"/>
                <a:gd name="T1" fmla="*/ 72 h 144"/>
                <a:gd name="T2" fmla="*/ 5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05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05 w 177"/>
                <a:gd name="T21" fmla="*/ 144 h 144"/>
                <a:gd name="T22" fmla="*/ 67 w 177"/>
                <a:gd name="T23" fmla="*/ 144 h 144"/>
                <a:gd name="T24" fmla="*/ 33 w 177"/>
                <a:gd name="T25" fmla="*/ 129 h 144"/>
                <a:gd name="T26" fmla="*/ 5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5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05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5" y="144"/>
                  </a:lnTo>
                  <a:lnTo>
                    <a:pt x="67" y="144"/>
                  </a:lnTo>
                  <a:lnTo>
                    <a:pt x="33" y="129"/>
                  </a:lnTo>
                  <a:lnTo>
                    <a:pt x="5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0" name="Freeform 358"/>
            <p:cNvSpPr>
              <a:spLocks/>
            </p:cNvSpPr>
            <p:nvPr/>
          </p:nvSpPr>
          <p:spPr bwMode="auto">
            <a:xfrm>
              <a:off x="2100" y="1813"/>
              <a:ext cx="88" cy="86"/>
            </a:xfrm>
            <a:custGeom>
              <a:avLst/>
              <a:gdLst>
                <a:gd name="T0" fmla="*/ 0 w 177"/>
                <a:gd name="T1" fmla="*/ 72 h 144"/>
                <a:gd name="T2" fmla="*/ 5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05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6 h 144"/>
                <a:gd name="T18" fmla="*/ 144 w 177"/>
                <a:gd name="T19" fmla="*/ 130 h 144"/>
                <a:gd name="T20" fmla="*/ 105 w 177"/>
                <a:gd name="T21" fmla="*/ 144 h 144"/>
                <a:gd name="T22" fmla="*/ 67 w 177"/>
                <a:gd name="T23" fmla="*/ 144 h 144"/>
                <a:gd name="T24" fmla="*/ 33 w 177"/>
                <a:gd name="T25" fmla="*/ 130 h 144"/>
                <a:gd name="T26" fmla="*/ 5 w 177"/>
                <a:gd name="T27" fmla="*/ 106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5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05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5" y="144"/>
                  </a:lnTo>
                  <a:lnTo>
                    <a:pt x="67" y="144"/>
                  </a:lnTo>
                  <a:lnTo>
                    <a:pt x="33" y="130"/>
                  </a:lnTo>
                  <a:lnTo>
                    <a:pt x="5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1" name="Rectangle 359"/>
            <p:cNvSpPr>
              <a:spLocks noChangeArrowheads="1"/>
            </p:cNvSpPr>
            <p:nvPr/>
          </p:nvSpPr>
          <p:spPr bwMode="auto">
            <a:xfrm>
              <a:off x="2126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3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62" name="Freeform 360"/>
            <p:cNvSpPr>
              <a:spLocks/>
            </p:cNvSpPr>
            <p:nvPr/>
          </p:nvSpPr>
          <p:spPr bwMode="auto">
            <a:xfrm>
              <a:off x="1967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0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10 w 178"/>
                <a:gd name="T21" fmla="*/ 144 h 144"/>
                <a:gd name="T22" fmla="*/ 72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3" name="Freeform 361"/>
            <p:cNvSpPr>
              <a:spLocks/>
            </p:cNvSpPr>
            <p:nvPr/>
          </p:nvSpPr>
          <p:spPr bwMode="auto">
            <a:xfrm>
              <a:off x="1967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0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10 w 178"/>
                <a:gd name="T21" fmla="*/ 144 h 144"/>
                <a:gd name="T22" fmla="*/ 72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4" name="Rectangle 362"/>
            <p:cNvSpPr>
              <a:spLocks noChangeArrowheads="1"/>
            </p:cNvSpPr>
            <p:nvPr/>
          </p:nvSpPr>
          <p:spPr bwMode="auto">
            <a:xfrm>
              <a:off x="2007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2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65" name="Freeform 363"/>
            <p:cNvSpPr>
              <a:spLocks/>
            </p:cNvSpPr>
            <p:nvPr/>
          </p:nvSpPr>
          <p:spPr bwMode="auto">
            <a:xfrm>
              <a:off x="2362" y="1632"/>
              <a:ext cx="87" cy="87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72 w 177"/>
                <a:gd name="T7" fmla="*/ 0 h 144"/>
                <a:gd name="T8" fmla="*/ 110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10 w 177"/>
                <a:gd name="T21" fmla="*/ 144 h 144"/>
                <a:gd name="T22" fmla="*/ 72 w 177"/>
                <a:gd name="T23" fmla="*/ 144 h 144"/>
                <a:gd name="T24" fmla="*/ 33 w 177"/>
                <a:gd name="T25" fmla="*/ 129 h 144"/>
                <a:gd name="T26" fmla="*/ 9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3" y="129"/>
                  </a:lnTo>
                  <a:lnTo>
                    <a:pt x="9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6" name="Freeform 364"/>
            <p:cNvSpPr>
              <a:spLocks/>
            </p:cNvSpPr>
            <p:nvPr/>
          </p:nvSpPr>
          <p:spPr bwMode="auto">
            <a:xfrm>
              <a:off x="2362" y="1813"/>
              <a:ext cx="87" cy="86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72 w 177"/>
                <a:gd name="T7" fmla="*/ 0 h 144"/>
                <a:gd name="T8" fmla="*/ 110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6 h 144"/>
                <a:gd name="T18" fmla="*/ 144 w 177"/>
                <a:gd name="T19" fmla="*/ 130 h 144"/>
                <a:gd name="T20" fmla="*/ 110 w 177"/>
                <a:gd name="T21" fmla="*/ 144 h 144"/>
                <a:gd name="T22" fmla="*/ 72 w 177"/>
                <a:gd name="T23" fmla="*/ 144 h 144"/>
                <a:gd name="T24" fmla="*/ 33 w 177"/>
                <a:gd name="T25" fmla="*/ 130 h 144"/>
                <a:gd name="T26" fmla="*/ 9 w 177"/>
                <a:gd name="T27" fmla="*/ 106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3" y="130"/>
                  </a:lnTo>
                  <a:lnTo>
                    <a:pt x="9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7" name="Rectangle 365"/>
            <p:cNvSpPr>
              <a:spLocks noChangeArrowheads="1"/>
            </p:cNvSpPr>
            <p:nvPr/>
          </p:nvSpPr>
          <p:spPr bwMode="auto">
            <a:xfrm>
              <a:off x="2390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5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68" name="Freeform 366"/>
            <p:cNvSpPr>
              <a:spLocks/>
            </p:cNvSpPr>
            <p:nvPr/>
          </p:nvSpPr>
          <p:spPr bwMode="auto">
            <a:xfrm>
              <a:off x="2231" y="1632"/>
              <a:ext cx="88" cy="87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10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10 w 177"/>
                <a:gd name="T21" fmla="*/ 144 h 144"/>
                <a:gd name="T22" fmla="*/ 67 w 177"/>
                <a:gd name="T23" fmla="*/ 144 h 144"/>
                <a:gd name="T24" fmla="*/ 33 w 177"/>
                <a:gd name="T25" fmla="*/ 129 h 144"/>
                <a:gd name="T26" fmla="*/ 9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67" y="144"/>
                  </a:lnTo>
                  <a:lnTo>
                    <a:pt x="33" y="129"/>
                  </a:lnTo>
                  <a:lnTo>
                    <a:pt x="9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9" name="Freeform 367"/>
            <p:cNvSpPr>
              <a:spLocks/>
            </p:cNvSpPr>
            <p:nvPr/>
          </p:nvSpPr>
          <p:spPr bwMode="auto">
            <a:xfrm>
              <a:off x="2231" y="1813"/>
              <a:ext cx="88" cy="86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10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6 h 144"/>
                <a:gd name="T18" fmla="*/ 144 w 177"/>
                <a:gd name="T19" fmla="*/ 130 h 144"/>
                <a:gd name="T20" fmla="*/ 110 w 177"/>
                <a:gd name="T21" fmla="*/ 144 h 144"/>
                <a:gd name="T22" fmla="*/ 67 w 177"/>
                <a:gd name="T23" fmla="*/ 144 h 144"/>
                <a:gd name="T24" fmla="*/ 33 w 177"/>
                <a:gd name="T25" fmla="*/ 130 h 144"/>
                <a:gd name="T26" fmla="*/ 9 w 177"/>
                <a:gd name="T27" fmla="*/ 106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0" y="144"/>
                  </a:lnTo>
                  <a:lnTo>
                    <a:pt x="67" y="144"/>
                  </a:lnTo>
                  <a:lnTo>
                    <a:pt x="33" y="130"/>
                  </a:lnTo>
                  <a:lnTo>
                    <a:pt x="9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0" name="Rectangle 368"/>
            <p:cNvSpPr>
              <a:spLocks noChangeArrowheads="1"/>
            </p:cNvSpPr>
            <p:nvPr/>
          </p:nvSpPr>
          <p:spPr bwMode="auto">
            <a:xfrm>
              <a:off x="2271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4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71" name="Freeform 369"/>
            <p:cNvSpPr>
              <a:spLocks/>
            </p:cNvSpPr>
            <p:nvPr/>
          </p:nvSpPr>
          <p:spPr bwMode="auto">
            <a:xfrm>
              <a:off x="2625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1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11 w 178"/>
                <a:gd name="T21" fmla="*/ 144 h 144"/>
                <a:gd name="T22" fmla="*/ 72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1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1" y="144"/>
                  </a:lnTo>
                  <a:lnTo>
                    <a:pt x="72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2" name="Freeform 370"/>
            <p:cNvSpPr>
              <a:spLocks/>
            </p:cNvSpPr>
            <p:nvPr/>
          </p:nvSpPr>
          <p:spPr bwMode="auto">
            <a:xfrm>
              <a:off x="2625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1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11 w 178"/>
                <a:gd name="T21" fmla="*/ 144 h 144"/>
                <a:gd name="T22" fmla="*/ 72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1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1" y="144"/>
                  </a:lnTo>
                  <a:lnTo>
                    <a:pt x="72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3" name="Rectangle 371"/>
            <p:cNvSpPr>
              <a:spLocks noChangeArrowheads="1"/>
            </p:cNvSpPr>
            <p:nvPr/>
          </p:nvSpPr>
          <p:spPr bwMode="auto">
            <a:xfrm>
              <a:off x="2654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7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74" name="Freeform 372"/>
            <p:cNvSpPr>
              <a:spLocks/>
            </p:cNvSpPr>
            <p:nvPr/>
          </p:nvSpPr>
          <p:spPr bwMode="auto">
            <a:xfrm>
              <a:off x="2495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8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06 w 178"/>
                <a:gd name="T21" fmla="*/ 144 h 144"/>
                <a:gd name="T22" fmla="*/ 68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8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6" y="144"/>
                  </a:lnTo>
                  <a:lnTo>
                    <a:pt x="68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5" name="Freeform 373"/>
            <p:cNvSpPr>
              <a:spLocks/>
            </p:cNvSpPr>
            <p:nvPr/>
          </p:nvSpPr>
          <p:spPr bwMode="auto">
            <a:xfrm>
              <a:off x="2495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8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06 w 178"/>
                <a:gd name="T21" fmla="*/ 144 h 144"/>
                <a:gd name="T22" fmla="*/ 68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8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6" y="144"/>
                  </a:lnTo>
                  <a:lnTo>
                    <a:pt x="68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6" name="Rectangle 374"/>
            <p:cNvSpPr>
              <a:spLocks noChangeArrowheads="1"/>
            </p:cNvSpPr>
            <p:nvPr/>
          </p:nvSpPr>
          <p:spPr bwMode="auto">
            <a:xfrm>
              <a:off x="2535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6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77" name="Freeform 375"/>
            <p:cNvSpPr>
              <a:spLocks/>
            </p:cNvSpPr>
            <p:nvPr/>
          </p:nvSpPr>
          <p:spPr bwMode="auto">
            <a:xfrm>
              <a:off x="2889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10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10 w 178"/>
                <a:gd name="T21" fmla="*/ 144 h 144"/>
                <a:gd name="T22" fmla="*/ 67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67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8" name="Freeform 376"/>
            <p:cNvSpPr>
              <a:spLocks/>
            </p:cNvSpPr>
            <p:nvPr/>
          </p:nvSpPr>
          <p:spPr bwMode="auto">
            <a:xfrm>
              <a:off x="2889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10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10 w 178"/>
                <a:gd name="T21" fmla="*/ 144 h 144"/>
                <a:gd name="T22" fmla="*/ 67 w 178"/>
                <a:gd name="T23" fmla="*/ 144 h 144"/>
                <a:gd name="T24" fmla="*/ 34 w 178"/>
                <a:gd name="T25" fmla="*/ 130 h 144"/>
                <a:gd name="T26" fmla="*/ 10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10" y="144"/>
                  </a:lnTo>
                  <a:lnTo>
                    <a:pt x="67" y="144"/>
                  </a:lnTo>
                  <a:lnTo>
                    <a:pt x="34" y="130"/>
                  </a:lnTo>
                  <a:lnTo>
                    <a:pt x="10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9" name="Freeform 377"/>
            <p:cNvSpPr>
              <a:spLocks/>
            </p:cNvSpPr>
            <p:nvPr/>
          </p:nvSpPr>
          <p:spPr bwMode="auto">
            <a:xfrm>
              <a:off x="2759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5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06 w 178"/>
                <a:gd name="T21" fmla="*/ 144 h 144"/>
                <a:gd name="T22" fmla="*/ 67 w 178"/>
                <a:gd name="T23" fmla="*/ 144 h 144"/>
                <a:gd name="T24" fmla="*/ 34 w 178"/>
                <a:gd name="T25" fmla="*/ 129 h 144"/>
                <a:gd name="T26" fmla="*/ 5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5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6" y="144"/>
                  </a:lnTo>
                  <a:lnTo>
                    <a:pt x="67" y="144"/>
                  </a:lnTo>
                  <a:lnTo>
                    <a:pt x="34" y="129"/>
                  </a:lnTo>
                  <a:lnTo>
                    <a:pt x="5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0" name="Rectangle 378"/>
            <p:cNvSpPr>
              <a:spLocks noChangeArrowheads="1"/>
            </p:cNvSpPr>
            <p:nvPr/>
          </p:nvSpPr>
          <p:spPr bwMode="auto">
            <a:xfrm>
              <a:off x="2930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9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1" name="Freeform 379"/>
            <p:cNvSpPr>
              <a:spLocks/>
            </p:cNvSpPr>
            <p:nvPr/>
          </p:nvSpPr>
          <p:spPr bwMode="auto">
            <a:xfrm>
              <a:off x="2759" y="1813"/>
              <a:ext cx="88" cy="86"/>
            </a:xfrm>
            <a:custGeom>
              <a:avLst/>
              <a:gdLst>
                <a:gd name="T0" fmla="*/ 0 w 178"/>
                <a:gd name="T1" fmla="*/ 72 h 144"/>
                <a:gd name="T2" fmla="*/ 5 w 178"/>
                <a:gd name="T3" fmla="*/ 38 h 144"/>
                <a:gd name="T4" fmla="*/ 34 w 178"/>
                <a:gd name="T5" fmla="*/ 14 h 144"/>
                <a:gd name="T6" fmla="*/ 67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6 h 144"/>
                <a:gd name="T18" fmla="*/ 144 w 178"/>
                <a:gd name="T19" fmla="*/ 130 h 144"/>
                <a:gd name="T20" fmla="*/ 106 w 178"/>
                <a:gd name="T21" fmla="*/ 144 h 144"/>
                <a:gd name="T22" fmla="*/ 67 w 178"/>
                <a:gd name="T23" fmla="*/ 144 h 144"/>
                <a:gd name="T24" fmla="*/ 34 w 178"/>
                <a:gd name="T25" fmla="*/ 130 h 144"/>
                <a:gd name="T26" fmla="*/ 5 w 178"/>
                <a:gd name="T27" fmla="*/ 106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5" y="38"/>
                  </a:lnTo>
                  <a:lnTo>
                    <a:pt x="34" y="14"/>
                  </a:lnTo>
                  <a:lnTo>
                    <a:pt x="67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6"/>
                  </a:lnTo>
                  <a:lnTo>
                    <a:pt x="144" y="130"/>
                  </a:lnTo>
                  <a:lnTo>
                    <a:pt x="106" y="144"/>
                  </a:lnTo>
                  <a:lnTo>
                    <a:pt x="67" y="144"/>
                  </a:lnTo>
                  <a:lnTo>
                    <a:pt x="34" y="130"/>
                  </a:lnTo>
                  <a:lnTo>
                    <a:pt x="5" y="10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2" name="Rectangle 380"/>
            <p:cNvSpPr>
              <a:spLocks noChangeArrowheads="1"/>
            </p:cNvSpPr>
            <p:nvPr/>
          </p:nvSpPr>
          <p:spPr bwMode="auto">
            <a:xfrm>
              <a:off x="2799" y="171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8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3" name="Rectangle 381"/>
            <p:cNvSpPr>
              <a:spLocks noChangeArrowheads="1"/>
            </p:cNvSpPr>
            <p:nvPr/>
          </p:nvSpPr>
          <p:spPr bwMode="auto">
            <a:xfrm>
              <a:off x="2126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3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4" name="Rectangle 382"/>
            <p:cNvSpPr>
              <a:spLocks noChangeArrowheads="1"/>
            </p:cNvSpPr>
            <p:nvPr/>
          </p:nvSpPr>
          <p:spPr bwMode="auto">
            <a:xfrm>
              <a:off x="2007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2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5" name="Rectangle 383"/>
            <p:cNvSpPr>
              <a:spLocks noChangeArrowheads="1"/>
            </p:cNvSpPr>
            <p:nvPr/>
          </p:nvSpPr>
          <p:spPr bwMode="auto">
            <a:xfrm>
              <a:off x="2390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5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6" name="Rectangle 384"/>
            <p:cNvSpPr>
              <a:spLocks noChangeArrowheads="1"/>
            </p:cNvSpPr>
            <p:nvPr/>
          </p:nvSpPr>
          <p:spPr bwMode="auto">
            <a:xfrm>
              <a:off x="2271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4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7" name="Rectangle 385"/>
            <p:cNvSpPr>
              <a:spLocks noChangeArrowheads="1"/>
            </p:cNvSpPr>
            <p:nvPr/>
          </p:nvSpPr>
          <p:spPr bwMode="auto">
            <a:xfrm>
              <a:off x="2654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7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8" name="Rectangle 386"/>
            <p:cNvSpPr>
              <a:spLocks noChangeArrowheads="1"/>
            </p:cNvSpPr>
            <p:nvPr/>
          </p:nvSpPr>
          <p:spPr bwMode="auto">
            <a:xfrm>
              <a:off x="2535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6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89" name="Rectangle 387"/>
            <p:cNvSpPr>
              <a:spLocks noChangeArrowheads="1"/>
            </p:cNvSpPr>
            <p:nvPr/>
          </p:nvSpPr>
          <p:spPr bwMode="auto">
            <a:xfrm>
              <a:off x="2930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9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0" name="Rectangle 388"/>
            <p:cNvSpPr>
              <a:spLocks noChangeArrowheads="1"/>
            </p:cNvSpPr>
            <p:nvPr/>
          </p:nvSpPr>
          <p:spPr bwMode="auto">
            <a:xfrm>
              <a:off x="2799" y="1899"/>
              <a:ext cx="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8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1" name="Freeform 389"/>
            <p:cNvSpPr>
              <a:spLocks/>
            </p:cNvSpPr>
            <p:nvPr/>
          </p:nvSpPr>
          <p:spPr bwMode="auto">
            <a:xfrm>
              <a:off x="3153" y="1632"/>
              <a:ext cx="88" cy="87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67 w 177"/>
                <a:gd name="T7" fmla="*/ 0 h 144"/>
                <a:gd name="T8" fmla="*/ 105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05 w 177"/>
                <a:gd name="T21" fmla="*/ 144 h 144"/>
                <a:gd name="T22" fmla="*/ 67 w 177"/>
                <a:gd name="T23" fmla="*/ 144 h 144"/>
                <a:gd name="T24" fmla="*/ 33 w 177"/>
                <a:gd name="T25" fmla="*/ 129 h 144"/>
                <a:gd name="T26" fmla="*/ 9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67" y="0"/>
                  </a:lnTo>
                  <a:lnTo>
                    <a:pt x="105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5" y="144"/>
                  </a:lnTo>
                  <a:lnTo>
                    <a:pt x="67" y="144"/>
                  </a:lnTo>
                  <a:lnTo>
                    <a:pt x="33" y="129"/>
                  </a:lnTo>
                  <a:lnTo>
                    <a:pt x="9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2" name="Rectangle 390"/>
            <p:cNvSpPr>
              <a:spLocks noChangeArrowheads="1"/>
            </p:cNvSpPr>
            <p:nvPr/>
          </p:nvSpPr>
          <p:spPr bwMode="auto">
            <a:xfrm>
              <a:off x="3181" y="1719"/>
              <a:ext cx="7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11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3" name="Freeform 391"/>
            <p:cNvSpPr>
              <a:spLocks/>
            </p:cNvSpPr>
            <p:nvPr/>
          </p:nvSpPr>
          <p:spPr bwMode="auto">
            <a:xfrm>
              <a:off x="3020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10 w 178"/>
                <a:gd name="T3" fmla="*/ 38 h 144"/>
                <a:gd name="T4" fmla="*/ 34 w 178"/>
                <a:gd name="T5" fmla="*/ 14 h 144"/>
                <a:gd name="T6" fmla="*/ 72 w 178"/>
                <a:gd name="T7" fmla="*/ 0 h 144"/>
                <a:gd name="T8" fmla="*/ 110 w 178"/>
                <a:gd name="T9" fmla="*/ 0 h 144"/>
                <a:gd name="T10" fmla="*/ 144 w 178"/>
                <a:gd name="T11" fmla="*/ 14 h 144"/>
                <a:gd name="T12" fmla="*/ 173 w 178"/>
                <a:gd name="T13" fmla="*/ 38 h 144"/>
                <a:gd name="T14" fmla="*/ 178 w 178"/>
                <a:gd name="T15" fmla="*/ 72 h 144"/>
                <a:gd name="T16" fmla="*/ 173 w 178"/>
                <a:gd name="T17" fmla="*/ 105 h 144"/>
                <a:gd name="T18" fmla="*/ 144 w 178"/>
                <a:gd name="T19" fmla="*/ 129 h 144"/>
                <a:gd name="T20" fmla="*/ 110 w 178"/>
                <a:gd name="T21" fmla="*/ 144 h 144"/>
                <a:gd name="T22" fmla="*/ 72 w 178"/>
                <a:gd name="T23" fmla="*/ 144 h 144"/>
                <a:gd name="T24" fmla="*/ 34 w 178"/>
                <a:gd name="T25" fmla="*/ 129 h 144"/>
                <a:gd name="T26" fmla="*/ 10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10" y="38"/>
                  </a:lnTo>
                  <a:lnTo>
                    <a:pt x="34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73" y="38"/>
                  </a:lnTo>
                  <a:lnTo>
                    <a:pt x="178" y="72"/>
                  </a:lnTo>
                  <a:lnTo>
                    <a:pt x="173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4" y="129"/>
                  </a:lnTo>
                  <a:lnTo>
                    <a:pt x="10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4" name="Rectangle 392"/>
            <p:cNvSpPr>
              <a:spLocks noChangeArrowheads="1"/>
            </p:cNvSpPr>
            <p:nvPr/>
          </p:nvSpPr>
          <p:spPr bwMode="auto">
            <a:xfrm>
              <a:off x="3023" y="1719"/>
              <a:ext cx="7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10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5" name="Freeform 393"/>
            <p:cNvSpPr>
              <a:spLocks/>
            </p:cNvSpPr>
            <p:nvPr/>
          </p:nvSpPr>
          <p:spPr bwMode="auto">
            <a:xfrm>
              <a:off x="3417" y="1632"/>
              <a:ext cx="88" cy="87"/>
            </a:xfrm>
            <a:custGeom>
              <a:avLst/>
              <a:gdLst>
                <a:gd name="T0" fmla="*/ 0 w 178"/>
                <a:gd name="T1" fmla="*/ 72 h 144"/>
                <a:gd name="T2" fmla="*/ 5 w 178"/>
                <a:gd name="T3" fmla="*/ 38 h 144"/>
                <a:gd name="T4" fmla="*/ 34 w 178"/>
                <a:gd name="T5" fmla="*/ 14 h 144"/>
                <a:gd name="T6" fmla="*/ 68 w 178"/>
                <a:gd name="T7" fmla="*/ 0 h 144"/>
                <a:gd name="T8" fmla="*/ 106 w 178"/>
                <a:gd name="T9" fmla="*/ 0 h 144"/>
                <a:gd name="T10" fmla="*/ 144 w 178"/>
                <a:gd name="T11" fmla="*/ 14 h 144"/>
                <a:gd name="T12" fmla="*/ 168 w 178"/>
                <a:gd name="T13" fmla="*/ 38 h 144"/>
                <a:gd name="T14" fmla="*/ 178 w 178"/>
                <a:gd name="T15" fmla="*/ 72 h 144"/>
                <a:gd name="T16" fmla="*/ 168 w 178"/>
                <a:gd name="T17" fmla="*/ 105 h 144"/>
                <a:gd name="T18" fmla="*/ 144 w 178"/>
                <a:gd name="T19" fmla="*/ 129 h 144"/>
                <a:gd name="T20" fmla="*/ 106 w 178"/>
                <a:gd name="T21" fmla="*/ 144 h 144"/>
                <a:gd name="T22" fmla="*/ 68 w 178"/>
                <a:gd name="T23" fmla="*/ 144 h 144"/>
                <a:gd name="T24" fmla="*/ 34 w 178"/>
                <a:gd name="T25" fmla="*/ 129 h 144"/>
                <a:gd name="T26" fmla="*/ 5 w 178"/>
                <a:gd name="T27" fmla="*/ 105 h 144"/>
                <a:gd name="T28" fmla="*/ 0 w 178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144"/>
                <a:gd name="T47" fmla="*/ 178 w 178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144">
                  <a:moveTo>
                    <a:pt x="0" y="72"/>
                  </a:moveTo>
                  <a:lnTo>
                    <a:pt x="5" y="38"/>
                  </a:lnTo>
                  <a:lnTo>
                    <a:pt x="34" y="14"/>
                  </a:lnTo>
                  <a:lnTo>
                    <a:pt x="68" y="0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8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06" y="144"/>
                  </a:lnTo>
                  <a:lnTo>
                    <a:pt x="68" y="144"/>
                  </a:lnTo>
                  <a:lnTo>
                    <a:pt x="34" y="129"/>
                  </a:lnTo>
                  <a:lnTo>
                    <a:pt x="5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6" name="Freeform 394"/>
            <p:cNvSpPr>
              <a:spLocks/>
            </p:cNvSpPr>
            <p:nvPr/>
          </p:nvSpPr>
          <p:spPr bwMode="auto">
            <a:xfrm>
              <a:off x="3284" y="1632"/>
              <a:ext cx="88" cy="87"/>
            </a:xfrm>
            <a:custGeom>
              <a:avLst/>
              <a:gdLst>
                <a:gd name="T0" fmla="*/ 0 w 177"/>
                <a:gd name="T1" fmla="*/ 72 h 144"/>
                <a:gd name="T2" fmla="*/ 9 w 177"/>
                <a:gd name="T3" fmla="*/ 38 h 144"/>
                <a:gd name="T4" fmla="*/ 33 w 177"/>
                <a:gd name="T5" fmla="*/ 14 h 144"/>
                <a:gd name="T6" fmla="*/ 72 w 177"/>
                <a:gd name="T7" fmla="*/ 0 h 144"/>
                <a:gd name="T8" fmla="*/ 110 w 177"/>
                <a:gd name="T9" fmla="*/ 0 h 144"/>
                <a:gd name="T10" fmla="*/ 144 w 177"/>
                <a:gd name="T11" fmla="*/ 14 h 144"/>
                <a:gd name="T12" fmla="*/ 168 w 177"/>
                <a:gd name="T13" fmla="*/ 38 h 144"/>
                <a:gd name="T14" fmla="*/ 177 w 177"/>
                <a:gd name="T15" fmla="*/ 72 h 144"/>
                <a:gd name="T16" fmla="*/ 168 w 177"/>
                <a:gd name="T17" fmla="*/ 105 h 144"/>
                <a:gd name="T18" fmla="*/ 144 w 177"/>
                <a:gd name="T19" fmla="*/ 129 h 144"/>
                <a:gd name="T20" fmla="*/ 110 w 177"/>
                <a:gd name="T21" fmla="*/ 144 h 144"/>
                <a:gd name="T22" fmla="*/ 72 w 177"/>
                <a:gd name="T23" fmla="*/ 144 h 144"/>
                <a:gd name="T24" fmla="*/ 33 w 177"/>
                <a:gd name="T25" fmla="*/ 129 h 144"/>
                <a:gd name="T26" fmla="*/ 9 w 177"/>
                <a:gd name="T27" fmla="*/ 105 h 144"/>
                <a:gd name="T28" fmla="*/ 0 w 177"/>
                <a:gd name="T29" fmla="*/ 72 h 1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44"/>
                <a:gd name="T47" fmla="*/ 177 w 177"/>
                <a:gd name="T48" fmla="*/ 144 h 1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44">
                  <a:moveTo>
                    <a:pt x="0" y="72"/>
                  </a:moveTo>
                  <a:lnTo>
                    <a:pt x="9" y="38"/>
                  </a:lnTo>
                  <a:lnTo>
                    <a:pt x="33" y="14"/>
                  </a:lnTo>
                  <a:lnTo>
                    <a:pt x="72" y="0"/>
                  </a:lnTo>
                  <a:lnTo>
                    <a:pt x="110" y="0"/>
                  </a:lnTo>
                  <a:lnTo>
                    <a:pt x="144" y="14"/>
                  </a:lnTo>
                  <a:lnTo>
                    <a:pt x="168" y="38"/>
                  </a:lnTo>
                  <a:lnTo>
                    <a:pt x="177" y="72"/>
                  </a:lnTo>
                  <a:lnTo>
                    <a:pt x="168" y="105"/>
                  </a:lnTo>
                  <a:lnTo>
                    <a:pt x="144" y="129"/>
                  </a:lnTo>
                  <a:lnTo>
                    <a:pt x="110" y="144"/>
                  </a:lnTo>
                  <a:lnTo>
                    <a:pt x="72" y="144"/>
                  </a:lnTo>
                  <a:lnTo>
                    <a:pt x="33" y="129"/>
                  </a:lnTo>
                  <a:lnTo>
                    <a:pt x="9" y="105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7" name="Rectangle 395"/>
            <p:cNvSpPr>
              <a:spLocks noChangeArrowheads="1"/>
            </p:cNvSpPr>
            <p:nvPr/>
          </p:nvSpPr>
          <p:spPr bwMode="auto">
            <a:xfrm>
              <a:off x="3452" y="1719"/>
              <a:ext cx="7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13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8" name="Rectangle 396"/>
            <p:cNvSpPr>
              <a:spLocks noChangeArrowheads="1"/>
            </p:cNvSpPr>
            <p:nvPr/>
          </p:nvSpPr>
          <p:spPr bwMode="auto">
            <a:xfrm>
              <a:off x="3320" y="1719"/>
              <a:ext cx="7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800" b="1">
                  <a:solidFill>
                    <a:srgbClr val="FFFFFF"/>
                  </a:solidFill>
                  <a:latin typeface="Arial" charset="0"/>
                </a:rPr>
                <a:t>12</a:t>
              </a:r>
              <a:endParaRPr lang="fr-FR" sz="800">
                <a:latin typeface="Times New Roman" pitchFamily="18" charset="0"/>
              </a:endParaRPr>
            </a:p>
          </p:txBody>
        </p:sp>
        <p:sp>
          <p:nvSpPr>
            <p:cNvPr id="399" name="Freeform 397"/>
            <p:cNvSpPr>
              <a:spLocks/>
            </p:cNvSpPr>
            <p:nvPr/>
          </p:nvSpPr>
          <p:spPr bwMode="auto">
            <a:xfrm>
              <a:off x="3916" y="848"/>
              <a:ext cx="100" cy="72"/>
            </a:xfrm>
            <a:custGeom>
              <a:avLst/>
              <a:gdLst>
                <a:gd name="T0" fmla="*/ 77 w 202"/>
                <a:gd name="T1" fmla="*/ 4 h 120"/>
                <a:gd name="T2" fmla="*/ 87 w 202"/>
                <a:gd name="T3" fmla="*/ 57 h 120"/>
                <a:gd name="T4" fmla="*/ 0 w 202"/>
                <a:gd name="T5" fmla="*/ 72 h 120"/>
                <a:gd name="T6" fmla="*/ 5 w 202"/>
                <a:gd name="T7" fmla="*/ 86 h 120"/>
                <a:gd name="T8" fmla="*/ 87 w 202"/>
                <a:gd name="T9" fmla="*/ 72 h 120"/>
                <a:gd name="T10" fmla="*/ 96 w 202"/>
                <a:gd name="T11" fmla="*/ 120 h 120"/>
                <a:gd name="T12" fmla="*/ 125 w 202"/>
                <a:gd name="T13" fmla="*/ 115 h 120"/>
                <a:gd name="T14" fmla="*/ 115 w 202"/>
                <a:gd name="T15" fmla="*/ 67 h 120"/>
                <a:gd name="T16" fmla="*/ 202 w 202"/>
                <a:gd name="T17" fmla="*/ 52 h 120"/>
                <a:gd name="T18" fmla="*/ 197 w 202"/>
                <a:gd name="T19" fmla="*/ 33 h 120"/>
                <a:gd name="T20" fmla="*/ 115 w 202"/>
                <a:gd name="T21" fmla="*/ 52 h 120"/>
                <a:gd name="T22" fmla="*/ 106 w 202"/>
                <a:gd name="T23" fmla="*/ 0 h 120"/>
                <a:gd name="T24" fmla="*/ 77 w 202"/>
                <a:gd name="T25" fmla="*/ 4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2"/>
                <a:gd name="T40" fmla="*/ 0 h 120"/>
                <a:gd name="T41" fmla="*/ 202 w 202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2" h="120">
                  <a:moveTo>
                    <a:pt x="77" y="4"/>
                  </a:moveTo>
                  <a:lnTo>
                    <a:pt x="87" y="57"/>
                  </a:lnTo>
                  <a:lnTo>
                    <a:pt x="0" y="72"/>
                  </a:lnTo>
                  <a:lnTo>
                    <a:pt x="5" y="86"/>
                  </a:lnTo>
                  <a:lnTo>
                    <a:pt x="87" y="72"/>
                  </a:lnTo>
                  <a:lnTo>
                    <a:pt x="96" y="120"/>
                  </a:lnTo>
                  <a:lnTo>
                    <a:pt x="125" y="115"/>
                  </a:lnTo>
                  <a:lnTo>
                    <a:pt x="115" y="67"/>
                  </a:lnTo>
                  <a:lnTo>
                    <a:pt x="202" y="52"/>
                  </a:lnTo>
                  <a:lnTo>
                    <a:pt x="197" y="33"/>
                  </a:lnTo>
                  <a:lnTo>
                    <a:pt x="115" y="52"/>
                  </a:lnTo>
                  <a:lnTo>
                    <a:pt x="106" y="0"/>
                  </a:lnTo>
                  <a:lnTo>
                    <a:pt x="77" y="4"/>
                  </a:lnTo>
                  <a:close/>
                </a:path>
              </a:pathLst>
            </a:custGeom>
            <a:solidFill>
              <a:srgbClr val="FFFFFF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0" name="Rectangle 398"/>
            <p:cNvSpPr>
              <a:spLocks noChangeArrowheads="1"/>
            </p:cNvSpPr>
            <p:nvPr/>
          </p:nvSpPr>
          <p:spPr bwMode="auto">
            <a:xfrm>
              <a:off x="634" y="1249"/>
              <a:ext cx="4406" cy="128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1" name="Rectangle 399"/>
            <p:cNvSpPr>
              <a:spLocks noChangeArrowheads="1"/>
            </p:cNvSpPr>
            <p:nvPr/>
          </p:nvSpPr>
          <p:spPr bwMode="auto">
            <a:xfrm>
              <a:off x="2615" y="1257"/>
              <a:ext cx="26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rgbClr val="FFFFFF"/>
                  </a:solidFill>
                  <a:latin typeface="Arial" charset="0"/>
                </a:rPr>
                <a:t>TSXO7</a:t>
              </a:r>
              <a:endParaRPr lang="fr-FR" sz="1000">
                <a:latin typeface="Times New Roman" pitchFamily="18" charset="0"/>
              </a:endParaRPr>
            </a:p>
          </p:txBody>
        </p:sp>
        <p:sp>
          <p:nvSpPr>
            <p:cNvPr id="402" name="Line 400"/>
            <p:cNvSpPr>
              <a:spLocks noChangeShapeType="1"/>
            </p:cNvSpPr>
            <p:nvPr/>
          </p:nvSpPr>
          <p:spPr bwMode="auto">
            <a:xfrm>
              <a:off x="4391" y="1377"/>
              <a:ext cx="1" cy="1376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03" name="Text Box 401"/>
          <p:cNvSpPr txBox="1">
            <a:spLocks noChangeArrowheads="1"/>
          </p:cNvSpPr>
          <p:nvPr/>
        </p:nvSpPr>
        <p:spPr bwMode="auto">
          <a:xfrm>
            <a:off x="381000" y="206356"/>
            <a:ext cx="830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3200" dirty="0">
                <a:solidFill>
                  <a:schemeClr val="accent2"/>
                </a:solidFill>
                <a:latin typeface="Times New Roman" pitchFamily="18" charset="0"/>
              </a:rPr>
              <a:t>Type monobloc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42897" y="3648099"/>
          <a:ext cx="3800475" cy="3209925"/>
        </p:xfrm>
        <a:graphic>
          <a:graphicData uri="http://schemas.openxmlformats.org/presentationml/2006/ole">
            <p:oleObj spid="_x0000_s1026" name="Photo Editor Photo" r:id="rId3" imgW="3801006" imgH="3209524" progId="">
              <p:embed/>
            </p:oleObj>
          </a:graphicData>
        </a:graphic>
      </p:graphicFrame>
      <p:pic>
        <p:nvPicPr>
          <p:cNvPr id="406" name="Image 405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4286256"/>
            <a:ext cx="3500462" cy="218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04800"/>
            <a:ext cx="7926387" cy="1431925"/>
          </a:xfrm>
        </p:spPr>
        <p:txBody>
          <a:bodyPr/>
          <a:lstStyle/>
          <a:p>
            <a:pPr eaLnBrk="1" hangingPunct="1">
              <a:defRPr/>
            </a:pPr>
            <a:r>
              <a:rPr lang="fr-BE" smtClean="0"/>
              <a:t>Les automates modulaires</a:t>
            </a:r>
            <a:endParaRPr lang="fr-FR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066800" y="1981200"/>
            <a:ext cx="7543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&lt;4’000 entrées sorties par CPU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Nombre d’entrées-sorties modulables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Comptage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Commandes d’axes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Pesage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Communications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Sécurité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Automatismes complexes, régulation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numérique, asservissements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81000" y="71414"/>
            <a:ext cx="830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3200" dirty="0">
                <a:solidFill>
                  <a:schemeClr val="accent2"/>
                </a:solidFill>
                <a:latin typeface="Times New Roman" pitchFamily="18" charset="0"/>
              </a:rPr>
              <a:t>Type modulaire</a:t>
            </a: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85786" y="712795"/>
            <a:ext cx="6015037" cy="3787775"/>
            <a:chOff x="1488" y="8295"/>
            <a:chExt cx="9473" cy="5965"/>
          </a:xfrm>
        </p:grpSpPr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7306" y="11588"/>
              <a:ext cx="77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 flipH="1" flipV="1">
              <a:off x="7056" y="11376"/>
              <a:ext cx="211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 flipV="1">
              <a:off x="7104" y="11376"/>
              <a:ext cx="202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7973" y="11588"/>
              <a:ext cx="77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H="1" flipV="1">
              <a:off x="7258" y="11583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H="1" flipV="1">
              <a:off x="7195" y="11520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 flipV="1">
              <a:off x="7138" y="11458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 flipV="1">
              <a:off x="7075" y="11396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849" y="9706"/>
              <a:ext cx="379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902" y="1001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902" y="974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902" y="984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902" y="993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902" y="10468"/>
              <a:ext cx="57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902" y="1037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902" y="1029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902" y="1020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902" y="1010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5123" y="10017"/>
              <a:ext cx="52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5123" y="9749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5123" y="9840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5123" y="9931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5123" y="10468"/>
              <a:ext cx="52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123" y="10377"/>
              <a:ext cx="52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5123" y="10291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5123" y="10200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5123" y="10109"/>
              <a:ext cx="52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5012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5012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5012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5012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5012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5012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5012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5012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5012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 flipV="1">
              <a:off x="5171" y="11596"/>
              <a:ext cx="38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5247" y="11587"/>
              <a:ext cx="77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 flipH="1" flipV="1">
              <a:off x="5003" y="11375"/>
              <a:ext cx="206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 flipH="1" flipV="1">
              <a:off x="5051" y="11375"/>
              <a:ext cx="196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 flipH="1">
              <a:off x="5113" y="11311"/>
              <a:ext cx="4967" cy="3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2328" y="9298"/>
              <a:ext cx="1983" cy="2768"/>
            </a:xfrm>
            <a:prstGeom prst="rect">
              <a:avLst/>
            </a:prstGeom>
            <a:solidFill>
              <a:srgbClr val="969696"/>
            </a:solidFill>
            <a:ln w="15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4350" y="9298"/>
              <a:ext cx="763" cy="2768"/>
            </a:xfrm>
            <a:prstGeom prst="rect">
              <a:avLst/>
            </a:prstGeom>
            <a:solidFill>
              <a:srgbClr val="C0C0C0"/>
            </a:solidFill>
            <a:ln w="15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 flipH="1" flipV="1">
              <a:off x="1488" y="8544"/>
              <a:ext cx="840" cy="75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488" y="8544"/>
              <a:ext cx="840" cy="3522"/>
            </a:xfrm>
            <a:custGeom>
              <a:avLst/>
              <a:gdLst>
                <a:gd name="T0" fmla="*/ 840 w 840"/>
                <a:gd name="T1" fmla="*/ 3522 h 3522"/>
                <a:gd name="T2" fmla="*/ 0 w 840"/>
                <a:gd name="T3" fmla="*/ 2769 h 3522"/>
                <a:gd name="T4" fmla="*/ 0 w 840"/>
                <a:gd name="T5" fmla="*/ 2520 h 3522"/>
                <a:gd name="T6" fmla="*/ 154 w 840"/>
                <a:gd name="T7" fmla="*/ 2452 h 3522"/>
                <a:gd name="T8" fmla="*/ 154 w 840"/>
                <a:gd name="T9" fmla="*/ 1761 h 3522"/>
                <a:gd name="T10" fmla="*/ 0 w 840"/>
                <a:gd name="T11" fmla="*/ 1637 h 3522"/>
                <a:gd name="T12" fmla="*/ 0 w 840"/>
                <a:gd name="T13" fmla="*/ 0 h 3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0"/>
                <a:gd name="T22" fmla="*/ 0 h 3522"/>
                <a:gd name="T23" fmla="*/ 840 w 840"/>
                <a:gd name="T24" fmla="*/ 3522 h 35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0" h="3522">
                  <a:moveTo>
                    <a:pt x="840" y="3522"/>
                  </a:moveTo>
                  <a:lnTo>
                    <a:pt x="0" y="2769"/>
                  </a:lnTo>
                  <a:lnTo>
                    <a:pt x="0" y="2520"/>
                  </a:lnTo>
                  <a:lnTo>
                    <a:pt x="154" y="2452"/>
                  </a:lnTo>
                  <a:lnTo>
                    <a:pt x="154" y="1761"/>
                  </a:lnTo>
                  <a:lnTo>
                    <a:pt x="0" y="1637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auto">
            <a:xfrm>
              <a:off x="1488" y="8544"/>
              <a:ext cx="1834" cy="1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1944" y="8607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>
              <a:off x="2251" y="8607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2554" y="8607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>
              <a:off x="2861" y="8607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3168" y="8607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auto">
            <a:xfrm>
              <a:off x="2175" y="8799"/>
              <a:ext cx="153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auto">
            <a:xfrm>
              <a:off x="2482" y="8799"/>
              <a:ext cx="149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>
              <a:off x="2784" y="8799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3092" y="8799"/>
              <a:ext cx="153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3394" y="8799"/>
              <a:ext cx="154" cy="124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>
              <a:off x="2405" y="8986"/>
              <a:ext cx="149" cy="125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>
              <a:off x="2708" y="8986"/>
              <a:ext cx="153" cy="125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3015" y="8986"/>
              <a:ext cx="153" cy="125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auto">
            <a:xfrm>
              <a:off x="3322" y="8986"/>
              <a:ext cx="149" cy="125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auto">
            <a:xfrm>
              <a:off x="3625" y="8986"/>
              <a:ext cx="153" cy="125"/>
            </a:xfrm>
            <a:prstGeom prst="line">
              <a:avLst/>
            </a:prstGeom>
            <a:noFill/>
            <a:ln w="393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auto">
            <a:xfrm>
              <a:off x="3341" y="8544"/>
              <a:ext cx="6739" cy="2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>
              <a:off x="4009" y="9048"/>
              <a:ext cx="6647" cy="2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auto">
            <a:xfrm>
              <a:off x="3625" y="8607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auto">
            <a:xfrm>
              <a:off x="4124" y="8607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auto">
            <a:xfrm>
              <a:off x="3893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auto">
            <a:xfrm>
              <a:off x="6299" y="8799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auto">
            <a:xfrm>
              <a:off x="6798" y="8799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auto">
            <a:xfrm>
              <a:off x="6568" y="8799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auto">
            <a:xfrm>
              <a:off x="6068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auto">
            <a:xfrm>
              <a:off x="6568" y="8607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auto">
            <a:xfrm>
              <a:off x="6337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auto">
            <a:xfrm>
              <a:off x="5420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auto">
            <a:xfrm>
              <a:off x="5920" y="8799"/>
              <a:ext cx="148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auto">
            <a:xfrm>
              <a:off x="5689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auto">
            <a:xfrm>
              <a:off x="5305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auto">
            <a:xfrm>
              <a:off x="5804" y="8607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auto">
            <a:xfrm>
              <a:off x="5574" y="8607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auto">
            <a:xfrm>
              <a:off x="4599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5094" y="8799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auto">
            <a:xfrm>
              <a:off x="4868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auto">
            <a:xfrm>
              <a:off x="4503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auto">
            <a:xfrm>
              <a:off x="5003" y="8607"/>
              <a:ext cx="148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auto">
            <a:xfrm>
              <a:off x="4772" y="8607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auto">
            <a:xfrm>
              <a:off x="3778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auto">
            <a:xfrm>
              <a:off x="4273" y="8799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auto">
            <a:xfrm>
              <a:off x="4047" y="8799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auto">
            <a:xfrm flipH="1" flipV="1">
              <a:off x="4810" y="9048"/>
              <a:ext cx="303" cy="250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auto">
            <a:xfrm>
              <a:off x="5123" y="11630"/>
              <a:ext cx="5389" cy="3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auto">
            <a:xfrm flipH="1" flipV="1">
              <a:off x="4009" y="9048"/>
              <a:ext cx="264" cy="250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96" name="Group 94"/>
            <p:cNvGrpSpPr>
              <a:grpSpLocks/>
            </p:cNvGrpSpPr>
            <p:nvPr/>
          </p:nvGrpSpPr>
          <p:grpSpPr bwMode="auto">
            <a:xfrm>
              <a:off x="10120" y="8544"/>
              <a:ext cx="841" cy="3522"/>
              <a:chOff x="6683" y="8544"/>
              <a:chExt cx="841" cy="3522"/>
            </a:xfrm>
          </p:grpSpPr>
          <p:sp>
            <p:nvSpPr>
              <p:cNvPr id="569" name="Line 95"/>
              <p:cNvSpPr>
                <a:spLocks noChangeShapeType="1"/>
              </p:cNvSpPr>
              <p:nvPr/>
            </p:nvSpPr>
            <p:spPr bwMode="auto">
              <a:xfrm>
                <a:off x="6683" y="9048"/>
                <a:ext cx="1" cy="2265"/>
              </a:xfrm>
              <a:prstGeom prst="line">
                <a:avLst/>
              </a:prstGeom>
              <a:noFill/>
              <a:ln w="1524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70" name="Line 96"/>
              <p:cNvSpPr>
                <a:spLocks noChangeShapeType="1"/>
              </p:cNvSpPr>
              <p:nvPr/>
            </p:nvSpPr>
            <p:spPr bwMode="auto">
              <a:xfrm>
                <a:off x="7523" y="9298"/>
                <a:ext cx="1" cy="2768"/>
              </a:xfrm>
              <a:prstGeom prst="line">
                <a:avLst/>
              </a:prstGeom>
              <a:noFill/>
              <a:ln w="1524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71" name="Line 97"/>
              <p:cNvSpPr>
                <a:spLocks noChangeShapeType="1"/>
              </p:cNvSpPr>
              <p:nvPr/>
            </p:nvSpPr>
            <p:spPr bwMode="auto">
              <a:xfrm flipH="1" flipV="1">
                <a:off x="6683" y="8544"/>
                <a:ext cx="840" cy="754"/>
              </a:xfrm>
              <a:prstGeom prst="line">
                <a:avLst/>
              </a:prstGeom>
              <a:noFill/>
              <a:ln w="1524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72" name="Line 98"/>
              <p:cNvSpPr>
                <a:spLocks noChangeShapeType="1"/>
              </p:cNvSpPr>
              <p:nvPr/>
            </p:nvSpPr>
            <p:spPr bwMode="auto">
              <a:xfrm>
                <a:off x="6683" y="11313"/>
                <a:ext cx="840" cy="753"/>
              </a:xfrm>
              <a:prstGeom prst="line">
                <a:avLst/>
              </a:prstGeom>
              <a:noFill/>
              <a:ln w="1524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7" name="Line 99"/>
            <p:cNvSpPr>
              <a:spLocks noChangeShapeType="1"/>
            </p:cNvSpPr>
            <p:nvPr/>
          </p:nvSpPr>
          <p:spPr bwMode="auto">
            <a:xfrm flipV="1">
              <a:off x="5766" y="11596"/>
              <a:ext cx="38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8" name="Line 100"/>
            <p:cNvSpPr>
              <a:spLocks noChangeShapeType="1"/>
            </p:cNvSpPr>
            <p:nvPr/>
          </p:nvSpPr>
          <p:spPr bwMode="auto">
            <a:xfrm flipV="1">
              <a:off x="6433" y="11596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Line 101"/>
            <p:cNvSpPr>
              <a:spLocks noChangeShapeType="1"/>
            </p:cNvSpPr>
            <p:nvPr/>
          </p:nvSpPr>
          <p:spPr bwMode="auto">
            <a:xfrm>
              <a:off x="4350" y="10464"/>
              <a:ext cx="76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0" name="Rectangle 102"/>
            <p:cNvSpPr>
              <a:spLocks noChangeArrowheads="1"/>
            </p:cNvSpPr>
            <p:nvPr/>
          </p:nvSpPr>
          <p:spPr bwMode="auto">
            <a:xfrm>
              <a:off x="2408" y="9360"/>
              <a:ext cx="1830" cy="303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fr-FR" sz="1200" b="1">
                  <a:solidFill>
                    <a:srgbClr val="FF0000"/>
                  </a:solidFill>
                  <a:latin typeface="Arial" charset="0"/>
                </a:rPr>
                <a:t>ALIMENTATION</a:t>
              </a:r>
            </a:p>
          </p:txBody>
        </p:sp>
        <p:sp>
          <p:nvSpPr>
            <p:cNvPr id="101" name="Rectangle 103"/>
            <p:cNvSpPr>
              <a:spLocks noChangeArrowheads="1"/>
            </p:cNvSpPr>
            <p:nvPr/>
          </p:nvSpPr>
          <p:spPr bwMode="auto">
            <a:xfrm>
              <a:off x="6145" y="9706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" name="Rectangle 104"/>
            <p:cNvSpPr>
              <a:spLocks noChangeArrowheads="1"/>
            </p:cNvSpPr>
            <p:nvPr/>
          </p:nvSpPr>
          <p:spPr bwMode="auto">
            <a:xfrm>
              <a:off x="6203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Rectangle 105"/>
            <p:cNvSpPr>
              <a:spLocks noChangeArrowheads="1"/>
            </p:cNvSpPr>
            <p:nvPr/>
          </p:nvSpPr>
          <p:spPr bwMode="auto">
            <a:xfrm>
              <a:off x="6203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4" name="Rectangle 106"/>
            <p:cNvSpPr>
              <a:spLocks noChangeArrowheads="1"/>
            </p:cNvSpPr>
            <p:nvPr/>
          </p:nvSpPr>
          <p:spPr bwMode="auto">
            <a:xfrm>
              <a:off x="6203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5" name="Rectangle 107"/>
            <p:cNvSpPr>
              <a:spLocks noChangeArrowheads="1"/>
            </p:cNvSpPr>
            <p:nvPr/>
          </p:nvSpPr>
          <p:spPr bwMode="auto">
            <a:xfrm>
              <a:off x="6203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6" name="Rectangle 108"/>
            <p:cNvSpPr>
              <a:spLocks noChangeArrowheads="1"/>
            </p:cNvSpPr>
            <p:nvPr/>
          </p:nvSpPr>
          <p:spPr bwMode="auto">
            <a:xfrm>
              <a:off x="6203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7" name="Rectangle 109"/>
            <p:cNvSpPr>
              <a:spLocks noChangeArrowheads="1"/>
            </p:cNvSpPr>
            <p:nvPr/>
          </p:nvSpPr>
          <p:spPr bwMode="auto">
            <a:xfrm>
              <a:off x="6203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8" name="Rectangle 110"/>
            <p:cNvSpPr>
              <a:spLocks noChangeArrowheads="1"/>
            </p:cNvSpPr>
            <p:nvPr/>
          </p:nvSpPr>
          <p:spPr bwMode="auto">
            <a:xfrm>
              <a:off x="6203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9" name="Rectangle 111"/>
            <p:cNvSpPr>
              <a:spLocks noChangeArrowheads="1"/>
            </p:cNvSpPr>
            <p:nvPr/>
          </p:nvSpPr>
          <p:spPr bwMode="auto">
            <a:xfrm>
              <a:off x="6203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0" name="Rectangle 112"/>
            <p:cNvSpPr>
              <a:spLocks noChangeArrowheads="1"/>
            </p:cNvSpPr>
            <p:nvPr/>
          </p:nvSpPr>
          <p:spPr bwMode="auto">
            <a:xfrm>
              <a:off x="6203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" name="Rectangle 113"/>
            <p:cNvSpPr>
              <a:spLocks noChangeArrowheads="1"/>
            </p:cNvSpPr>
            <p:nvPr/>
          </p:nvSpPr>
          <p:spPr bwMode="auto">
            <a:xfrm>
              <a:off x="6419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Rectangle 114"/>
            <p:cNvSpPr>
              <a:spLocks noChangeArrowheads="1"/>
            </p:cNvSpPr>
            <p:nvPr/>
          </p:nvSpPr>
          <p:spPr bwMode="auto">
            <a:xfrm>
              <a:off x="6419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" name="Rectangle 115"/>
            <p:cNvSpPr>
              <a:spLocks noChangeArrowheads="1"/>
            </p:cNvSpPr>
            <p:nvPr/>
          </p:nvSpPr>
          <p:spPr bwMode="auto">
            <a:xfrm>
              <a:off x="6419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4" name="Rectangle 116"/>
            <p:cNvSpPr>
              <a:spLocks noChangeArrowheads="1"/>
            </p:cNvSpPr>
            <p:nvPr/>
          </p:nvSpPr>
          <p:spPr bwMode="auto">
            <a:xfrm>
              <a:off x="6419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" name="Rectangle 117"/>
            <p:cNvSpPr>
              <a:spLocks noChangeArrowheads="1"/>
            </p:cNvSpPr>
            <p:nvPr/>
          </p:nvSpPr>
          <p:spPr bwMode="auto">
            <a:xfrm>
              <a:off x="6419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Rectangle 118"/>
            <p:cNvSpPr>
              <a:spLocks noChangeArrowheads="1"/>
            </p:cNvSpPr>
            <p:nvPr/>
          </p:nvSpPr>
          <p:spPr bwMode="auto">
            <a:xfrm>
              <a:off x="6419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7" name="Rectangle 119"/>
            <p:cNvSpPr>
              <a:spLocks noChangeArrowheads="1"/>
            </p:cNvSpPr>
            <p:nvPr/>
          </p:nvSpPr>
          <p:spPr bwMode="auto">
            <a:xfrm>
              <a:off x="6419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8" name="Rectangle 120"/>
            <p:cNvSpPr>
              <a:spLocks noChangeArrowheads="1"/>
            </p:cNvSpPr>
            <p:nvPr/>
          </p:nvSpPr>
          <p:spPr bwMode="auto">
            <a:xfrm>
              <a:off x="6419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9" name="Rectangle 121"/>
            <p:cNvSpPr>
              <a:spLocks noChangeArrowheads="1"/>
            </p:cNvSpPr>
            <p:nvPr/>
          </p:nvSpPr>
          <p:spPr bwMode="auto">
            <a:xfrm>
              <a:off x="6419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0" name="Rectangle 122"/>
            <p:cNvSpPr>
              <a:spLocks noChangeArrowheads="1"/>
            </p:cNvSpPr>
            <p:nvPr/>
          </p:nvSpPr>
          <p:spPr bwMode="auto">
            <a:xfrm>
              <a:off x="6308" y="1001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1" name="Rectangle 123"/>
            <p:cNvSpPr>
              <a:spLocks noChangeArrowheads="1"/>
            </p:cNvSpPr>
            <p:nvPr/>
          </p:nvSpPr>
          <p:spPr bwMode="auto">
            <a:xfrm>
              <a:off x="6308" y="974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2" name="Rectangle 124"/>
            <p:cNvSpPr>
              <a:spLocks noChangeArrowheads="1"/>
            </p:cNvSpPr>
            <p:nvPr/>
          </p:nvSpPr>
          <p:spPr bwMode="auto">
            <a:xfrm>
              <a:off x="6308" y="984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Rectangle 125"/>
            <p:cNvSpPr>
              <a:spLocks noChangeArrowheads="1"/>
            </p:cNvSpPr>
            <p:nvPr/>
          </p:nvSpPr>
          <p:spPr bwMode="auto">
            <a:xfrm>
              <a:off x="6308" y="993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Rectangle 126"/>
            <p:cNvSpPr>
              <a:spLocks noChangeArrowheads="1"/>
            </p:cNvSpPr>
            <p:nvPr/>
          </p:nvSpPr>
          <p:spPr bwMode="auto">
            <a:xfrm>
              <a:off x="6308" y="10468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5" name="Rectangle 127"/>
            <p:cNvSpPr>
              <a:spLocks noChangeArrowheads="1"/>
            </p:cNvSpPr>
            <p:nvPr/>
          </p:nvSpPr>
          <p:spPr bwMode="auto">
            <a:xfrm>
              <a:off x="6308" y="1037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Rectangle 128"/>
            <p:cNvSpPr>
              <a:spLocks noChangeArrowheads="1"/>
            </p:cNvSpPr>
            <p:nvPr/>
          </p:nvSpPr>
          <p:spPr bwMode="auto">
            <a:xfrm>
              <a:off x="6308" y="1029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Rectangle 129"/>
            <p:cNvSpPr>
              <a:spLocks noChangeArrowheads="1"/>
            </p:cNvSpPr>
            <p:nvPr/>
          </p:nvSpPr>
          <p:spPr bwMode="auto">
            <a:xfrm>
              <a:off x="6308" y="1020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Rectangle 130"/>
            <p:cNvSpPr>
              <a:spLocks noChangeArrowheads="1"/>
            </p:cNvSpPr>
            <p:nvPr/>
          </p:nvSpPr>
          <p:spPr bwMode="auto">
            <a:xfrm>
              <a:off x="6308" y="1010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Rectangle 131"/>
            <p:cNvSpPr>
              <a:spLocks noChangeArrowheads="1"/>
            </p:cNvSpPr>
            <p:nvPr/>
          </p:nvSpPr>
          <p:spPr bwMode="auto">
            <a:xfrm>
              <a:off x="5459" y="9706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Rectangle 132"/>
            <p:cNvSpPr>
              <a:spLocks noChangeArrowheads="1"/>
            </p:cNvSpPr>
            <p:nvPr/>
          </p:nvSpPr>
          <p:spPr bwMode="auto">
            <a:xfrm>
              <a:off x="5511" y="1001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Rectangle 133"/>
            <p:cNvSpPr>
              <a:spLocks noChangeArrowheads="1"/>
            </p:cNvSpPr>
            <p:nvPr/>
          </p:nvSpPr>
          <p:spPr bwMode="auto">
            <a:xfrm>
              <a:off x="5511" y="974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Rectangle 134"/>
            <p:cNvSpPr>
              <a:spLocks noChangeArrowheads="1"/>
            </p:cNvSpPr>
            <p:nvPr/>
          </p:nvSpPr>
          <p:spPr bwMode="auto">
            <a:xfrm>
              <a:off x="5511" y="984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Rectangle 135"/>
            <p:cNvSpPr>
              <a:spLocks noChangeArrowheads="1"/>
            </p:cNvSpPr>
            <p:nvPr/>
          </p:nvSpPr>
          <p:spPr bwMode="auto">
            <a:xfrm>
              <a:off x="5511" y="993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Rectangle 136"/>
            <p:cNvSpPr>
              <a:spLocks noChangeArrowheads="1"/>
            </p:cNvSpPr>
            <p:nvPr/>
          </p:nvSpPr>
          <p:spPr bwMode="auto">
            <a:xfrm>
              <a:off x="5511" y="10468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Rectangle 137"/>
            <p:cNvSpPr>
              <a:spLocks noChangeArrowheads="1"/>
            </p:cNvSpPr>
            <p:nvPr/>
          </p:nvSpPr>
          <p:spPr bwMode="auto">
            <a:xfrm>
              <a:off x="5511" y="1037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Rectangle 138"/>
            <p:cNvSpPr>
              <a:spLocks noChangeArrowheads="1"/>
            </p:cNvSpPr>
            <p:nvPr/>
          </p:nvSpPr>
          <p:spPr bwMode="auto">
            <a:xfrm>
              <a:off x="5511" y="1029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Rectangle 139"/>
            <p:cNvSpPr>
              <a:spLocks noChangeArrowheads="1"/>
            </p:cNvSpPr>
            <p:nvPr/>
          </p:nvSpPr>
          <p:spPr bwMode="auto">
            <a:xfrm>
              <a:off x="5511" y="1020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Rectangle 140"/>
            <p:cNvSpPr>
              <a:spLocks noChangeArrowheads="1"/>
            </p:cNvSpPr>
            <p:nvPr/>
          </p:nvSpPr>
          <p:spPr bwMode="auto">
            <a:xfrm>
              <a:off x="5511" y="1010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Rectangle 141"/>
            <p:cNvSpPr>
              <a:spLocks noChangeArrowheads="1"/>
            </p:cNvSpPr>
            <p:nvPr/>
          </p:nvSpPr>
          <p:spPr bwMode="auto">
            <a:xfrm>
              <a:off x="5732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Rectangle 142"/>
            <p:cNvSpPr>
              <a:spLocks noChangeArrowheads="1"/>
            </p:cNvSpPr>
            <p:nvPr/>
          </p:nvSpPr>
          <p:spPr bwMode="auto">
            <a:xfrm>
              <a:off x="5732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Rectangle 143"/>
            <p:cNvSpPr>
              <a:spLocks noChangeArrowheads="1"/>
            </p:cNvSpPr>
            <p:nvPr/>
          </p:nvSpPr>
          <p:spPr bwMode="auto">
            <a:xfrm>
              <a:off x="5732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Rectangle 144"/>
            <p:cNvSpPr>
              <a:spLocks noChangeArrowheads="1"/>
            </p:cNvSpPr>
            <p:nvPr/>
          </p:nvSpPr>
          <p:spPr bwMode="auto">
            <a:xfrm>
              <a:off x="5732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Rectangle 145"/>
            <p:cNvSpPr>
              <a:spLocks noChangeArrowheads="1"/>
            </p:cNvSpPr>
            <p:nvPr/>
          </p:nvSpPr>
          <p:spPr bwMode="auto">
            <a:xfrm>
              <a:off x="5732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4" name="Rectangle 146"/>
            <p:cNvSpPr>
              <a:spLocks noChangeArrowheads="1"/>
            </p:cNvSpPr>
            <p:nvPr/>
          </p:nvSpPr>
          <p:spPr bwMode="auto">
            <a:xfrm>
              <a:off x="5732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5" name="Rectangle 147"/>
            <p:cNvSpPr>
              <a:spLocks noChangeArrowheads="1"/>
            </p:cNvSpPr>
            <p:nvPr/>
          </p:nvSpPr>
          <p:spPr bwMode="auto">
            <a:xfrm>
              <a:off x="5732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Rectangle 148"/>
            <p:cNvSpPr>
              <a:spLocks noChangeArrowheads="1"/>
            </p:cNvSpPr>
            <p:nvPr/>
          </p:nvSpPr>
          <p:spPr bwMode="auto">
            <a:xfrm>
              <a:off x="5732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7" name="Rectangle 149"/>
            <p:cNvSpPr>
              <a:spLocks noChangeArrowheads="1"/>
            </p:cNvSpPr>
            <p:nvPr/>
          </p:nvSpPr>
          <p:spPr bwMode="auto">
            <a:xfrm>
              <a:off x="5732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Rectangle 150"/>
            <p:cNvSpPr>
              <a:spLocks noChangeArrowheads="1"/>
            </p:cNvSpPr>
            <p:nvPr/>
          </p:nvSpPr>
          <p:spPr bwMode="auto">
            <a:xfrm>
              <a:off x="5622" y="1001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Rectangle 151"/>
            <p:cNvSpPr>
              <a:spLocks noChangeArrowheads="1"/>
            </p:cNvSpPr>
            <p:nvPr/>
          </p:nvSpPr>
          <p:spPr bwMode="auto">
            <a:xfrm>
              <a:off x="5622" y="974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0" name="Rectangle 152"/>
            <p:cNvSpPr>
              <a:spLocks noChangeArrowheads="1"/>
            </p:cNvSpPr>
            <p:nvPr/>
          </p:nvSpPr>
          <p:spPr bwMode="auto">
            <a:xfrm>
              <a:off x="5622" y="984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1" name="Rectangle 153"/>
            <p:cNvSpPr>
              <a:spLocks noChangeArrowheads="1"/>
            </p:cNvSpPr>
            <p:nvPr/>
          </p:nvSpPr>
          <p:spPr bwMode="auto">
            <a:xfrm>
              <a:off x="5622" y="993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2" name="Rectangle 154"/>
            <p:cNvSpPr>
              <a:spLocks noChangeArrowheads="1"/>
            </p:cNvSpPr>
            <p:nvPr/>
          </p:nvSpPr>
          <p:spPr bwMode="auto">
            <a:xfrm>
              <a:off x="5622" y="10468"/>
              <a:ext cx="57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3" name="Rectangle 155"/>
            <p:cNvSpPr>
              <a:spLocks noChangeArrowheads="1"/>
            </p:cNvSpPr>
            <p:nvPr/>
          </p:nvSpPr>
          <p:spPr bwMode="auto">
            <a:xfrm>
              <a:off x="5622" y="1037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4" name="Rectangle 156"/>
            <p:cNvSpPr>
              <a:spLocks noChangeArrowheads="1"/>
            </p:cNvSpPr>
            <p:nvPr/>
          </p:nvSpPr>
          <p:spPr bwMode="auto">
            <a:xfrm>
              <a:off x="5622" y="1029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5" name="Rectangle 157"/>
            <p:cNvSpPr>
              <a:spLocks noChangeArrowheads="1"/>
            </p:cNvSpPr>
            <p:nvPr/>
          </p:nvSpPr>
          <p:spPr bwMode="auto">
            <a:xfrm>
              <a:off x="5622" y="1020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6" name="Rectangle 158"/>
            <p:cNvSpPr>
              <a:spLocks noChangeArrowheads="1"/>
            </p:cNvSpPr>
            <p:nvPr/>
          </p:nvSpPr>
          <p:spPr bwMode="auto">
            <a:xfrm>
              <a:off x="5622" y="1010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7" name="Line 159"/>
            <p:cNvSpPr>
              <a:spLocks noChangeShapeType="1"/>
            </p:cNvSpPr>
            <p:nvPr/>
          </p:nvSpPr>
          <p:spPr bwMode="auto">
            <a:xfrm flipH="1">
              <a:off x="5843" y="9864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8" name="Line 160"/>
            <p:cNvSpPr>
              <a:spLocks noChangeShapeType="1"/>
            </p:cNvSpPr>
            <p:nvPr/>
          </p:nvSpPr>
          <p:spPr bwMode="auto">
            <a:xfrm flipH="1">
              <a:off x="5228" y="9864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9" name="Line 161"/>
            <p:cNvSpPr>
              <a:spLocks noChangeShapeType="1"/>
            </p:cNvSpPr>
            <p:nvPr/>
          </p:nvSpPr>
          <p:spPr bwMode="auto">
            <a:xfrm>
              <a:off x="5228" y="10430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0" name="Line 162"/>
            <p:cNvSpPr>
              <a:spLocks noChangeShapeType="1"/>
            </p:cNvSpPr>
            <p:nvPr/>
          </p:nvSpPr>
          <p:spPr bwMode="auto">
            <a:xfrm>
              <a:off x="5843" y="10430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1" name="Line 163"/>
            <p:cNvSpPr>
              <a:spLocks noChangeShapeType="1"/>
            </p:cNvSpPr>
            <p:nvPr/>
          </p:nvSpPr>
          <p:spPr bwMode="auto">
            <a:xfrm flipH="1" flipV="1">
              <a:off x="7475" y="13324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2" name="Line 164"/>
            <p:cNvSpPr>
              <a:spLocks noChangeShapeType="1"/>
            </p:cNvSpPr>
            <p:nvPr/>
          </p:nvSpPr>
          <p:spPr bwMode="auto">
            <a:xfrm flipH="1" flipV="1">
              <a:off x="7418" y="13261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3" name="Line 165"/>
            <p:cNvSpPr>
              <a:spLocks noChangeShapeType="1"/>
            </p:cNvSpPr>
            <p:nvPr/>
          </p:nvSpPr>
          <p:spPr bwMode="auto">
            <a:xfrm flipH="1" flipV="1">
              <a:off x="7355" y="13199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4" name="Line 166"/>
            <p:cNvSpPr>
              <a:spLocks noChangeShapeType="1"/>
            </p:cNvSpPr>
            <p:nvPr/>
          </p:nvSpPr>
          <p:spPr bwMode="auto">
            <a:xfrm flipH="1" flipV="1">
              <a:off x="7297" y="13136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5" name="Line 167"/>
            <p:cNvSpPr>
              <a:spLocks noChangeShapeType="1"/>
            </p:cNvSpPr>
            <p:nvPr/>
          </p:nvSpPr>
          <p:spPr bwMode="auto">
            <a:xfrm flipH="1" flipV="1">
              <a:off x="7235" y="13074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6" name="Line 168"/>
            <p:cNvSpPr>
              <a:spLocks noChangeShapeType="1"/>
            </p:cNvSpPr>
            <p:nvPr/>
          </p:nvSpPr>
          <p:spPr bwMode="auto">
            <a:xfrm flipH="1" flipV="1">
              <a:off x="7177" y="13012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7" name="Line 169"/>
            <p:cNvSpPr>
              <a:spLocks noChangeShapeType="1"/>
            </p:cNvSpPr>
            <p:nvPr/>
          </p:nvSpPr>
          <p:spPr bwMode="auto">
            <a:xfrm flipH="1" flipV="1">
              <a:off x="7115" y="12949"/>
              <a:ext cx="10" cy="15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8" name="Line 170"/>
            <p:cNvSpPr>
              <a:spLocks noChangeShapeType="1"/>
            </p:cNvSpPr>
            <p:nvPr/>
          </p:nvSpPr>
          <p:spPr bwMode="auto">
            <a:xfrm flipH="1" flipV="1">
              <a:off x="7053" y="12887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9" name="Line 171"/>
            <p:cNvSpPr>
              <a:spLocks noChangeShapeType="1"/>
            </p:cNvSpPr>
            <p:nvPr/>
          </p:nvSpPr>
          <p:spPr bwMode="auto">
            <a:xfrm flipH="1" flipV="1">
              <a:off x="6995" y="12825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0" name="Line 172"/>
            <p:cNvSpPr>
              <a:spLocks noChangeShapeType="1"/>
            </p:cNvSpPr>
            <p:nvPr/>
          </p:nvSpPr>
          <p:spPr bwMode="auto">
            <a:xfrm flipH="1" flipV="1">
              <a:off x="6933" y="12762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1" name="Line 173"/>
            <p:cNvSpPr>
              <a:spLocks noChangeShapeType="1"/>
            </p:cNvSpPr>
            <p:nvPr/>
          </p:nvSpPr>
          <p:spPr bwMode="auto">
            <a:xfrm flipH="1" flipV="1">
              <a:off x="6875" y="12700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2" name="Line 174"/>
            <p:cNvSpPr>
              <a:spLocks noChangeShapeType="1"/>
            </p:cNvSpPr>
            <p:nvPr/>
          </p:nvSpPr>
          <p:spPr bwMode="auto">
            <a:xfrm flipH="1" flipV="1">
              <a:off x="6813" y="12637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3" name="Line 175"/>
            <p:cNvSpPr>
              <a:spLocks noChangeShapeType="1"/>
            </p:cNvSpPr>
            <p:nvPr/>
          </p:nvSpPr>
          <p:spPr bwMode="auto">
            <a:xfrm flipH="1" flipV="1">
              <a:off x="6755" y="12575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" name="Line 176"/>
            <p:cNvSpPr>
              <a:spLocks noChangeShapeType="1"/>
            </p:cNvSpPr>
            <p:nvPr/>
          </p:nvSpPr>
          <p:spPr bwMode="auto">
            <a:xfrm flipH="1" flipV="1">
              <a:off x="6693" y="12513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5" name="Line 177"/>
            <p:cNvSpPr>
              <a:spLocks noChangeShapeType="1"/>
            </p:cNvSpPr>
            <p:nvPr/>
          </p:nvSpPr>
          <p:spPr bwMode="auto">
            <a:xfrm flipH="1" flipV="1">
              <a:off x="6635" y="12450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6" name="Line 178"/>
            <p:cNvSpPr>
              <a:spLocks noChangeShapeType="1"/>
            </p:cNvSpPr>
            <p:nvPr/>
          </p:nvSpPr>
          <p:spPr bwMode="auto">
            <a:xfrm flipH="1" flipV="1">
              <a:off x="6573" y="12388"/>
              <a:ext cx="9" cy="1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7" name="Line 179"/>
            <p:cNvSpPr>
              <a:spLocks noChangeShapeType="1"/>
            </p:cNvSpPr>
            <p:nvPr/>
          </p:nvSpPr>
          <p:spPr bwMode="auto">
            <a:xfrm flipH="1" flipV="1">
              <a:off x="6510" y="12326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8" name="Line 180"/>
            <p:cNvSpPr>
              <a:spLocks noChangeShapeType="1"/>
            </p:cNvSpPr>
            <p:nvPr/>
          </p:nvSpPr>
          <p:spPr bwMode="auto">
            <a:xfrm flipH="1" flipV="1">
              <a:off x="6452" y="12263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9" name="Line 181"/>
            <p:cNvSpPr>
              <a:spLocks noChangeShapeType="1"/>
            </p:cNvSpPr>
            <p:nvPr/>
          </p:nvSpPr>
          <p:spPr bwMode="auto">
            <a:xfrm flipH="1" flipV="1">
              <a:off x="6390" y="12201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0" name="Line 182"/>
            <p:cNvSpPr>
              <a:spLocks noChangeShapeType="1"/>
            </p:cNvSpPr>
            <p:nvPr/>
          </p:nvSpPr>
          <p:spPr bwMode="auto">
            <a:xfrm flipH="1" flipV="1">
              <a:off x="6332" y="12138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1" name="Line 183"/>
            <p:cNvSpPr>
              <a:spLocks noChangeShapeType="1"/>
            </p:cNvSpPr>
            <p:nvPr/>
          </p:nvSpPr>
          <p:spPr bwMode="auto">
            <a:xfrm flipH="1" flipV="1">
              <a:off x="6270" y="12076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2" name="Line 184"/>
            <p:cNvSpPr>
              <a:spLocks noChangeShapeType="1"/>
            </p:cNvSpPr>
            <p:nvPr/>
          </p:nvSpPr>
          <p:spPr bwMode="auto">
            <a:xfrm flipH="1" flipV="1">
              <a:off x="6212" y="12014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3" name="Line 185"/>
            <p:cNvSpPr>
              <a:spLocks noChangeShapeType="1"/>
            </p:cNvSpPr>
            <p:nvPr/>
          </p:nvSpPr>
          <p:spPr bwMode="auto">
            <a:xfrm flipH="1" flipV="1">
              <a:off x="6150" y="11951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4" name="Line 186"/>
            <p:cNvSpPr>
              <a:spLocks noChangeShapeType="1"/>
            </p:cNvSpPr>
            <p:nvPr/>
          </p:nvSpPr>
          <p:spPr bwMode="auto">
            <a:xfrm flipH="1" flipV="1">
              <a:off x="6092" y="11889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5" name="Line 187"/>
            <p:cNvSpPr>
              <a:spLocks noChangeShapeType="1"/>
            </p:cNvSpPr>
            <p:nvPr/>
          </p:nvSpPr>
          <p:spPr bwMode="auto">
            <a:xfrm flipH="1" flipV="1">
              <a:off x="6030" y="11826"/>
              <a:ext cx="10" cy="15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6" name="Line 188"/>
            <p:cNvSpPr>
              <a:spLocks noChangeShapeType="1"/>
            </p:cNvSpPr>
            <p:nvPr/>
          </p:nvSpPr>
          <p:spPr bwMode="auto">
            <a:xfrm flipH="1" flipV="1">
              <a:off x="5972" y="11764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7" name="Line 189"/>
            <p:cNvSpPr>
              <a:spLocks noChangeShapeType="1"/>
            </p:cNvSpPr>
            <p:nvPr/>
          </p:nvSpPr>
          <p:spPr bwMode="auto">
            <a:xfrm flipH="1" flipV="1">
              <a:off x="5910" y="11707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8" name="Line 190"/>
            <p:cNvSpPr>
              <a:spLocks noChangeShapeType="1"/>
            </p:cNvSpPr>
            <p:nvPr/>
          </p:nvSpPr>
          <p:spPr bwMode="auto">
            <a:xfrm flipH="1" flipV="1">
              <a:off x="5852" y="11644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89" name="Group 191"/>
            <p:cNvGrpSpPr>
              <a:grpSpLocks/>
            </p:cNvGrpSpPr>
            <p:nvPr/>
          </p:nvGrpSpPr>
          <p:grpSpPr bwMode="auto">
            <a:xfrm>
              <a:off x="5593" y="11375"/>
              <a:ext cx="994" cy="245"/>
              <a:chOff x="5593" y="11375"/>
              <a:chExt cx="994" cy="245"/>
            </a:xfrm>
          </p:grpSpPr>
          <p:sp>
            <p:nvSpPr>
              <p:cNvPr id="559" name="Line 192"/>
              <p:cNvSpPr>
                <a:spLocks noChangeShapeType="1"/>
              </p:cNvSpPr>
              <p:nvPr/>
            </p:nvSpPr>
            <p:spPr bwMode="auto">
              <a:xfrm>
                <a:off x="5843" y="11587"/>
                <a:ext cx="77" cy="33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0" name="Line 193"/>
              <p:cNvSpPr>
                <a:spLocks noChangeShapeType="1"/>
              </p:cNvSpPr>
              <p:nvPr/>
            </p:nvSpPr>
            <p:spPr bwMode="auto">
              <a:xfrm flipH="1" flipV="1">
                <a:off x="5593" y="11375"/>
                <a:ext cx="211" cy="212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1" name="Line 194"/>
              <p:cNvSpPr>
                <a:spLocks noChangeShapeType="1"/>
              </p:cNvSpPr>
              <p:nvPr/>
            </p:nvSpPr>
            <p:spPr bwMode="auto">
              <a:xfrm flipH="1" flipV="1">
                <a:off x="5641" y="11375"/>
                <a:ext cx="202" cy="212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2" name="Line 195"/>
              <p:cNvSpPr>
                <a:spLocks noChangeShapeType="1"/>
              </p:cNvSpPr>
              <p:nvPr/>
            </p:nvSpPr>
            <p:spPr bwMode="auto">
              <a:xfrm>
                <a:off x="6510" y="11587"/>
                <a:ext cx="77" cy="33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3" name="Line 196"/>
              <p:cNvSpPr>
                <a:spLocks noChangeShapeType="1"/>
              </p:cNvSpPr>
              <p:nvPr/>
            </p:nvSpPr>
            <p:spPr bwMode="auto">
              <a:xfrm flipH="1" flipV="1">
                <a:off x="6260" y="11375"/>
                <a:ext cx="212" cy="212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4" name="Line 197"/>
              <p:cNvSpPr>
                <a:spLocks noChangeShapeType="1"/>
              </p:cNvSpPr>
              <p:nvPr/>
            </p:nvSpPr>
            <p:spPr bwMode="auto">
              <a:xfrm flipH="1" flipV="1">
                <a:off x="6308" y="11375"/>
                <a:ext cx="202" cy="212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5" name="Line 198"/>
              <p:cNvSpPr>
                <a:spLocks noChangeShapeType="1"/>
              </p:cNvSpPr>
              <p:nvPr/>
            </p:nvSpPr>
            <p:spPr bwMode="auto">
              <a:xfrm flipH="1" flipV="1">
                <a:off x="5795" y="11582"/>
                <a:ext cx="9" cy="9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6" name="Line 199"/>
              <p:cNvSpPr>
                <a:spLocks noChangeShapeType="1"/>
              </p:cNvSpPr>
              <p:nvPr/>
            </p:nvSpPr>
            <p:spPr bwMode="auto">
              <a:xfrm flipH="1" flipV="1">
                <a:off x="5732" y="11519"/>
                <a:ext cx="10" cy="10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7" name="Line 200"/>
              <p:cNvSpPr>
                <a:spLocks noChangeShapeType="1"/>
              </p:cNvSpPr>
              <p:nvPr/>
            </p:nvSpPr>
            <p:spPr bwMode="auto">
              <a:xfrm flipH="1" flipV="1">
                <a:off x="5675" y="11457"/>
                <a:ext cx="9" cy="10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68" name="Line 201"/>
              <p:cNvSpPr>
                <a:spLocks noChangeShapeType="1"/>
              </p:cNvSpPr>
              <p:nvPr/>
            </p:nvSpPr>
            <p:spPr bwMode="auto">
              <a:xfrm flipH="1" flipV="1">
                <a:off x="5612" y="11395"/>
                <a:ext cx="10" cy="9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90" name="Line 202"/>
            <p:cNvSpPr>
              <a:spLocks noChangeShapeType="1"/>
            </p:cNvSpPr>
            <p:nvPr/>
          </p:nvSpPr>
          <p:spPr bwMode="auto">
            <a:xfrm flipH="1" flipV="1">
              <a:off x="7835" y="10809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1" name="Line 203"/>
            <p:cNvSpPr>
              <a:spLocks noChangeShapeType="1"/>
            </p:cNvSpPr>
            <p:nvPr/>
          </p:nvSpPr>
          <p:spPr bwMode="auto">
            <a:xfrm flipH="1" flipV="1">
              <a:off x="7768" y="10756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2" name="Line 204"/>
            <p:cNvSpPr>
              <a:spLocks noChangeShapeType="1"/>
            </p:cNvSpPr>
            <p:nvPr/>
          </p:nvSpPr>
          <p:spPr bwMode="auto">
            <a:xfrm flipH="1" flipV="1">
              <a:off x="7706" y="10699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3" name="Line 205"/>
            <p:cNvSpPr>
              <a:spLocks noChangeShapeType="1"/>
            </p:cNvSpPr>
            <p:nvPr/>
          </p:nvSpPr>
          <p:spPr bwMode="auto">
            <a:xfrm flipH="1" flipV="1">
              <a:off x="7638" y="10646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4" name="Line 206"/>
            <p:cNvSpPr>
              <a:spLocks noChangeShapeType="1"/>
            </p:cNvSpPr>
            <p:nvPr/>
          </p:nvSpPr>
          <p:spPr bwMode="auto">
            <a:xfrm flipH="1" flipV="1">
              <a:off x="7576" y="10588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5" name="Line 207"/>
            <p:cNvSpPr>
              <a:spLocks noChangeShapeType="1"/>
            </p:cNvSpPr>
            <p:nvPr/>
          </p:nvSpPr>
          <p:spPr bwMode="auto">
            <a:xfrm flipH="1" flipV="1">
              <a:off x="7509" y="10531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6" name="Line 208"/>
            <p:cNvSpPr>
              <a:spLocks noChangeShapeType="1"/>
            </p:cNvSpPr>
            <p:nvPr/>
          </p:nvSpPr>
          <p:spPr bwMode="auto">
            <a:xfrm flipH="1" flipV="1">
              <a:off x="7442" y="10478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7" name="Line 209"/>
            <p:cNvSpPr>
              <a:spLocks noChangeShapeType="1"/>
            </p:cNvSpPr>
            <p:nvPr/>
          </p:nvSpPr>
          <p:spPr bwMode="auto">
            <a:xfrm flipH="1" flipV="1">
              <a:off x="7379" y="10421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8" name="Line 210"/>
            <p:cNvSpPr>
              <a:spLocks noChangeShapeType="1"/>
            </p:cNvSpPr>
            <p:nvPr/>
          </p:nvSpPr>
          <p:spPr bwMode="auto">
            <a:xfrm flipH="1" flipV="1">
              <a:off x="7312" y="10368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9" name="Line 211"/>
            <p:cNvSpPr>
              <a:spLocks noChangeShapeType="1"/>
            </p:cNvSpPr>
            <p:nvPr/>
          </p:nvSpPr>
          <p:spPr bwMode="auto">
            <a:xfrm flipH="1" flipV="1">
              <a:off x="7249" y="10310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0" name="Line 212"/>
            <p:cNvSpPr>
              <a:spLocks noChangeShapeType="1"/>
            </p:cNvSpPr>
            <p:nvPr/>
          </p:nvSpPr>
          <p:spPr bwMode="auto">
            <a:xfrm flipH="1" flipV="1">
              <a:off x="7182" y="10257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1" name="Line 213"/>
            <p:cNvSpPr>
              <a:spLocks noChangeShapeType="1"/>
            </p:cNvSpPr>
            <p:nvPr/>
          </p:nvSpPr>
          <p:spPr bwMode="auto">
            <a:xfrm flipH="1" flipV="1">
              <a:off x="7120" y="10200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2" name="Line 214"/>
            <p:cNvSpPr>
              <a:spLocks noChangeShapeType="1"/>
            </p:cNvSpPr>
            <p:nvPr/>
          </p:nvSpPr>
          <p:spPr bwMode="auto">
            <a:xfrm flipH="1" flipV="1">
              <a:off x="7053" y="10147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3" name="Line 215"/>
            <p:cNvSpPr>
              <a:spLocks noChangeShapeType="1"/>
            </p:cNvSpPr>
            <p:nvPr/>
          </p:nvSpPr>
          <p:spPr bwMode="auto">
            <a:xfrm flipH="1" flipV="1">
              <a:off x="6990" y="10089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4" name="Line 216"/>
            <p:cNvSpPr>
              <a:spLocks noChangeShapeType="1"/>
            </p:cNvSpPr>
            <p:nvPr/>
          </p:nvSpPr>
          <p:spPr bwMode="auto">
            <a:xfrm flipH="1" flipV="1">
              <a:off x="6923" y="10032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5" name="Line 217"/>
            <p:cNvSpPr>
              <a:spLocks noChangeShapeType="1"/>
            </p:cNvSpPr>
            <p:nvPr/>
          </p:nvSpPr>
          <p:spPr bwMode="auto">
            <a:xfrm flipH="1" flipV="1">
              <a:off x="6856" y="9979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6" name="Line 218"/>
            <p:cNvSpPr>
              <a:spLocks noChangeShapeType="1"/>
            </p:cNvSpPr>
            <p:nvPr/>
          </p:nvSpPr>
          <p:spPr bwMode="auto">
            <a:xfrm flipH="1" flipV="1">
              <a:off x="6793" y="9921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7" name="Line 219"/>
            <p:cNvSpPr>
              <a:spLocks noChangeShapeType="1"/>
            </p:cNvSpPr>
            <p:nvPr/>
          </p:nvSpPr>
          <p:spPr bwMode="auto">
            <a:xfrm flipH="1" flipV="1">
              <a:off x="6726" y="9869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Line 220"/>
            <p:cNvSpPr>
              <a:spLocks noChangeShapeType="1"/>
            </p:cNvSpPr>
            <p:nvPr/>
          </p:nvSpPr>
          <p:spPr bwMode="auto">
            <a:xfrm flipH="1" flipV="1">
              <a:off x="6664" y="9811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9" name="Line 221"/>
            <p:cNvSpPr>
              <a:spLocks noChangeShapeType="1"/>
            </p:cNvSpPr>
            <p:nvPr/>
          </p:nvSpPr>
          <p:spPr bwMode="auto">
            <a:xfrm flipH="1" flipV="1">
              <a:off x="6597" y="9758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0" name="Line 222"/>
            <p:cNvSpPr>
              <a:spLocks noChangeShapeType="1"/>
            </p:cNvSpPr>
            <p:nvPr/>
          </p:nvSpPr>
          <p:spPr bwMode="auto">
            <a:xfrm flipH="1" flipV="1">
              <a:off x="6534" y="9701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1" name="Line 223"/>
            <p:cNvSpPr>
              <a:spLocks noChangeShapeType="1"/>
            </p:cNvSpPr>
            <p:nvPr/>
          </p:nvSpPr>
          <p:spPr bwMode="auto">
            <a:xfrm flipH="1" flipV="1">
              <a:off x="6467" y="9648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Line 224"/>
            <p:cNvSpPr>
              <a:spLocks noChangeShapeType="1"/>
            </p:cNvSpPr>
            <p:nvPr/>
          </p:nvSpPr>
          <p:spPr bwMode="auto">
            <a:xfrm flipH="1" flipV="1">
              <a:off x="6404" y="9590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Line 225"/>
            <p:cNvSpPr>
              <a:spLocks noChangeShapeType="1"/>
            </p:cNvSpPr>
            <p:nvPr/>
          </p:nvSpPr>
          <p:spPr bwMode="auto">
            <a:xfrm flipH="1" flipV="1">
              <a:off x="6337" y="9533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4" name="Line 226"/>
            <p:cNvSpPr>
              <a:spLocks noChangeShapeType="1"/>
            </p:cNvSpPr>
            <p:nvPr/>
          </p:nvSpPr>
          <p:spPr bwMode="auto">
            <a:xfrm flipH="1" flipV="1">
              <a:off x="6270" y="9480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5" name="Line 227"/>
            <p:cNvSpPr>
              <a:spLocks noChangeShapeType="1"/>
            </p:cNvSpPr>
            <p:nvPr/>
          </p:nvSpPr>
          <p:spPr bwMode="auto">
            <a:xfrm flipH="1" flipV="1">
              <a:off x="6208" y="9422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6" name="Line 228"/>
            <p:cNvSpPr>
              <a:spLocks noChangeShapeType="1"/>
            </p:cNvSpPr>
            <p:nvPr/>
          </p:nvSpPr>
          <p:spPr bwMode="auto">
            <a:xfrm flipH="1" flipV="1">
              <a:off x="6140" y="9370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7" name="Line 229"/>
            <p:cNvSpPr>
              <a:spLocks noChangeShapeType="1"/>
            </p:cNvSpPr>
            <p:nvPr/>
          </p:nvSpPr>
          <p:spPr bwMode="auto">
            <a:xfrm flipH="1" flipV="1">
              <a:off x="6078" y="9312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8" name="Line 230"/>
            <p:cNvSpPr>
              <a:spLocks noChangeShapeType="1"/>
            </p:cNvSpPr>
            <p:nvPr/>
          </p:nvSpPr>
          <p:spPr bwMode="auto">
            <a:xfrm flipH="1" flipV="1">
              <a:off x="6011" y="9259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9" name="Line 231"/>
            <p:cNvSpPr>
              <a:spLocks noChangeShapeType="1"/>
            </p:cNvSpPr>
            <p:nvPr/>
          </p:nvSpPr>
          <p:spPr bwMode="auto">
            <a:xfrm flipH="1" flipV="1">
              <a:off x="5948" y="9202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0" name="Line 232"/>
            <p:cNvSpPr>
              <a:spLocks noChangeShapeType="1"/>
            </p:cNvSpPr>
            <p:nvPr/>
          </p:nvSpPr>
          <p:spPr bwMode="auto">
            <a:xfrm flipH="1" flipV="1">
              <a:off x="5881" y="9144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1" name="Line 233"/>
            <p:cNvSpPr>
              <a:spLocks noChangeShapeType="1"/>
            </p:cNvSpPr>
            <p:nvPr/>
          </p:nvSpPr>
          <p:spPr bwMode="auto">
            <a:xfrm flipH="1" flipV="1">
              <a:off x="5814" y="9091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2" name="Line 234"/>
            <p:cNvSpPr>
              <a:spLocks noChangeShapeType="1"/>
            </p:cNvSpPr>
            <p:nvPr/>
          </p:nvSpPr>
          <p:spPr bwMode="auto">
            <a:xfrm flipH="1" flipV="1">
              <a:off x="7546" y="13487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3" name="Line 235"/>
            <p:cNvSpPr>
              <a:spLocks noChangeShapeType="1"/>
            </p:cNvSpPr>
            <p:nvPr/>
          </p:nvSpPr>
          <p:spPr bwMode="auto">
            <a:xfrm flipH="1" flipV="1">
              <a:off x="7488" y="13425"/>
              <a:ext cx="10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4" name="Line 236"/>
            <p:cNvSpPr>
              <a:spLocks noChangeShapeType="1"/>
            </p:cNvSpPr>
            <p:nvPr/>
          </p:nvSpPr>
          <p:spPr bwMode="auto">
            <a:xfrm flipH="1" flipV="1">
              <a:off x="7623" y="10656"/>
              <a:ext cx="9" cy="1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5" name="Freeform 237"/>
            <p:cNvSpPr>
              <a:spLocks/>
            </p:cNvSpPr>
            <p:nvPr/>
          </p:nvSpPr>
          <p:spPr bwMode="auto">
            <a:xfrm>
              <a:off x="7555" y="10666"/>
              <a:ext cx="231" cy="2865"/>
            </a:xfrm>
            <a:custGeom>
              <a:avLst/>
              <a:gdLst>
                <a:gd name="T0" fmla="*/ 116 w 231"/>
                <a:gd name="T1" fmla="*/ 2865 h 2865"/>
                <a:gd name="T2" fmla="*/ 159 w 231"/>
                <a:gd name="T3" fmla="*/ 2855 h 2865"/>
                <a:gd name="T4" fmla="*/ 197 w 231"/>
                <a:gd name="T5" fmla="*/ 2831 h 2865"/>
                <a:gd name="T6" fmla="*/ 221 w 231"/>
                <a:gd name="T7" fmla="*/ 2793 h 2865"/>
                <a:gd name="T8" fmla="*/ 231 w 231"/>
                <a:gd name="T9" fmla="*/ 2749 h 2865"/>
                <a:gd name="T10" fmla="*/ 231 w 231"/>
                <a:gd name="T11" fmla="*/ 115 h 2865"/>
                <a:gd name="T12" fmla="*/ 221 w 231"/>
                <a:gd name="T13" fmla="*/ 72 h 2865"/>
                <a:gd name="T14" fmla="*/ 197 w 231"/>
                <a:gd name="T15" fmla="*/ 34 h 2865"/>
                <a:gd name="T16" fmla="*/ 159 w 231"/>
                <a:gd name="T17" fmla="*/ 10 h 2865"/>
                <a:gd name="T18" fmla="*/ 116 w 231"/>
                <a:gd name="T19" fmla="*/ 0 h 2865"/>
                <a:gd name="T20" fmla="*/ 72 w 231"/>
                <a:gd name="T21" fmla="*/ 10 h 2865"/>
                <a:gd name="T22" fmla="*/ 34 w 231"/>
                <a:gd name="T23" fmla="*/ 34 h 2865"/>
                <a:gd name="T24" fmla="*/ 10 w 231"/>
                <a:gd name="T25" fmla="*/ 72 h 2865"/>
                <a:gd name="T26" fmla="*/ 0 w 231"/>
                <a:gd name="T27" fmla="*/ 115 h 2865"/>
                <a:gd name="T28" fmla="*/ 0 w 231"/>
                <a:gd name="T29" fmla="*/ 2749 h 2865"/>
                <a:gd name="T30" fmla="*/ 10 w 231"/>
                <a:gd name="T31" fmla="*/ 2793 h 2865"/>
                <a:gd name="T32" fmla="*/ 34 w 231"/>
                <a:gd name="T33" fmla="*/ 2831 h 2865"/>
                <a:gd name="T34" fmla="*/ 72 w 231"/>
                <a:gd name="T35" fmla="*/ 2855 h 2865"/>
                <a:gd name="T36" fmla="*/ 116 w 231"/>
                <a:gd name="T37" fmla="*/ 2865 h 28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1"/>
                <a:gd name="T58" fmla="*/ 0 h 2865"/>
                <a:gd name="T59" fmla="*/ 231 w 231"/>
                <a:gd name="T60" fmla="*/ 2865 h 28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1" h="2865">
                  <a:moveTo>
                    <a:pt x="116" y="2865"/>
                  </a:moveTo>
                  <a:lnTo>
                    <a:pt x="159" y="2855"/>
                  </a:lnTo>
                  <a:lnTo>
                    <a:pt x="197" y="2831"/>
                  </a:lnTo>
                  <a:lnTo>
                    <a:pt x="221" y="2793"/>
                  </a:lnTo>
                  <a:lnTo>
                    <a:pt x="231" y="2749"/>
                  </a:lnTo>
                  <a:lnTo>
                    <a:pt x="231" y="115"/>
                  </a:lnTo>
                  <a:lnTo>
                    <a:pt x="221" y="72"/>
                  </a:lnTo>
                  <a:lnTo>
                    <a:pt x="197" y="34"/>
                  </a:lnTo>
                  <a:lnTo>
                    <a:pt x="159" y="10"/>
                  </a:lnTo>
                  <a:lnTo>
                    <a:pt x="116" y="0"/>
                  </a:lnTo>
                  <a:lnTo>
                    <a:pt x="72" y="10"/>
                  </a:lnTo>
                  <a:lnTo>
                    <a:pt x="34" y="34"/>
                  </a:lnTo>
                  <a:lnTo>
                    <a:pt x="10" y="72"/>
                  </a:lnTo>
                  <a:lnTo>
                    <a:pt x="0" y="115"/>
                  </a:lnTo>
                  <a:lnTo>
                    <a:pt x="0" y="2749"/>
                  </a:lnTo>
                  <a:lnTo>
                    <a:pt x="10" y="2793"/>
                  </a:lnTo>
                  <a:lnTo>
                    <a:pt x="34" y="2831"/>
                  </a:lnTo>
                  <a:lnTo>
                    <a:pt x="72" y="2855"/>
                  </a:lnTo>
                  <a:lnTo>
                    <a:pt x="116" y="286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226" name="Group 238"/>
            <p:cNvGrpSpPr>
              <a:grpSpLocks/>
            </p:cNvGrpSpPr>
            <p:nvPr/>
          </p:nvGrpSpPr>
          <p:grpSpPr bwMode="auto">
            <a:xfrm>
              <a:off x="7536" y="10671"/>
              <a:ext cx="840" cy="3143"/>
              <a:chOff x="7536" y="10671"/>
              <a:chExt cx="840" cy="3143"/>
            </a:xfrm>
          </p:grpSpPr>
          <p:sp>
            <p:nvSpPr>
              <p:cNvPr id="557" name="Line 239"/>
              <p:cNvSpPr>
                <a:spLocks noChangeShapeType="1"/>
              </p:cNvSpPr>
              <p:nvPr/>
            </p:nvSpPr>
            <p:spPr bwMode="auto">
              <a:xfrm flipH="1" flipV="1">
                <a:off x="7920" y="10858"/>
                <a:ext cx="456" cy="374"/>
              </a:xfrm>
              <a:prstGeom prst="line">
                <a:avLst/>
              </a:prstGeom>
              <a:noFill/>
              <a:ln w="2730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8" name="Freeform 240"/>
              <p:cNvSpPr>
                <a:spLocks/>
              </p:cNvSpPr>
              <p:nvPr/>
            </p:nvSpPr>
            <p:spPr bwMode="auto">
              <a:xfrm>
                <a:off x="7536" y="10671"/>
                <a:ext cx="384" cy="3143"/>
              </a:xfrm>
              <a:custGeom>
                <a:avLst/>
                <a:gdLst>
                  <a:gd name="T0" fmla="*/ 384 w 384"/>
                  <a:gd name="T1" fmla="*/ 187 h 3143"/>
                  <a:gd name="T2" fmla="*/ 192 w 384"/>
                  <a:gd name="T3" fmla="*/ 29 h 3143"/>
                  <a:gd name="T4" fmla="*/ 154 w 384"/>
                  <a:gd name="T5" fmla="*/ 9 h 3143"/>
                  <a:gd name="T6" fmla="*/ 111 w 384"/>
                  <a:gd name="T7" fmla="*/ 0 h 3143"/>
                  <a:gd name="T8" fmla="*/ 67 w 384"/>
                  <a:gd name="T9" fmla="*/ 14 h 3143"/>
                  <a:gd name="T10" fmla="*/ 34 w 384"/>
                  <a:gd name="T11" fmla="*/ 38 h 3143"/>
                  <a:gd name="T12" fmla="*/ 10 w 384"/>
                  <a:gd name="T13" fmla="*/ 77 h 3143"/>
                  <a:gd name="T14" fmla="*/ 0 w 384"/>
                  <a:gd name="T15" fmla="*/ 120 h 3143"/>
                  <a:gd name="T16" fmla="*/ 0 w 384"/>
                  <a:gd name="T17" fmla="*/ 2754 h 3143"/>
                  <a:gd name="T18" fmla="*/ 10 w 384"/>
                  <a:gd name="T19" fmla="*/ 2816 h 3143"/>
                  <a:gd name="T20" fmla="*/ 24 w 384"/>
                  <a:gd name="T21" fmla="*/ 2884 h 3143"/>
                  <a:gd name="T22" fmla="*/ 53 w 384"/>
                  <a:gd name="T23" fmla="*/ 2941 h 3143"/>
                  <a:gd name="T24" fmla="*/ 96 w 384"/>
                  <a:gd name="T25" fmla="*/ 2994 h 3143"/>
                  <a:gd name="T26" fmla="*/ 231 w 384"/>
                  <a:gd name="T27" fmla="*/ 3143 h 314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4"/>
                  <a:gd name="T43" fmla="*/ 0 h 3143"/>
                  <a:gd name="T44" fmla="*/ 384 w 384"/>
                  <a:gd name="T45" fmla="*/ 3143 h 314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4" h="3143">
                    <a:moveTo>
                      <a:pt x="384" y="187"/>
                    </a:moveTo>
                    <a:lnTo>
                      <a:pt x="192" y="29"/>
                    </a:lnTo>
                    <a:lnTo>
                      <a:pt x="154" y="9"/>
                    </a:lnTo>
                    <a:lnTo>
                      <a:pt x="111" y="0"/>
                    </a:lnTo>
                    <a:lnTo>
                      <a:pt x="67" y="14"/>
                    </a:lnTo>
                    <a:lnTo>
                      <a:pt x="34" y="38"/>
                    </a:lnTo>
                    <a:lnTo>
                      <a:pt x="10" y="77"/>
                    </a:lnTo>
                    <a:lnTo>
                      <a:pt x="0" y="120"/>
                    </a:lnTo>
                    <a:lnTo>
                      <a:pt x="0" y="2754"/>
                    </a:lnTo>
                    <a:lnTo>
                      <a:pt x="10" y="2816"/>
                    </a:lnTo>
                    <a:lnTo>
                      <a:pt x="24" y="2884"/>
                    </a:lnTo>
                    <a:lnTo>
                      <a:pt x="53" y="2941"/>
                    </a:lnTo>
                    <a:lnTo>
                      <a:pt x="96" y="2994"/>
                    </a:lnTo>
                    <a:lnTo>
                      <a:pt x="231" y="3143"/>
                    </a:lnTo>
                  </a:path>
                </a:pathLst>
              </a:custGeom>
              <a:noFill/>
              <a:ln w="2730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227" name="Freeform 241"/>
            <p:cNvSpPr>
              <a:spLocks/>
            </p:cNvSpPr>
            <p:nvPr/>
          </p:nvSpPr>
          <p:spPr bwMode="auto">
            <a:xfrm>
              <a:off x="8492" y="13104"/>
              <a:ext cx="115" cy="96"/>
            </a:xfrm>
            <a:custGeom>
              <a:avLst/>
              <a:gdLst>
                <a:gd name="T0" fmla="*/ 0 w 115"/>
                <a:gd name="T1" fmla="*/ 48 h 96"/>
                <a:gd name="T2" fmla="*/ 9 w 115"/>
                <a:gd name="T3" fmla="*/ 24 h 96"/>
                <a:gd name="T4" fmla="*/ 28 w 115"/>
                <a:gd name="T5" fmla="*/ 9 h 96"/>
                <a:gd name="T6" fmla="*/ 57 w 115"/>
                <a:gd name="T7" fmla="*/ 0 h 96"/>
                <a:gd name="T8" fmla="*/ 86 w 115"/>
                <a:gd name="T9" fmla="*/ 9 h 96"/>
                <a:gd name="T10" fmla="*/ 105 w 115"/>
                <a:gd name="T11" fmla="*/ 24 h 96"/>
                <a:gd name="T12" fmla="*/ 115 w 115"/>
                <a:gd name="T13" fmla="*/ 48 h 96"/>
                <a:gd name="T14" fmla="*/ 105 w 115"/>
                <a:gd name="T15" fmla="*/ 72 h 96"/>
                <a:gd name="T16" fmla="*/ 86 w 115"/>
                <a:gd name="T17" fmla="*/ 91 h 96"/>
                <a:gd name="T18" fmla="*/ 57 w 115"/>
                <a:gd name="T19" fmla="*/ 96 h 96"/>
                <a:gd name="T20" fmla="*/ 28 w 115"/>
                <a:gd name="T21" fmla="*/ 91 h 96"/>
                <a:gd name="T22" fmla="*/ 9 w 115"/>
                <a:gd name="T23" fmla="*/ 72 h 96"/>
                <a:gd name="T24" fmla="*/ 0 w 115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6"/>
                <a:gd name="T41" fmla="*/ 115 w 115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6">
                  <a:moveTo>
                    <a:pt x="0" y="48"/>
                  </a:moveTo>
                  <a:lnTo>
                    <a:pt x="9" y="24"/>
                  </a:lnTo>
                  <a:lnTo>
                    <a:pt x="28" y="9"/>
                  </a:lnTo>
                  <a:lnTo>
                    <a:pt x="57" y="0"/>
                  </a:lnTo>
                  <a:lnTo>
                    <a:pt x="86" y="9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91"/>
                  </a:lnTo>
                  <a:lnTo>
                    <a:pt x="57" y="96"/>
                  </a:lnTo>
                  <a:lnTo>
                    <a:pt x="28" y="91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8" name="Line 242"/>
            <p:cNvSpPr>
              <a:spLocks noChangeShapeType="1"/>
            </p:cNvSpPr>
            <p:nvPr/>
          </p:nvSpPr>
          <p:spPr bwMode="auto">
            <a:xfrm flipH="1">
              <a:off x="8530" y="13137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9" name="Line 243"/>
            <p:cNvSpPr>
              <a:spLocks noChangeShapeType="1"/>
            </p:cNvSpPr>
            <p:nvPr/>
          </p:nvSpPr>
          <p:spPr bwMode="auto">
            <a:xfrm flipH="1" flipV="1">
              <a:off x="8530" y="13137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0" name="Freeform 244"/>
            <p:cNvSpPr>
              <a:spLocks/>
            </p:cNvSpPr>
            <p:nvPr/>
          </p:nvSpPr>
          <p:spPr bwMode="auto">
            <a:xfrm>
              <a:off x="8280" y="12619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5 h 96"/>
                <a:gd name="T6" fmla="*/ 58 w 116"/>
                <a:gd name="T7" fmla="*/ 0 h 96"/>
                <a:gd name="T8" fmla="*/ 87 w 116"/>
                <a:gd name="T9" fmla="*/ 5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86 h 96"/>
                <a:gd name="T18" fmla="*/ 58 w 116"/>
                <a:gd name="T19" fmla="*/ 96 h 96"/>
                <a:gd name="T20" fmla="*/ 29 w 116"/>
                <a:gd name="T21" fmla="*/ 86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86"/>
                  </a:lnTo>
                  <a:lnTo>
                    <a:pt x="58" y="96"/>
                  </a:lnTo>
                  <a:lnTo>
                    <a:pt x="29" y="86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1" name="Line 245"/>
            <p:cNvSpPr>
              <a:spLocks noChangeShapeType="1"/>
            </p:cNvSpPr>
            <p:nvPr/>
          </p:nvSpPr>
          <p:spPr bwMode="auto">
            <a:xfrm flipH="1">
              <a:off x="8319" y="12648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2" name="Line 246"/>
            <p:cNvSpPr>
              <a:spLocks noChangeShapeType="1"/>
            </p:cNvSpPr>
            <p:nvPr/>
          </p:nvSpPr>
          <p:spPr bwMode="auto">
            <a:xfrm flipH="1" flipV="1">
              <a:off x="8319" y="12648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3" name="Line 247"/>
            <p:cNvSpPr>
              <a:spLocks noChangeShapeType="1"/>
            </p:cNvSpPr>
            <p:nvPr/>
          </p:nvSpPr>
          <p:spPr bwMode="auto">
            <a:xfrm>
              <a:off x="8453" y="12648"/>
              <a:ext cx="1" cy="148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4" name="Rectangle 248"/>
            <p:cNvSpPr>
              <a:spLocks noChangeArrowheads="1"/>
            </p:cNvSpPr>
            <p:nvPr/>
          </p:nvSpPr>
          <p:spPr bwMode="auto">
            <a:xfrm>
              <a:off x="8074" y="11486"/>
              <a:ext cx="763" cy="2774"/>
            </a:xfrm>
            <a:prstGeom prst="rect">
              <a:avLst/>
            </a:prstGeom>
            <a:solidFill>
              <a:srgbClr val="C0C0C0"/>
            </a:solidFill>
            <a:ln w="15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5" name="Line 249"/>
            <p:cNvSpPr>
              <a:spLocks noChangeShapeType="1"/>
            </p:cNvSpPr>
            <p:nvPr/>
          </p:nvSpPr>
          <p:spPr bwMode="auto">
            <a:xfrm flipH="1" flipV="1">
              <a:off x="7767" y="11232"/>
              <a:ext cx="307" cy="25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6" name="Line 250"/>
            <p:cNvSpPr>
              <a:spLocks noChangeShapeType="1"/>
            </p:cNvSpPr>
            <p:nvPr/>
          </p:nvSpPr>
          <p:spPr bwMode="auto">
            <a:xfrm flipH="1" flipV="1">
              <a:off x="8530" y="11232"/>
              <a:ext cx="307" cy="25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7" name="Line 251"/>
            <p:cNvSpPr>
              <a:spLocks noChangeShapeType="1"/>
            </p:cNvSpPr>
            <p:nvPr/>
          </p:nvSpPr>
          <p:spPr bwMode="auto">
            <a:xfrm flipH="1" flipV="1">
              <a:off x="7767" y="14001"/>
              <a:ext cx="307" cy="25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8" name="Freeform 252"/>
            <p:cNvSpPr>
              <a:spLocks/>
            </p:cNvSpPr>
            <p:nvPr/>
          </p:nvSpPr>
          <p:spPr bwMode="auto">
            <a:xfrm>
              <a:off x="7767" y="11232"/>
              <a:ext cx="763" cy="2769"/>
            </a:xfrm>
            <a:custGeom>
              <a:avLst/>
              <a:gdLst>
                <a:gd name="T0" fmla="*/ 0 w 763"/>
                <a:gd name="T1" fmla="*/ 2769 h 2769"/>
                <a:gd name="T2" fmla="*/ 0 w 763"/>
                <a:gd name="T3" fmla="*/ 0 h 2769"/>
                <a:gd name="T4" fmla="*/ 763 w 763"/>
                <a:gd name="T5" fmla="*/ 0 h 2769"/>
                <a:gd name="T6" fmla="*/ 0 60000 65536"/>
                <a:gd name="T7" fmla="*/ 0 60000 65536"/>
                <a:gd name="T8" fmla="*/ 0 60000 65536"/>
                <a:gd name="T9" fmla="*/ 0 w 763"/>
                <a:gd name="T10" fmla="*/ 0 h 2769"/>
                <a:gd name="T11" fmla="*/ 763 w 763"/>
                <a:gd name="T12" fmla="*/ 2769 h 27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3" h="2769">
                  <a:moveTo>
                    <a:pt x="0" y="2769"/>
                  </a:moveTo>
                  <a:lnTo>
                    <a:pt x="0" y="0"/>
                  </a:lnTo>
                  <a:lnTo>
                    <a:pt x="763" y="0"/>
                  </a:lnTo>
                </a:path>
              </a:pathLst>
            </a:cu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9" name="Freeform 253"/>
            <p:cNvSpPr>
              <a:spLocks/>
            </p:cNvSpPr>
            <p:nvPr/>
          </p:nvSpPr>
          <p:spPr bwMode="auto">
            <a:xfrm>
              <a:off x="8074" y="12321"/>
              <a:ext cx="763" cy="1934"/>
            </a:xfrm>
            <a:custGeom>
              <a:avLst/>
              <a:gdLst>
                <a:gd name="T0" fmla="*/ 763 w 763"/>
                <a:gd name="T1" fmla="*/ 0 h 1934"/>
                <a:gd name="T2" fmla="*/ 763 w 763"/>
                <a:gd name="T3" fmla="*/ 1934 h 1934"/>
                <a:gd name="T4" fmla="*/ 0 w 763"/>
                <a:gd name="T5" fmla="*/ 1934 h 1934"/>
                <a:gd name="T6" fmla="*/ 0 w 763"/>
                <a:gd name="T7" fmla="*/ 1805 h 19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3"/>
                <a:gd name="T13" fmla="*/ 0 h 1934"/>
                <a:gd name="T14" fmla="*/ 763 w 763"/>
                <a:gd name="T15" fmla="*/ 1934 h 19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3" h="1934">
                  <a:moveTo>
                    <a:pt x="763" y="0"/>
                  </a:moveTo>
                  <a:lnTo>
                    <a:pt x="763" y="1934"/>
                  </a:lnTo>
                  <a:lnTo>
                    <a:pt x="0" y="1934"/>
                  </a:lnTo>
                  <a:lnTo>
                    <a:pt x="0" y="1805"/>
                  </a:lnTo>
                </a:path>
              </a:pathLst>
            </a:cu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0" name="Freeform 254"/>
            <p:cNvSpPr>
              <a:spLocks/>
            </p:cNvSpPr>
            <p:nvPr/>
          </p:nvSpPr>
          <p:spPr bwMode="auto">
            <a:xfrm>
              <a:off x="8074" y="12321"/>
              <a:ext cx="610" cy="1809"/>
            </a:xfrm>
            <a:custGeom>
              <a:avLst/>
              <a:gdLst>
                <a:gd name="T0" fmla="*/ 0 w 610"/>
                <a:gd name="T1" fmla="*/ 0 h 1809"/>
                <a:gd name="T2" fmla="*/ 0 w 610"/>
                <a:gd name="T3" fmla="*/ 44 h 1809"/>
                <a:gd name="T4" fmla="*/ 0 w 610"/>
                <a:gd name="T5" fmla="*/ 298 h 1809"/>
                <a:gd name="T6" fmla="*/ 67 w 610"/>
                <a:gd name="T7" fmla="*/ 298 h 1809"/>
                <a:gd name="T8" fmla="*/ 130 w 610"/>
                <a:gd name="T9" fmla="*/ 303 h 1809"/>
                <a:gd name="T10" fmla="*/ 187 w 610"/>
                <a:gd name="T11" fmla="*/ 303 h 1809"/>
                <a:gd name="T12" fmla="*/ 235 w 610"/>
                <a:gd name="T13" fmla="*/ 308 h 1809"/>
                <a:gd name="T14" fmla="*/ 274 w 610"/>
                <a:gd name="T15" fmla="*/ 317 h 1809"/>
                <a:gd name="T16" fmla="*/ 298 w 610"/>
                <a:gd name="T17" fmla="*/ 322 h 1809"/>
                <a:gd name="T18" fmla="*/ 302 w 610"/>
                <a:gd name="T19" fmla="*/ 327 h 1809"/>
                <a:gd name="T20" fmla="*/ 374 w 610"/>
                <a:gd name="T21" fmla="*/ 332 h 1809"/>
                <a:gd name="T22" fmla="*/ 442 w 610"/>
                <a:gd name="T23" fmla="*/ 336 h 1809"/>
                <a:gd name="T24" fmla="*/ 499 w 610"/>
                <a:gd name="T25" fmla="*/ 341 h 1809"/>
                <a:gd name="T26" fmla="*/ 543 w 610"/>
                <a:gd name="T27" fmla="*/ 351 h 1809"/>
                <a:gd name="T28" fmla="*/ 571 w 610"/>
                <a:gd name="T29" fmla="*/ 356 h 1809"/>
                <a:gd name="T30" fmla="*/ 581 w 610"/>
                <a:gd name="T31" fmla="*/ 370 h 1809"/>
                <a:gd name="T32" fmla="*/ 581 w 610"/>
                <a:gd name="T33" fmla="*/ 691 h 1809"/>
                <a:gd name="T34" fmla="*/ 562 w 610"/>
                <a:gd name="T35" fmla="*/ 696 h 1809"/>
                <a:gd name="T36" fmla="*/ 543 w 610"/>
                <a:gd name="T37" fmla="*/ 720 h 1809"/>
                <a:gd name="T38" fmla="*/ 528 w 610"/>
                <a:gd name="T39" fmla="*/ 754 h 1809"/>
                <a:gd name="T40" fmla="*/ 519 w 610"/>
                <a:gd name="T41" fmla="*/ 797 h 1809"/>
                <a:gd name="T42" fmla="*/ 514 w 610"/>
                <a:gd name="T43" fmla="*/ 850 h 1809"/>
                <a:gd name="T44" fmla="*/ 533 w 610"/>
                <a:gd name="T45" fmla="*/ 855 h 1809"/>
                <a:gd name="T46" fmla="*/ 557 w 610"/>
                <a:gd name="T47" fmla="*/ 879 h 1809"/>
                <a:gd name="T48" fmla="*/ 571 w 610"/>
                <a:gd name="T49" fmla="*/ 912 h 1809"/>
                <a:gd name="T50" fmla="*/ 591 w 610"/>
                <a:gd name="T51" fmla="*/ 960 h 1809"/>
                <a:gd name="T52" fmla="*/ 600 w 610"/>
                <a:gd name="T53" fmla="*/ 1018 h 1809"/>
                <a:gd name="T54" fmla="*/ 605 w 610"/>
                <a:gd name="T55" fmla="*/ 1080 h 1809"/>
                <a:gd name="T56" fmla="*/ 610 w 610"/>
                <a:gd name="T57" fmla="*/ 1147 h 1809"/>
                <a:gd name="T58" fmla="*/ 610 w 610"/>
                <a:gd name="T59" fmla="*/ 1224 h 1809"/>
                <a:gd name="T60" fmla="*/ 605 w 610"/>
                <a:gd name="T61" fmla="*/ 1301 h 1809"/>
                <a:gd name="T62" fmla="*/ 605 w 610"/>
                <a:gd name="T63" fmla="*/ 1373 h 1809"/>
                <a:gd name="T64" fmla="*/ 600 w 610"/>
                <a:gd name="T65" fmla="*/ 1435 h 1809"/>
                <a:gd name="T66" fmla="*/ 591 w 610"/>
                <a:gd name="T67" fmla="*/ 1488 h 1809"/>
                <a:gd name="T68" fmla="*/ 586 w 610"/>
                <a:gd name="T69" fmla="*/ 1526 h 1809"/>
                <a:gd name="T70" fmla="*/ 581 w 610"/>
                <a:gd name="T71" fmla="*/ 1546 h 1809"/>
                <a:gd name="T72" fmla="*/ 571 w 610"/>
                <a:gd name="T73" fmla="*/ 1555 h 1809"/>
                <a:gd name="T74" fmla="*/ 557 w 610"/>
                <a:gd name="T75" fmla="*/ 1598 h 1809"/>
                <a:gd name="T76" fmla="*/ 538 w 610"/>
                <a:gd name="T77" fmla="*/ 1632 h 1809"/>
                <a:gd name="T78" fmla="*/ 523 w 610"/>
                <a:gd name="T79" fmla="*/ 1661 h 1809"/>
                <a:gd name="T80" fmla="*/ 509 w 610"/>
                <a:gd name="T81" fmla="*/ 1675 h 1809"/>
                <a:gd name="T82" fmla="*/ 495 w 610"/>
                <a:gd name="T83" fmla="*/ 1680 h 1809"/>
                <a:gd name="T84" fmla="*/ 499 w 610"/>
                <a:gd name="T85" fmla="*/ 1690 h 1809"/>
                <a:gd name="T86" fmla="*/ 499 w 610"/>
                <a:gd name="T87" fmla="*/ 1713 h 1809"/>
                <a:gd name="T88" fmla="*/ 504 w 610"/>
                <a:gd name="T89" fmla="*/ 1742 h 1809"/>
                <a:gd name="T90" fmla="*/ 504 w 610"/>
                <a:gd name="T91" fmla="*/ 1785 h 1809"/>
                <a:gd name="T92" fmla="*/ 495 w 610"/>
                <a:gd name="T93" fmla="*/ 1785 h 1809"/>
                <a:gd name="T94" fmla="*/ 475 w 610"/>
                <a:gd name="T95" fmla="*/ 1790 h 1809"/>
                <a:gd name="T96" fmla="*/ 437 w 610"/>
                <a:gd name="T97" fmla="*/ 1795 h 1809"/>
                <a:gd name="T98" fmla="*/ 384 w 610"/>
                <a:gd name="T99" fmla="*/ 1800 h 1809"/>
                <a:gd name="T100" fmla="*/ 322 w 610"/>
                <a:gd name="T101" fmla="*/ 1800 h 1809"/>
                <a:gd name="T102" fmla="*/ 250 w 610"/>
                <a:gd name="T103" fmla="*/ 1805 h 1809"/>
                <a:gd name="T104" fmla="*/ 173 w 610"/>
                <a:gd name="T105" fmla="*/ 1805 h 1809"/>
                <a:gd name="T106" fmla="*/ 86 w 610"/>
                <a:gd name="T107" fmla="*/ 1805 h 1809"/>
                <a:gd name="T108" fmla="*/ 0 w 610"/>
                <a:gd name="T109" fmla="*/ 1809 h 18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0"/>
                <a:gd name="T166" fmla="*/ 0 h 1809"/>
                <a:gd name="T167" fmla="*/ 610 w 610"/>
                <a:gd name="T168" fmla="*/ 1809 h 18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0" h="1809">
                  <a:moveTo>
                    <a:pt x="0" y="0"/>
                  </a:moveTo>
                  <a:lnTo>
                    <a:pt x="0" y="44"/>
                  </a:lnTo>
                  <a:lnTo>
                    <a:pt x="0" y="298"/>
                  </a:lnTo>
                  <a:lnTo>
                    <a:pt x="67" y="298"/>
                  </a:lnTo>
                  <a:lnTo>
                    <a:pt x="130" y="303"/>
                  </a:lnTo>
                  <a:lnTo>
                    <a:pt x="187" y="303"/>
                  </a:lnTo>
                  <a:lnTo>
                    <a:pt x="235" y="308"/>
                  </a:lnTo>
                  <a:lnTo>
                    <a:pt x="274" y="317"/>
                  </a:lnTo>
                  <a:lnTo>
                    <a:pt x="298" y="322"/>
                  </a:lnTo>
                  <a:lnTo>
                    <a:pt x="302" y="327"/>
                  </a:lnTo>
                  <a:lnTo>
                    <a:pt x="374" y="332"/>
                  </a:lnTo>
                  <a:lnTo>
                    <a:pt x="442" y="336"/>
                  </a:lnTo>
                  <a:lnTo>
                    <a:pt x="499" y="341"/>
                  </a:lnTo>
                  <a:lnTo>
                    <a:pt x="543" y="351"/>
                  </a:lnTo>
                  <a:lnTo>
                    <a:pt x="571" y="356"/>
                  </a:lnTo>
                  <a:lnTo>
                    <a:pt x="581" y="370"/>
                  </a:lnTo>
                  <a:lnTo>
                    <a:pt x="581" y="691"/>
                  </a:lnTo>
                  <a:lnTo>
                    <a:pt x="562" y="696"/>
                  </a:lnTo>
                  <a:lnTo>
                    <a:pt x="543" y="720"/>
                  </a:lnTo>
                  <a:lnTo>
                    <a:pt x="528" y="754"/>
                  </a:lnTo>
                  <a:lnTo>
                    <a:pt x="519" y="797"/>
                  </a:lnTo>
                  <a:lnTo>
                    <a:pt x="514" y="850"/>
                  </a:lnTo>
                  <a:lnTo>
                    <a:pt x="533" y="855"/>
                  </a:lnTo>
                  <a:lnTo>
                    <a:pt x="557" y="879"/>
                  </a:lnTo>
                  <a:lnTo>
                    <a:pt x="571" y="912"/>
                  </a:lnTo>
                  <a:lnTo>
                    <a:pt x="591" y="960"/>
                  </a:lnTo>
                  <a:lnTo>
                    <a:pt x="600" y="1018"/>
                  </a:lnTo>
                  <a:lnTo>
                    <a:pt x="605" y="1080"/>
                  </a:lnTo>
                  <a:lnTo>
                    <a:pt x="610" y="1147"/>
                  </a:lnTo>
                  <a:lnTo>
                    <a:pt x="610" y="1224"/>
                  </a:lnTo>
                  <a:lnTo>
                    <a:pt x="605" y="1301"/>
                  </a:lnTo>
                  <a:lnTo>
                    <a:pt x="605" y="1373"/>
                  </a:lnTo>
                  <a:lnTo>
                    <a:pt x="600" y="1435"/>
                  </a:lnTo>
                  <a:lnTo>
                    <a:pt x="591" y="1488"/>
                  </a:lnTo>
                  <a:lnTo>
                    <a:pt x="586" y="1526"/>
                  </a:lnTo>
                  <a:lnTo>
                    <a:pt x="581" y="1546"/>
                  </a:lnTo>
                  <a:lnTo>
                    <a:pt x="571" y="1555"/>
                  </a:lnTo>
                  <a:lnTo>
                    <a:pt x="557" y="1598"/>
                  </a:lnTo>
                  <a:lnTo>
                    <a:pt x="538" y="1632"/>
                  </a:lnTo>
                  <a:lnTo>
                    <a:pt x="523" y="1661"/>
                  </a:lnTo>
                  <a:lnTo>
                    <a:pt x="509" y="1675"/>
                  </a:lnTo>
                  <a:lnTo>
                    <a:pt x="495" y="1680"/>
                  </a:lnTo>
                  <a:lnTo>
                    <a:pt x="499" y="1690"/>
                  </a:lnTo>
                  <a:lnTo>
                    <a:pt x="499" y="1713"/>
                  </a:lnTo>
                  <a:lnTo>
                    <a:pt x="504" y="1742"/>
                  </a:lnTo>
                  <a:lnTo>
                    <a:pt x="504" y="1785"/>
                  </a:lnTo>
                  <a:lnTo>
                    <a:pt x="495" y="1785"/>
                  </a:lnTo>
                  <a:lnTo>
                    <a:pt x="475" y="1790"/>
                  </a:lnTo>
                  <a:lnTo>
                    <a:pt x="437" y="1795"/>
                  </a:lnTo>
                  <a:lnTo>
                    <a:pt x="384" y="1800"/>
                  </a:lnTo>
                  <a:lnTo>
                    <a:pt x="322" y="1800"/>
                  </a:lnTo>
                  <a:lnTo>
                    <a:pt x="250" y="1805"/>
                  </a:lnTo>
                  <a:lnTo>
                    <a:pt x="173" y="1805"/>
                  </a:lnTo>
                  <a:lnTo>
                    <a:pt x="86" y="1805"/>
                  </a:lnTo>
                  <a:lnTo>
                    <a:pt x="0" y="1809"/>
                  </a:lnTo>
                </a:path>
              </a:pathLst>
            </a:cu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1" name="Line 255"/>
            <p:cNvSpPr>
              <a:spLocks noChangeShapeType="1"/>
            </p:cNvSpPr>
            <p:nvPr/>
          </p:nvSpPr>
          <p:spPr bwMode="auto">
            <a:xfrm>
              <a:off x="8074" y="12619"/>
              <a:ext cx="1" cy="157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2" name="Line 256"/>
            <p:cNvSpPr>
              <a:spLocks noChangeShapeType="1"/>
            </p:cNvSpPr>
            <p:nvPr/>
          </p:nvSpPr>
          <p:spPr bwMode="auto">
            <a:xfrm>
              <a:off x="8223" y="12619"/>
              <a:ext cx="1" cy="151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3" name="Line 257"/>
            <p:cNvSpPr>
              <a:spLocks noChangeShapeType="1"/>
            </p:cNvSpPr>
            <p:nvPr/>
          </p:nvSpPr>
          <p:spPr bwMode="auto">
            <a:xfrm>
              <a:off x="8223" y="12744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4" name="Line 258"/>
            <p:cNvSpPr>
              <a:spLocks noChangeShapeType="1"/>
            </p:cNvSpPr>
            <p:nvPr/>
          </p:nvSpPr>
          <p:spPr bwMode="auto">
            <a:xfrm>
              <a:off x="8223" y="12931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5" name="Line 259"/>
            <p:cNvSpPr>
              <a:spLocks noChangeShapeType="1"/>
            </p:cNvSpPr>
            <p:nvPr/>
          </p:nvSpPr>
          <p:spPr bwMode="auto">
            <a:xfrm>
              <a:off x="8223" y="13123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6" name="Line 260"/>
            <p:cNvSpPr>
              <a:spLocks noChangeShapeType="1"/>
            </p:cNvSpPr>
            <p:nvPr/>
          </p:nvSpPr>
          <p:spPr bwMode="auto">
            <a:xfrm>
              <a:off x="8223" y="13310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7" name="Line 261"/>
            <p:cNvSpPr>
              <a:spLocks noChangeShapeType="1"/>
            </p:cNvSpPr>
            <p:nvPr/>
          </p:nvSpPr>
          <p:spPr bwMode="auto">
            <a:xfrm>
              <a:off x="8223" y="13497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Line 262"/>
            <p:cNvSpPr>
              <a:spLocks noChangeShapeType="1"/>
            </p:cNvSpPr>
            <p:nvPr/>
          </p:nvSpPr>
          <p:spPr bwMode="auto">
            <a:xfrm>
              <a:off x="8223" y="13689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9" name="Line 263"/>
            <p:cNvSpPr>
              <a:spLocks noChangeShapeType="1"/>
            </p:cNvSpPr>
            <p:nvPr/>
          </p:nvSpPr>
          <p:spPr bwMode="auto">
            <a:xfrm>
              <a:off x="8223" y="13876"/>
              <a:ext cx="230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0" name="Line 264"/>
            <p:cNvSpPr>
              <a:spLocks noChangeShapeType="1"/>
            </p:cNvSpPr>
            <p:nvPr/>
          </p:nvSpPr>
          <p:spPr bwMode="auto">
            <a:xfrm>
              <a:off x="8453" y="12868"/>
              <a:ext cx="19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1" name="Line 265"/>
            <p:cNvSpPr>
              <a:spLocks noChangeShapeType="1"/>
            </p:cNvSpPr>
            <p:nvPr/>
          </p:nvSpPr>
          <p:spPr bwMode="auto">
            <a:xfrm>
              <a:off x="8453" y="13060"/>
              <a:ext cx="154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2" name="Line 266"/>
            <p:cNvSpPr>
              <a:spLocks noChangeShapeType="1"/>
            </p:cNvSpPr>
            <p:nvPr/>
          </p:nvSpPr>
          <p:spPr bwMode="auto">
            <a:xfrm>
              <a:off x="8453" y="13248"/>
              <a:ext cx="19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3" name="Line 267"/>
            <p:cNvSpPr>
              <a:spLocks noChangeShapeType="1"/>
            </p:cNvSpPr>
            <p:nvPr/>
          </p:nvSpPr>
          <p:spPr bwMode="auto">
            <a:xfrm>
              <a:off x="8453" y="13435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4" name="Line 268"/>
            <p:cNvSpPr>
              <a:spLocks noChangeShapeType="1"/>
            </p:cNvSpPr>
            <p:nvPr/>
          </p:nvSpPr>
          <p:spPr bwMode="auto">
            <a:xfrm>
              <a:off x="8453" y="13627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5" name="Line 269"/>
            <p:cNvSpPr>
              <a:spLocks noChangeShapeType="1"/>
            </p:cNvSpPr>
            <p:nvPr/>
          </p:nvSpPr>
          <p:spPr bwMode="auto">
            <a:xfrm>
              <a:off x="8453" y="13814"/>
              <a:ext cx="21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6" name="Line 270"/>
            <p:cNvSpPr>
              <a:spLocks noChangeShapeType="1"/>
            </p:cNvSpPr>
            <p:nvPr/>
          </p:nvSpPr>
          <p:spPr bwMode="auto">
            <a:xfrm>
              <a:off x="8453" y="14001"/>
              <a:ext cx="116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7" name="Freeform 271"/>
            <p:cNvSpPr>
              <a:spLocks/>
            </p:cNvSpPr>
            <p:nvPr/>
          </p:nvSpPr>
          <p:spPr bwMode="auto">
            <a:xfrm>
              <a:off x="8280" y="13550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5 h 96"/>
                <a:gd name="T6" fmla="*/ 58 w 116"/>
                <a:gd name="T7" fmla="*/ 0 h 96"/>
                <a:gd name="T8" fmla="*/ 87 w 116"/>
                <a:gd name="T9" fmla="*/ 5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86 h 96"/>
                <a:gd name="T18" fmla="*/ 58 w 116"/>
                <a:gd name="T19" fmla="*/ 96 h 96"/>
                <a:gd name="T20" fmla="*/ 29 w 116"/>
                <a:gd name="T21" fmla="*/ 86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86"/>
                  </a:lnTo>
                  <a:lnTo>
                    <a:pt x="58" y="96"/>
                  </a:lnTo>
                  <a:lnTo>
                    <a:pt x="29" y="86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8" name="Line 272"/>
            <p:cNvSpPr>
              <a:spLocks noChangeShapeType="1"/>
            </p:cNvSpPr>
            <p:nvPr/>
          </p:nvSpPr>
          <p:spPr bwMode="auto">
            <a:xfrm flipH="1">
              <a:off x="8319" y="13583"/>
              <a:ext cx="38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9" name="Line 273"/>
            <p:cNvSpPr>
              <a:spLocks noChangeShapeType="1"/>
            </p:cNvSpPr>
            <p:nvPr/>
          </p:nvSpPr>
          <p:spPr bwMode="auto">
            <a:xfrm flipH="1" flipV="1">
              <a:off x="8319" y="13583"/>
              <a:ext cx="38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0" name="Freeform 274"/>
            <p:cNvSpPr>
              <a:spLocks/>
            </p:cNvSpPr>
            <p:nvPr/>
          </p:nvSpPr>
          <p:spPr bwMode="auto">
            <a:xfrm>
              <a:off x="8492" y="13497"/>
              <a:ext cx="115" cy="96"/>
            </a:xfrm>
            <a:custGeom>
              <a:avLst/>
              <a:gdLst>
                <a:gd name="T0" fmla="*/ 0 w 115"/>
                <a:gd name="T1" fmla="*/ 48 h 96"/>
                <a:gd name="T2" fmla="*/ 9 w 115"/>
                <a:gd name="T3" fmla="*/ 24 h 96"/>
                <a:gd name="T4" fmla="*/ 28 w 115"/>
                <a:gd name="T5" fmla="*/ 10 h 96"/>
                <a:gd name="T6" fmla="*/ 57 w 115"/>
                <a:gd name="T7" fmla="*/ 0 h 96"/>
                <a:gd name="T8" fmla="*/ 86 w 115"/>
                <a:gd name="T9" fmla="*/ 10 h 96"/>
                <a:gd name="T10" fmla="*/ 105 w 115"/>
                <a:gd name="T11" fmla="*/ 24 h 96"/>
                <a:gd name="T12" fmla="*/ 115 w 115"/>
                <a:gd name="T13" fmla="*/ 48 h 96"/>
                <a:gd name="T14" fmla="*/ 105 w 115"/>
                <a:gd name="T15" fmla="*/ 72 h 96"/>
                <a:gd name="T16" fmla="*/ 86 w 115"/>
                <a:gd name="T17" fmla="*/ 91 h 96"/>
                <a:gd name="T18" fmla="*/ 57 w 115"/>
                <a:gd name="T19" fmla="*/ 96 h 96"/>
                <a:gd name="T20" fmla="*/ 28 w 115"/>
                <a:gd name="T21" fmla="*/ 91 h 96"/>
                <a:gd name="T22" fmla="*/ 9 w 115"/>
                <a:gd name="T23" fmla="*/ 72 h 96"/>
                <a:gd name="T24" fmla="*/ 0 w 115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6"/>
                <a:gd name="T41" fmla="*/ 115 w 115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6">
                  <a:moveTo>
                    <a:pt x="0" y="48"/>
                  </a:moveTo>
                  <a:lnTo>
                    <a:pt x="9" y="24"/>
                  </a:lnTo>
                  <a:lnTo>
                    <a:pt x="28" y="10"/>
                  </a:lnTo>
                  <a:lnTo>
                    <a:pt x="57" y="0"/>
                  </a:lnTo>
                  <a:lnTo>
                    <a:pt x="86" y="10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91"/>
                  </a:lnTo>
                  <a:lnTo>
                    <a:pt x="57" y="96"/>
                  </a:lnTo>
                  <a:lnTo>
                    <a:pt x="28" y="91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1" name="Line 275"/>
            <p:cNvSpPr>
              <a:spLocks noChangeShapeType="1"/>
            </p:cNvSpPr>
            <p:nvPr/>
          </p:nvSpPr>
          <p:spPr bwMode="auto">
            <a:xfrm flipH="1">
              <a:off x="8530" y="13531"/>
              <a:ext cx="39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2" name="Line 276"/>
            <p:cNvSpPr>
              <a:spLocks noChangeShapeType="1"/>
            </p:cNvSpPr>
            <p:nvPr/>
          </p:nvSpPr>
          <p:spPr bwMode="auto">
            <a:xfrm flipH="1" flipV="1">
              <a:off x="8530" y="13531"/>
              <a:ext cx="39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3" name="Freeform 277"/>
            <p:cNvSpPr>
              <a:spLocks/>
            </p:cNvSpPr>
            <p:nvPr/>
          </p:nvSpPr>
          <p:spPr bwMode="auto">
            <a:xfrm>
              <a:off x="8280" y="13924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5 h 96"/>
                <a:gd name="T6" fmla="*/ 58 w 116"/>
                <a:gd name="T7" fmla="*/ 0 h 96"/>
                <a:gd name="T8" fmla="*/ 87 w 116"/>
                <a:gd name="T9" fmla="*/ 5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87 h 96"/>
                <a:gd name="T18" fmla="*/ 58 w 116"/>
                <a:gd name="T19" fmla="*/ 96 h 96"/>
                <a:gd name="T20" fmla="*/ 29 w 116"/>
                <a:gd name="T21" fmla="*/ 87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87"/>
                  </a:lnTo>
                  <a:lnTo>
                    <a:pt x="58" y="96"/>
                  </a:lnTo>
                  <a:lnTo>
                    <a:pt x="29" y="87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4" name="Line 278"/>
            <p:cNvSpPr>
              <a:spLocks noChangeShapeType="1"/>
            </p:cNvSpPr>
            <p:nvPr/>
          </p:nvSpPr>
          <p:spPr bwMode="auto">
            <a:xfrm flipH="1">
              <a:off x="8319" y="13953"/>
              <a:ext cx="38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Line 279"/>
            <p:cNvSpPr>
              <a:spLocks noChangeShapeType="1"/>
            </p:cNvSpPr>
            <p:nvPr/>
          </p:nvSpPr>
          <p:spPr bwMode="auto">
            <a:xfrm flipH="1" flipV="1">
              <a:off x="8319" y="13953"/>
              <a:ext cx="38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Freeform 280"/>
            <p:cNvSpPr>
              <a:spLocks/>
            </p:cNvSpPr>
            <p:nvPr/>
          </p:nvSpPr>
          <p:spPr bwMode="auto">
            <a:xfrm>
              <a:off x="8280" y="13737"/>
              <a:ext cx="116" cy="91"/>
            </a:xfrm>
            <a:custGeom>
              <a:avLst/>
              <a:gdLst>
                <a:gd name="T0" fmla="*/ 0 w 116"/>
                <a:gd name="T1" fmla="*/ 43 h 91"/>
                <a:gd name="T2" fmla="*/ 10 w 116"/>
                <a:gd name="T3" fmla="*/ 24 h 91"/>
                <a:gd name="T4" fmla="*/ 29 w 116"/>
                <a:gd name="T5" fmla="*/ 5 h 91"/>
                <a:gd name="T6" fmla="*/ 58 w 116"/>
                <a:gd name="T7" fmla="*/ 0 h 91"/>
                <a:gd name="T8" fmla="*/ 87 w 116"/>
                <a:gd name="T9" fmla="*/ 5 h 91"/>
                <a:gd name="T10" fmla="*/ 111 w 116"/>
                <a:gd name="T11" fmla="*/ 24 h 91"/>
                <a:gd name="T12" fmla="*/ 116 w 116"/>
                <a:gd name="T13" fmla="*/ 43 h 91"/>
                <a:gd name="T14" fmla="*/ 111 w 116"/>
                <a:gd name="T15" fmla="*/ 67 h 91"/>
                <a:gd name="T16" fmla="*/ 87 w 116"/>
                <a:gd name="T17" fmla="*/ 86 h 91"/>
                <a:gd name="T18" fmla="*/ 58 w 116"/>
                <a:gd name="T19" fmla="*/ 91 h 91"/>
                <a:gd name="T20" fmla="*/ 29 w 116"/>
                <a:gd name="T21" fmla="*/ 86 h 91"/>
                <a:gd name="T22" fmla="*/ 10 w 116"/>
                <a:gd name="T23" fmla="*/ 67 h 91"/>
                <a:gd name="T24" fmla="*/ 0 w 116"/>
                <a:gd name="T25" fmla="*/ 43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1"/>
                <a:gd name="T41" fmla="*/ 116 w 116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1">
                  <a:moveTo>
                    <a:pt x="0" y="43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3"/>
                  </a:lnTo>
                  <a:lnTo>
                    <a:pt x="111" y="67"/>
                  </a:lnTo>
                  <a:lnTo>
                    <a:pt x="87" y="86"/>
                  </a:lnTo>
                  <a:lnTo>
                    <a:pt x="58" y="91"/>
                  </a:lnTo>
                  <a:lnTo>
                    <a:pt x="29" y="86"/>
                  </a:lnTo>
                  <a:lnTo>
                    <a:pt x="10" y="6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Line 281"/>
            <p:cNvSpPr>
              <a:spLocks noChangeShapeType="1"/>
            </p:cNvSpPr>
            <p:nvPr/>
          </p:nvSpPr>
          <p:spPr bwMode="auto">
            <a:xfrm flipH="1">
              <a:off x="8319" y="13766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Line 282"/>
            <p:cNvSpPr>
              <a:spLocks noChangeShapeType="1"/>
            </p:cNvSpPr>
            <p:nvPr/>
          </p:nvSpPr>
          <p:spPr bwMode="auto">
            <a:xfrm flipH="1" flipV="1">
              <a:off x="8319" y="13766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9" name="Freeform 283"/>
            <p:cNvSpPr>
              <a:spLocks/>
            </p:cNvSpPr>
            <p:nvPr/>
          </p:nvSpPr>
          <p:spPr bwMode="auto">
            <a:xfrm>
              <a:off x="8492" y="12916"/>
              <a:ext cx="115" cy="96"/>
            </a:xfrm>
            <a:custGeom>
              <a:avLst/>
              <a:gdLst>
                <a:gd name="T0" fmla="*/ 0 w 115"/>
                <a:gd name="T1" fmla="*/ 48 h 96"/>
                <a:gd name="T2" fmla="*/ 9 w 115"/>
                <a:gd name="T3" fmla="*/ 24 h 96"/>
                <a:gd name="T4" fmla="*/ 28 w 115"/>
                <a:gd name="T5" fmla="*/ 5 h 96"/>
                <a:gd name="T6" fmla="*/ 57 w 115"/>
                <a:gd name="T7" fmla="*/ 0 h 96"/>
                <a:gd name="T8" fmla="*/ 86 w 115"/>
                <a:gd name="T9" fmla="*/ 5 h 96"/>
                <a:gd name="T10" fmla="*/ 105 w 115"/>
                <a:gd name="T11" fmla="*/ 24 h 96"/>
                <a:gd name="T12" fmla="*/ 115 w 115"/>
                <a:gd name="T13" fmla="*/ 48 h 96"/>
                <a:gd name="T14" fmla="*/ 105 w 115"/>
                <a:gd name="T15" fmla="*/ 72 h 96"/>
                <a:gd name="T16" fmla="*/ 86 w 115"/>
                <a:gd name="T17" fmla="*/ 87 h 96"/>
                <a:gd name="T18" fmla="*/ 57 w 115"/>
                <a:gd name="T19" fmla="*/ 96 h 96"/>
                <a:gd name="T20" fmla="*/ 28 w 115"/>
                <a:gd name="T21" fmla="*/ 87 h 96"/>
                <a:gd name="T22" fmla="*/ 9 w 115"/>
                <a:gd name="T23" fmla="*/ 72 h 96"/>
                <a:gd name="T24" fmla="*/ 0 w 115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6"/>
                <a:gd name="T41" fmla="*/ 115 w 115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6">
                  <a:moveTo>
                    <a:pt x="0" y="48"/>
                  </a:moveTo>
                  <a:lnTo>
                    <a:pt x="9" y="24"/>
                  </a:lnTo>
                  <a:lnTo>
                    <a:pt x="28" y="5"/>
                  </a:lnTo>
                  <a:lnTo>
                    <a:pt x="57" y="0"/>
                  </a:lnTo>
                  <a:lnTo>
                    <a:pt x="86" y="5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87"/>
                  </a:lnTo>
                  <a:lnTo>
                    <a:pt x="57" y="96"/>
                  </a:lnTo>
                  <a:lnTo>
                    <a:pt x="28" y="87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Line 284"/>
            <p:cNvSpPr>
              <a:spLocks noChangeShapeType="1"/>
            </p:cNvSpPr>
            <p:nvPr/>
          </p:nvSpPr>
          <p:spPr bwMode="auto">
            <a:xfrm flipH="1">
              <a:off x="8530" y="12950"/>
              <a:ext cx="39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1" name="Line 285"/>
            <p:cNvSpPr>
              <a:spLocks noChangeShapeType="1"/>
            </p:cNvSpPr>
            <p:nvPr/>
          </p:nvSpPr>
          <p:spPr bwMode="auto">
            <a:xfrm flipH="1" flipV="1">
              <a:off x="8530" y="12950"/>
              <a:ext cx="39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2" name="Freeform 286"/>
            <p:cNvSpPr>
              <a:spLocks/>
            </p:cNvSpPr>
            <p:nvPr/>
          </p:nvSpPr>
          <p:spPr bwMode="auto">
            <a:xfrm>
              <a:off x="8492" y="12729"/>
              <a:ext cx="115" cy="91"/>
            </a:xfrm>
            <a:custGeom>
              <a:avLst/>
              <a:gdLst>
                <a:gd name="T0" fmla="*/ 0 w 115"/>
                <a:gd name="T1" fmla="*/ 48 h 91"/>
                <a:gd name="T2" fmla="*/ 9 w 115"/>
                <a:gd name="T3" fmla="*/ 24 h 91"/>
                <a:gd name="T4" fmla="*/ 28 w 115"/>
                <a:gd name="T5" fmla="*/ 5 h 91"/>
                <a:gd name="T6" fmla="*/ 57 w 115"/>
                <a:gd name="T7" fmla="*/ 0 h 91"/>
                <a:gd name="T8" fmla="*/ 86 w 115"/>
                <a:gd name="T9" fmla="*/ 5 h 91"/>
                <a:gd name="T10" fmla="*/ 105 w 115"/>
                <a:gd name="T11" fmla="*/ 24 h 91"/>
                <a:gd name="T12" fmla="*/ 115 w 115"/>
                <a:gd name="T13" fmla="*/ 48 h 91"/>
                <a:gd name="T14" fmla="*/ 105 w 115"/>
                <a:gd name="T15" fmla="*/ 72 h 91"/>
                <a:gd name="T16" fmla="*/ 86 w 115"/>
                <a:gd name="T17" fmla="*/ 87 h 91"/>
                <a:gd name="T18" fmla="*/ 57 w 115"/>
                <a:gd name="T19" fmla="*/ 91 h 91"/>
                <a:gd name="T20" fmla="*/ 28 w 115"/>
                <a:gd name="T21" fmla="*/ 87 h 91"/>
                <a:gd name="T22" fmla="*/ 9 w 115"/>
                <a:gd name="T23" fmla="*/ 72 h 91"/>
                <a:gd name="T24" fmla="*/ 0 w 115"/>
                <a:gd name="T25" fmla="*/ 48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1"/>
                <a:gd name="T41" fmla="*/ 115 w 115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1">
                  <a:moveTo>
                    <a:pt x="0" y="48"/>
                  </a:moveTo>
                  <a:lnTo>
                    <a:pt x="9" y="24"/>
                  </a:lnTo>
                  <a:lnTo>
                    <a:pt x="28" y="5"/>
                  </a:lnTo>
                  <a:lnTo>
                    <a:pt x="57" y="0"/>
                  </a:lnTo>
                  <a:lnTo>
                    <a:pt x="86" y="5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87"/>
                  </a:lnTo>
                  <a:lnTo>
                    <a:pt x="57" y="91"/>
                  </a:lnTo>
                  <a:lnTo>
                    <a:pt x="28" y="87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Line 287"/>
            <p:cNvSpPr>
              <a:spLocks noChangeShapeType="1"/>
            </p:cNvSpPr>
            <p:nvPr/>
          </p:nvSpPr>
          <p:spPr bwMode="auto">
            <a:xfrm flipH="1">
              <a:off x="8530" y="12758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4" name="Line 288"/>
            <p:cNvSpPr>
              <a:spLocks noChangeShapeType="1"/>
            </p:cNvSpPr>
            <p:nvPr/>
          </p:nvSpPr>
          <p:spPr bwMode="auto">
            <a:xfrm flipH="1" flipV="1">
              <a:off x="8530" y="12758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5" name="Freeform 289"/>
            <p:cNvSpPr>
              <a:spLocks/>
            </p:cNvSpPr>
            <p:nvPr/>
          </p:nvSpPr>
          <p:spPr bwMode="auto">
            <a:xfrm>
              <a:off x="8280" y="12806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10 h 96"/>
                <a:gd name="T6" fmla="*/ 58 w 116"/>
                <a:gd name="T7" fmla="*/ 0 h 96"/>
                <a:gd name="T8" fmla="*/ 87 w 116"/>
                <a:gd name="T9" fmla="*/ 10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91 h 96"/>
                <a:gd name="T18" fmla="*/ 58 w 116"/>
                <a:gd name="T19" fmla="*/ 96 h 96"/>
                <a:gd name="T20" fmla="*/ 29 w 116"/>
                <a:gd name="T21" fmla="*/ 91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10"/>
                  </a:lnTo>
                  <a:lnTo>
                    <a:pt x="58" y="0"/>
                  </a:lnTo>
                  <a:lnTo>
                    <a:pt x="87" y="10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91"/>
                  </a:lnTo>
                  <a:lnTo>
                    <a:pt x="58" y="96"/>
                  </a:lnTo>
                  <a:lnTo>
                    <a:pt x="29" y="91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Line 290"/>
            <p:cNvSpPr>
              <a:spLocks noChangeShapeType="1"/>
            </p:cNvSpPr>
            <p:nvPr/>
          </p:nvSpPr>
          <p:spPr bwMode="auto">
            <a:xfrm flipH="1">
              <a:off x="8319" y="12840"/>
              <a:ext cx="38" cy="2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Line 291"/>
            <p:cNvSpPr>
              <a:spLocks noChangeShapeType="1"/>
            </p:cNvSpPr>
            <p:nvPr/>
          </p:nvSpPr>
          <p:spPr bwMode="auto">
            <a:xfrm flipH="1" flipV="1">
              <a:off x="8319" y="12840"/>
              <a:ext cx="38" cy="28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Freeform 292"/>
            <p:cNvSpPr>
              <a:spLocks/>
            </p:cNvSpPr>
            <p:nvPr/>
          </p:nvSpPr>
          <p:spPr bwMode="auto">
            <a:xfrm>
              <a:off x="8280" y="12979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9 h 96"/>
                <a:gd name="T6" fmla="*/ 58 w 116"/>
                <a:gd name="T7" fmla="*/ 0 h 96"/>
                <a:gd name="T8" fmla="*/ 87 w 116"/>
                <a:gd name="T9" fmla="*/ 9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91 h 96"/>
                <a:gd name="T18" fmla="*/ 58 w 116"/>
                <a:gd name="T19" fmla="*/ 96 h 96"/>
                <a:gd name="T20" fmla="*/ 29 w 116"/>
                <a:gd name="T21" fmla="*/ 91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9"/>
                  </a:lnTo>
                  <a:lnTo>
                    <a:pt x="58" y="0"/>
                  </a:lnTo>
                  <a:lnTo>
                    <a:pt x="87" y="9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91"/>
                  </a:lnTo>
                  <a:lnTo>
                    <a:pt x="58" y="96"/>
                  </a:lnTo>
                  <a:lnTo>
                    <a:pt x="29" y="91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9" name="Line 293"/>
            <p:cNvSpPr>
              <a:spLocks noChangeShapeType="1"/>
            </p:cNvSpPr>
            <p:nvPr/>
          </p:nvSpPr>
          <p:spPr bwMode="auto">
            <a:xfrm flipH="1">
              <a:off x="8319" y="13012"/>
              <a:ext cx="38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0" name="Line 294"/>
            <p:cNvSpPr>
              <a:spLocks noChangeShapeType="1"/>
            </p:cNvSpPr>
            <p:nvPr/>
          </p:nvSpPr>
          <p:spPr bwMode="auto">
            <a:xfrm flipH="1" flipV="1">
              <a:off x="8319" y="13012"/>
              <a:ext cx="38" cy="2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1" name="Freeform 295"/>
            <p:cNvSpPr>
              <a:spLocks/>
            </p:cNvSpPr>
            <p:nvPr/>
          </p:nvSpPr>
          <p:spPr bwMode="auto">
            <a:xfrm>
              <a:off x="8280" y="13171"/>
              <a:ext cx="116" cy="91"/>
            </a:xfrm>
            <a:custGeom>
              <a:avLst/>
              <a:gdLst>
                <a:gd name="T0" fmla="*/ 0 w 116"/>
                <a:gd name="T1" fmla="*/ 43 h 91"/>
                <a:gd name="T2" fmla="*/ 10 w 116"/>
                <a:gd name="T3" fmla="*/ 24 h 91"/>
                <a:gd name="T4" fmla="*/ 29 w 116"/>
                <a:gd name="T5" fmla="*/ 5 h 91"/>
                <a:gd name="T6" fmla="*/ 58 w 116"/>
                <a:gd name="T7" fmla="*/ 0 h 91"/>
                <a:gd name="T8" fmla="*/ 87 w 116"/>
                <a:gd name="T9" fmla="*/ 5 h 91"/>
                <a:gd name="T10" fmla="*/ 111 w 116"/>
                <a:gd name="T11" fmla="*/ 24 h 91"/>
                <a:gd name="T12" fmla="*/ 116 w 116"/>
                <a:gd name="T13" fmla="*/ 43 h 91"/>
                <a:gd name="T14" fmla="*/ 111 w 116"/>
                <a:gd name="T15" fmla="*/ 67 h 91"/>
                <a:gd name="T16" fmla="*/ 87 w 116"/>
                <a:gd name="T17" fmla="*/ 86 h 91"/>
                <a:gd name="T18" fmla="*/ 58 w 116"/>
                <a:gd name="T19" fmla="*/ 91 h 91"/>
                <a:gd name="T20" fmla="*/ 29 w 116"/>
                <a:gd name="T21" fmla="*/ 86 h 91"/>
                <a:gd name="T22" fmla="*/ 10 w 116"/>
                <a:gd name="T23" fmla="*/ 67 h 91"/>
                <a:gd name="T24" fmla="*/ 0 w 116"/>
                <a:gd name="T25" fmla="*/ 43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1"/>
                <a:gd name="T41" fmla="*/ 116 w 116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1">
                  <a:moveTo>
                    <a:pt x="0" y="43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3"/>
                  </a:lnTo>
                  <a:lnTo>
                    <a:pt x="111" y="67"/>
                  </a:lnTo>
                  <a:lnTo>
                    <a:pt x="87" y="86"/>
                  </a:lnTo>
                  <a:lnTo>
                    <a:pt x="58" y="91"/>
                  </a:lnTo>
                  <a:lnTo>
                    <a:pt x="29" y="86"/>
                  </a:lnTo>
                  <a:lnTo>
                    <a:pt x="10" y="6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2" name="Line 296"/>
            <p:cNvSpPr>
              <a:spLocks noChangeShapeType="1"/>
            </p:cNvSpPr>
            <p:nvPr/>
          </p:nvSpPr>
          <p:spPr bwMode="auto">
            <a:xfrm flipH="1">
              <a:off x="8319" y="13200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3" name="Line 297"/>
            <p:cNvSpPr>
              <a:spLocks noChangeShapeType="1"/>
            </p:cNvSpPr>
            <p:nvPr/>
          </p:nvSpPr>
          <p:spPr bwMode="auto">
            <a:xfrm flipH="1" flipV="1">
              <a:off x="8319" y="13200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4" name="Freeform 298"/>
            <p:cNvSpPr>
              <a:spLocks/>
            </p:cNvSpPr>
            <p:nvPr/>
          </p:nvSpPr>
          <p:spPr bwMode="auto">
            <a:xfrm>
              <a:off x="8492" y="13296"/>
              <a:ext cx="115" cy="91"/>
            </a:xfrm>
            <a:custGeom>
              <a:avLst/>
              <a:gdLst>
                <a:gd name="T0" fmla="*/ 0 w 115"/>
                <a:gd name="T1" fmla="*/ 48 h 91"/>
                <a:gd name="T2" fmla="*/ 9 w 115"/>
                <a:gd name="T3" fmla="*/ 24 h 91"/>
                <a:gd name="T4" fmla="*/ 28 w 115"/>
                <a:gd name="T5" fmla="*/ 4 h 91"/>
                <a:gd name="T6" fmla="*/ 57 w 115"/>
                <a:gd name="T7" fmla="*/ 0 h 91"/>
                <a:gd name="T8" fmla="*/ 86 w 115"/>
                <a:gd name="T9" fmla="*/ 4 h 91"/>
                <a:gd name="T10" fmla="*/ 105 w 115"/>
                <a:gd name="T11" fmla="*/ 24 h 91"/>
                <a:gd name="T12" fmla="*/ 115 w 115"/>
                <a:gd name="T13" fmla="*/ 48 h 91"/>
                <a:gd name="T14" fmla="*/ 105 w 115"/>
                <a:gd name="T15" fmla="*/ 72 h 91"/>
                <a:gd name="T16" fmla="*/ 86 w 115"/>
                <a:gd name="T17" fmla="*/ 86 h 91"/>
                <a:gd name="T18" fmla="*/ 57 w 115"/>
                <a:gd name="T19" fmla="*/ 91 h 91"/>
                <a:gd name="T20" fmla="*/ 28 w 115"/>
                <a:gd name="T21" fmla="*/ 86 h 91"/>
                <a:gd name="T22" fmla="*/ 9 w 115"/>
                <a:gd name="T23" fmla="*/ 72 h 91"/>
                <a:gd name="T24" fmla="*/ 0 w 115"/>
                <a:gd name="T25" fmla="*/ 48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1"/>
                <a:gd name="T41" fmla="*/ 115 w 115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1">
                  <a:moveTo>
                    <a:pt x="0" y="48"/>
                  </a:moveTo>
                  <a:lnTo>
                    <a:pt x="9" y="24"/>
                  </a:lnTo>
                  <a:lnTo>
                    <a:pt x="28" y="4"/>
                  </a:lnTo>
                  <a:lnTo>
                    <a:pt x="57" y="0"/>
                  </a:lnTo>
                  <a:lnTo>
                    <a:pt x="86" y="4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86"/>
                  </a:lnTo>
                  <a:lnTo>
                    <a:pt x="57" y="91"/>
                  </a:lnTo>
                  <a:lnTo>
                    <a:pt x="28" y="86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5" name="Line 299"/>
            <p:cNvSpPr>
              <a:spLocks noChangeShapeType="1"/>
            </p:cNvSpPr>
            <p:nvPr/>
          </p:nvSpPr>
          <p:spPr bwMode="auto">
            <a:xfrm flipH="1">
              <a:off x="8530" y="13324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6" name="Line 300"/>
            <p:cNvSpPr>
              <a:spLocks noChangeShapeType="1"/>
            </p:cNvSpPr>
            <p:nvPr/>
          </p:nvSpPr>
          <p:spPr bwMode="auto">
            <a:xfrm flipH="1" flipV="1">
              <a:off x="8530" y="13324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7" name="Freeform 301"/>
            <p:cNvSpPr>
              <a:spLocks/>
            </p:cNvSpPr>
            <p:nvPr/>
          </p:nvSpPr>
          <p:spPr bwMode="auto">
            <a:xfrm>
              <a:off x="8280" y="13358"/>
              <a:ext cx="116" cy="96"/>
            </a:xfrm>
            <a:custGeom>
              <a:avLst/>
              <a:gdLst>
                <a:gd name="T0" fmla="*/ 0 w 116"/>
                <a:gd name="T1" fmla="*/ 48 h 96"/>
                <a:gd name="T2" fmla="*/ 10 w 116"/>
                <a:gd name="T3" fmla="*/ 24 h 96"/>
                <a:gd name="T4" fmla="*/ 29 w 116"/>
                <a:gd name="T5" fmla="*/ 5 h 96"/>
                <a:gd name="T6" fmla="*/ 58 w 116"/>
                <a:gd name="T7" fmla="*/ 0 h 96"/>
                <a:gd name="T8" fmla="*/ 87 w 116"/>
                <a:gd name="T9" fmla="*/ 5 h 96"/>
                <a:gd name="T10" fmla="*/ 111 w 116"/>
                <a:gd name="T11" fmla="*/ 24 h 96"/>
                <a:gd name="T12" fmla="*/ 116 w 116"/>
                <a:gd name="T13" fmla="*/ 48 h 96"/>
                <a:gd name="T14" fmla="*/ 111 w 116"/>
                <a:gd name="T15" fmla="*/ 72 h 96"/>
                <a:gd name="T16" fmla="*/ 87 w 116"/>
                <a:gd name="T17" fmla="*/ 86 h 96"/>
                <a:gd name="T18" fmla="*/ 58 w 116"/>
                <a:gd name="T19" fmla="*/ 96 h 96"/>
                <a:gd name="T20" fmla="*/ 29 w 116"/>
                <a:gd name="T21" fmla="*/ 86 h 96"/>
                <a:gd name="T22" fmla="*/ 10 w 116"/>
                <a:gd name="T23" fmla="*/ 72 h 96"/>
                <a:gd name="T24" fmla="*/ 0 w 116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"/>
                <a:gd name="T40" fmla="*/ 0 h 96"/>
                <a:gd name="T41" fmla="*/ 116 w 116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" h="96">
                  <a:moveTo>
                    <a:pt x="0" y="48"/>
                  </a:moveTo>
                  <a:lnTo>
                    <a:pt x="10" y="24"/>
                  </a:lnTo>
                  <a:lnTo>
                    <a:pt x="29" y="5"/>
                  </a:lnTo>
                  <a:lnTo>
                    <a:pt x="58" y="0"/>
                  </a:lnTo>
                  <a:lnTo>
                    <a:pt x="87" y="5"/>
                  </a:lnTo>
                  <a:lnTo>
                    <a:pt x="111" y="24"/>
                  </a:lnTo>
                  <a:lnTo>
                    <a:pt x="116" y="48"/>
                  </a:lnTo>
                  <a:lnTo>
                    <a:pt x="111" y="72"/>
                  </a:lnTo>
                  <a:lnTo>
                    <a:pt x="87" y="86"/>
                  </a:lnTo>
                  <a:lnTo>
                    <a:pt x="58" y="96"/>
                  </a:lnTo>
                  <a:lnTo>
                    <a:pt x="29" y="86"/>
                  </a:lnTo>
                  <a:lnTo>
                    <a:pt x="10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8" name="Line 302"/>
            <p:cNvSpPr>
              <a:spLocks noChangeShapeType="1"/>
            </p:cNvSpPr>
            <p:nvPr/>
          </p:nvSpPr>
          <p:spPr bwMode="auto">
            <a:xfrm flipH="1">
              <a:off x="8319" y="13387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9" name="Line 303"/>
            <p:cNvSpPr>
              <a:spLocks noChangeShapeType="1"/>
            </p:cNvSpPr>
            <p:nvPr/>
          </p:nvSpPr>
          <p:spPr bwMode="auto">
            <a:xfrm flipH="1" flipV="1">
              <a:off x="8319" y="13387"/>
              <a:ext cx="38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0" name="Freeform 304"/>
            <p:cNvSpPr>
              <a:spLocks/>
            </p:cNvSpPr>
            <p:nvPr/>
          </p:nvSpPr>
          <p:spPr bwMode="auto">
            <a:xfrm>
              <a:off x="8492" y="13847"/>
              <a:ext cx="115" cy="92"/>
            </a:xfrm>
            <a:custGeom>
              <a:avLst/>
              <a:gdLst>
                <a:gd name="T0" fmla="*/ 0 w 115"/>
                <a:gd name="T1" fmla="*/ 44 h 92"/>
                <a:gd name="T2" fmla="*/ 9 w 115"/>
                <a:gd name="T3" fmla="*/ 20 h 92"/>
                <a:gd name="T4" fmla="*/ 28 w 115"/>
                <a:gd name="T5" fmla="*/ 5 h 92"/>
                <a:gd name="T6" fmla="*/ 57 w 115"/>
                <a:gd name="T7" fmla="*/ 0 h 92"/>
                <a:gd name="T8" fmla="*/ 86 w 115"/>
                <a:gd name="T9" fmla="*/ 5 h 92"/>
                <a:gd name="T10" fmla="*/ 105 w 115"/>
                <a:gd name="T11" fmla="*/ 20 h 92"/>
                <a:gd name="T12" fmla="*/ 115 w 115"/>
                <a:gd name="T13" fmla="*/ 44 h 92"/>
                <a:gd name="T14" fmla="*/ 105 w 115"/>
                <a:gd name="T15" fmla="*/ 68 h 92"/>
                <a:gd name="T16" fmla="*/ 86 w 115"/>
                <a:gd name="T17" fmla="*/ 87 h 92"/>
                <a:gd name="T18" fmla="*/ 57 w 115"/>
                <a:gd name="T19" fmla="*/ 92 h 92"/>
                <a:gd name="T20" fmla="*/ 28 w 115"/>
                <a:gd name="T21" fmla="*/ 87 h 92"/>
                <a:gd name="T22" fmla="*/ 9 w 115"/>
                <a:gd name="T23" fmla="*/ 68 h 92"/>
                <a:gd name="T24" fmla="*/ 0 w 115"/>
                <a:gd name="T25" fmla="*/ 44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2"/>
                <a:gd name="T41" fmla="*/ 115 w 115"/>
                <a:gd name="T42" fmla="*/ 92 h 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2">
                  <a:moveTo>
                    <a:pt x="0" y="44"/>
                  </a:moveTo>
                  <a:lnTo>
                    <a:pt x="9" y="20"/>
                  </a:lnTo>
                  <a:lnTo>
                    <a:pt x="28" y="5"/>
                  </a:lnTo>
                  <a:lnTo>
                    <a:pt x="57" y="0"/>
                  </a:lnTo>
                  <a:lnTo>
                    <a:pt x="86" y="5"/>
                  </a:lnTo>
                  <a:lnTo>
                    <a:pt x="105" y="20"/>
                  </a:lnTo>
                  <a:lnTo>
                    <a:pt x="115" y="44"/>
                  </a:lnTo>
                  <a:lnTo>
                    <a:pt x="105" y="68"/>
                  </a:lnTo>
                  <a:lnTo>
                    <a:pt x="86" y="87"/>
                  </a:lnTo>
                  <a:lnTo>
                    <a:pt x="57" y="92"/>
                  </a:lnTo>
                  <a:lnTo>
                    <a:pt x="28" y="87"/>
                  </a:lnTo>
                  <a:lnTo>
                    <a:pt x="9" y="6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1" name="Line 305"/>
            <p:cNvSpPr>
              <a:spLocks noChangeShapeType="1"/>
            </p:cNvSpPr>
            <p:nvPr/>
          </p:nvSpPr>
          <p:spPr bwMode="auto">
            <a:xfrm flipH="1">
              <a:off x="8530" y="13876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2" name="Line 306"/>
            <p:cNvSpPr>
              <a:spLocks noChangeShapeType="1"/>
            </p:cNvSpPr>
            <p:nvPr/>
          </p:nvSpPr>
          <p:spPr bwMode="auto">
            <a:xfrm flipH="1" flipV="1">
              <a:off x="8530" y="13876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3" name="Freeform 307"/>
            <p:cNvSpPr>
              <a:spLocks/>
            </p:cNvSpPr>
            <p:nvPr/>
          </p:nvSpPr>
          <p:spPr bwMode="auto">
            <a:xfrm>
              <a:off x="8492" y="13670"/>
              <a:ext cx="115" cy="96"/>
            </a:xfrm>
            <a:custGeom>
              <a:avLst/>
              <a:gdLst>
                <a:gd name="T0" fmla="*/ 0 w 115"/>
                <a:gd name="T1" fmla="*/ 48 h 96"/>
                <a:gd name="T2" fmla="*/ 9 w 115"/>
                <a:gd name="T3" fmla="*/ 24 h 96"/>
                <a:gd name="T4" fmla="*/ 28 w 115"/>
                <a:gd name="T5" fmla="*/ 9 h 96"/>
                <a:gd name="T6" fmla="*/ 57 w 115"/>
                <a:gd name="T7" fmla="*/ 0 h 96"/>
                <a:gd name="T8" fmla="*/ 86 w 115"/>
                <a:gd name="T9" fmla="*/ 9 h 96"/>
                <a:gd name="T10" fmla="*/ 105 w 115"/>
                <a:gd name="T11" fmla="*/ 24 h 96"/>
                <a:gd name="T12" fmla="*/ 115 w 115"/>
                <a:gd name="T13" fmla="*/ 48 h 96"/>
                <a:gd name="T14" fmla="*/ 105 w 115"/>
                <a:gd name="T15" fmla="*/ 72 h 96"/>
                <a:gd name="T16" fmla="*/ 86 w 115"/>
                <a:gd name="T17" fmla="*/ 91 h 96"/>
                <a:gd name="T18" fmla="*/ 57 w 115"/>
                <a:gd name="T19" fmla="*/ 96 h 96"/>
                <a:gd name="T20" fmla="*/ 28 w 115"/>
                <a:gd name="T21" fmla="*/ 91 h 96"/>
                <a:gd name="T22" fmla="*/ 9 w 115"/>
                <a:gd name="T23" fmla="*/ 72 h 96"/>
                <a:gd name="T24" fmla="*/ 0 w 115"/>
                <a:gd name="T25" fmla="*/ 48 h 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5"/>
                <a:gd name="T40" fmla="*/ 0 h 96"/>
                <a:gd name="T41" fmla="*/ 115 w 115"/>
                <a:gd name="T42" fmla="*/ 96 h 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5" h="96">
                  <a:moveTo>
                    <a:pt x="0" y="48"/>
                  </a:moveTo>
                  <a:lnTo>
                    <a:pt x="9" y="24"/>
                  </a:lnTo>
                  <a:lnTo>
                    <a:pt x="28" y="9"/>
                  </a:lnTo>
                  <a:lnTo>
                    <a:pt x="57" y="0"/>
                  </a:lnTo>
                  <a:lnTo>
                    <a:pt x="86" y="9"/>
                  </a:lnTo>
                  <a:lnTo>
                    <a:pt x="105" y="24"/>
                  </a:lnTo>
                  <a:lnTo>
                    <a:pt x="115" y="48"/>
                  </a:lnTo>
                  <a:lnTo>
                    <a:pt x="105" y="72"/>
                  </a:lnTo>
                  <a:lnTo>
                    <a:pt x="86" y="91"/>
                  </a:lnTo>
                  <a:lnTo>
                    <a:pt x="57" y="96"/>
                  </a:lnTo>
                  <a:lnTo>
                    <a:pt x="28" y="91"/>
                  </a:lnTo>
                  <a:lnTo>
                    <a:pt x="9" y="7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4" name="Line 308"/>
            <p:cNvSpPr>
              <a:spLocks noChangeShapeType="1"/>
            </p:cNvSpPr>
            <p:nvPr/>
          </p:nvSpPr>
          <p:spPr bwMode="auto">
            <a:xfrm flipH="1">
              <a:off x="8530" y="13703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5" name="Line 309"/>
            <p:cNvSpPr>
              <a:spLocks noChangeShapeType="1"/>
            </p:cNvSpPr>
            <p:nvPr/>
          </p:nvSpPr>
          <p:spPr bwMode="auto">
            <a:xfrm flipH="1" flipV="1">
              <a:off x="8530" y="13703"/>
              <a:ext cx="39" cy="34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6" name="Freeform 310"/>
            <p:cNvSpPr>
              <a:spLocks/>
            </p:cNvSpPr>
            <p:nvPr/>
          </p:nvSpPr>
          <p:spPr bwMode="auto">
            <a:xfrm>
              <a:off x="8016" y="11232"/>
              <a:ext cx="322" cy="67"/>
            </a:xfrm>
            <a:custGeom>
              <a:avLst/>
              <a:gdLst>
                <a:gd name="T0" fmla="*/ 0 w 322"/>
                <a:gd name="T1" fmla="*/ 0 h 67"/>
                <a:gd name="T2" fmla="*/ 77 w 322"/>
                <a:gd name="T3" fmla="*/ 67 h 67"/>
                <a:gd name="T4" fmla="*/ 322 w 322"/>
                <a:gd name="T5" fmla="*/ 67 h 67"/>
                <a:gd name="T6" fmla="*/ 226 w 322"/>
                <a:gd name="T7" fmla="*/ 0 h 67"/>
                <a:gd name="T8" fmla="*/ 0 w 322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2"/>
                <a:gd name="T16" fmla="*/ 0 h 67"/>
                <a:gd name="T17" fmla="*/ 322 w 322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2" h="67">
                  <a:moveTo>
                    <a:pt x="0" y="0"/>
                  </a:moveTo>
                  <a:lnTo>
                    <a:pt x="77" y="67"/>
                  </a:lnTo>
                  <a:lnTo>
                    <a:pt x="322" y="67"/>
                  </a:lnTo>
                  <a:lnTo>
                    <a:pt x="2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7" name="Line 311"/>
            <p:cNvSpPr>
              <a:spLocks noChangeShapeType="1"/>
            </p:cNvSpPr>
            <p:nvPr/>
          </p:nvSpPr>
          <p:spPr bwMode="auto">
            <a:xfrm flipH="1">
              <a:off x="8684" y="13689"/>
              <a:ext cx="153" cy="1"/>
            </a:xfrm>
            <a:prstGeom prst="line">
              <a:avLst/>
            </a:prstGeom>
            <a:noFill/>
            <a:ln w="2730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8" name="Rectangle 312"/>
            <p:cNvSpPr>
              <a:spLocks noChangeArrowheads="1"/>
            </p:cNvSpPr>
            <p:nvPr/>
          </p:nvSpPr>
          <p:spPr bwMode="auto">
            <a:xfrm>
              <a:off x="4463" y="9330"/>
              <a:ext cx="468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fr-FR" sz="1100" b="1">
                  <a:solidFill>
                    <a:srgbClr val="FF0000"/>
                  </a:solidFill>
                  <a:latin typeface="Arial" charset="0"/>
                </a:rPr>
                <a:t>CPU</a:t>
              </a:r>
            </a:p>
          </p:txBody>
        </p:sp>
        <p:sp>
          <p:nvSpPr>
            <p:cNvPr id="299" name="Oval 313"/>
            <p:cNvSpPr>
              <a:spLocks noChangeArrowheads="1"/>
            </p:cNvSpPr>
            <p:nvPr/>
          </p:nvSpPr>
          <p:spPr bwMode="auto">
            <a:xfrm>
              <a:off x="4464" y="10512"/>
              <a:ext cx="144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0" name="Oval 314"/>
            <p:cNvSpPr>
              <a:spLocks noChangeArrowheads="1"/>
            </p:cNvSpPr>
            <p:nvPr/>
          </p:nvSpPr>
          <p:spPr bwMode="auto">
            <a:xfrm>
              <a:off x="4464" y="10752"/>
              <a:ext cx="144" cy="1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1" name="Oval 315"/>
            <p:cNvSpPr>
              <a:spLocks noChangeArrowheads="1"/>
            </p:cNvSpPr>
            <p:nvPr/>
          </p:nvSpPr>
          <p:spPr bwMode="auto">
            <a:xfrm>
              <a:off x="4464" y="10992"/>
              <a:ext cx="144" cy="14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302" name="Group 316"/>
            <p:cNvGrpSpPr>
              <a:grpSpLocks/>
            </p:cNvGrpSpPr>
            <p:nvPr/>
          </p:nvGrpSpPr>
          <p:grpSpPr bwMode="auto">
            <a:xfrm rot="-5399888">
              <a:off x="4571" y="9716"/>
              <a:ext cx="290" cy="441"/>
              <a:chOff x="5699" y="12394"/>
              <a:chExt cx="384" cy="854"/>
            </a:xfrm>
          </p:grpSpPr>
          <p:sp>
            <p:nvSpPr>
              <p:cNvPr id="529" name="Rectangle 317"/>
              <p:cNvSpPr>
                <a:spLocks noChangeArrowheads="1"/>
              </p:cNvSpPr>
              <p:nvPr/>
            </p:nvSpPr>
            <p:spPr bwMode="auto">
              <a:xfrm>
                <a:off x="5699" y="12394"/>
                <a:ext cx="384" cy="85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0" name="Rectangle 318"/>
              <p:cNvSpPr>
                <a:spLocks noChangeArrowheads="1"/>
              </p:cNvSpPr>
              <p:nvPr/>
            </p:nvSpPr>
            <p:spPr bwMode="auto">
              <a:xfrm>
                <a:off x="5751" y="12705"/>
                <a:ext cx="58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1" name="Rectangle 319"/>
              <p:cNvSpPr>
                <a:spLocks noChangeArrowheads="1"/>
              </p:cNvSpPr>
              <p:nvPr/>
            </p:nvSpPr>
            <p:spPr bwMode="auto">
              <a:xfrm>
                <a:off x="5751" y="12437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2" name="Rectangle 320"/>
              <p:cNvSpPr>
                <a:spLocks noChangeArrowheads="1"/>
              </p:cNvSpPr>
              <p:nvPr/>
            </p:nvSpPr>
            <p:spPr bwMode="auto">
              <a:xfrm>
                <a:off x="5751" y="12528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3" name="Rectangle 321"/>
              <p:cNvSpPr>
                <a:spLocks noChangeArrowheads="1"/>
              </p:cNvSpPr>
              <p:nvPr/>
            </p:nvSpPr>
            <p:spPr bwMode="auto">
              <a:xfrm>
                <a:off x="5751" y="12619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4" name="Rectangle 322"/>
              <p:cNvSpPr>
                <a:spLocks noChangeArrowheads="1"/>
              </p:cNvSpPr>
              <p:nvPr/>
            </p:nvSpPr>
            <p:spPr bwMode="auto">
              <a:xfrm>
                <a:off x="5751" y="13156"/>
                <a:ext cx="58" cy="4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5" name="Rectangle 323"/>
              <p:cNvSpPr>
                <a:spLocks noChangeArrowheads="1"/>
              </p:cNvSpPr>
              <p:nvPr/>
            </p:nvSpPr>
            <p:spPr bwMode="auto">
              <a:xfrm>
                <a:off x="5751" y="13065"/>
                <a:ext cx="58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6" name="Rectangle 324"/>
              <p:cNvSpPr>
                <a:spLocks noChangeArrowheads="1"/>
              </p:cNvSpPr>
              <p:nvPr/>
            </p:nvSpPr>
            <p:spPr bwMode="auto">
              <a:xfrm>
                <a:off x="5751" y="12979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7" name="Rectangle 325"/>
              <p:cNvSpPr>
                <a:spLocks noChangeArrowheads="1"/>
              </p:cNvSpPr>
              <p:nvPr/>
            </p:nvSpPr>
            <p:spPr bwMode="auto">
              <a:xfrm>
                <a:off x="5751" y="12888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8" name="Rectangle 326"/>
              <p:cNvSpPr>
                <a:spLocks noChangeArrowheads="1"/>
              </p:cNvSpPr>
              <p:nvPr/>
            </p:nvSpPr>
            <p:spPr bwMode="auto">
              <a:xfrm>
                <a:off x="5751" y="12797"/>
                <a:ext cx="58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39" name="Rectangle 327"/>
              <p:cNvSpPr>
                <a:spLocks noChangeArrowheads="1"/>
              </p:cNvSpPr>
              <p:nvPr/>
            </p:nvSpPr>
            <p:spPr bwMode="auto">
              <a:xfrm>
                <a:off x="5972" y="12705"/>
                <a:ext cx="53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0" name="Rectangle 328"/>
              <p:cNvSpPr>
                <a:spLocks noChangeArrowheads="1"/>
              </p:cNvSpPr>
              <p:nvPr/>
            </p:nvSpPr>
            <p:spPr bwMode="auto">
              <a:xfrm>
                <a:off x="5972" y="12437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1" name="Rectangle 329"/>
              <p:cNvSpPr>
                <a:spLocks noChangeArrowheads="1"/>
              </p:cNvSpPr>
              <p:nvPr/>
            </p:nvSpPr>
            <p:spPr bwMode="auto">
              <a:xfrm>
                <a:off x="5972" y="12528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2" name="Rectangle 330"/>
              <p:cNvSpPr>
                <a:spLocks noChangeArrowheads="1"/>
              </p:cNvSpPr>
              <p:nvPr/>
            </p:nvSpPr>
            <p:spPr bwMode="auto">
              <a:xfrm>
                <a:off x="5972" y="12619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3" name="Rectangle 331"/>
              <p:cNvSpPr>
                <a:spLocks noChangeArrowheads="1"/>
              </p:cNvSpPr>
              <p:nvPr/>
            </p:nvSpPr>
            <p:spPr bwMode="auto">
              <a:xfrm>
                <a:off x="5972" y="13156"/>
                <a:ext cx="53" cy="4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4" name="Rectangle 332"/>
              <p:cNvSpPr>
                <a:spLocks noChangeArrowheads="1"/>
              </p:cNvSpPr>
              <p:nvPr/>
            </p:nvSpPr>
            <p:spPr bwMode="auto">
              <a:xfrm>
                <a:off x="5972" y="13065"/>
                <a:ext cx="53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5" name="Rectangle 333"/>
              <p:cNvSpPr>
                <a:spLocks noChangeArrowheads="1"/>
              </p:cNvSpPr>
              <p:nvPr/>
            </p:nvSpPr>
            <p:spPr bwMode="auto">
              <a:xfrm>
                <a:off x="5972" y="12979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6" name="Rectangle 334"/>
              <p:cNvSpPr>
                <a:spLocks noChangeArrowheads="1"/>
              </p:cNvSpPr>
              <p:nvPr/>
            </p:nvSpPr>
            <p:spPr bwMode="auto">
              <a:xfrm>
                <a:off x="5972" y="12888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7" name="Rectangle 335"/>
              <p:cNvSpPr>
                <a:spLocks noChangeArrowheads="1"/>
              </p:cNvSpPr>
              <p:nvPr/>
            </p:nvSpPr>
            <p:spPr bwMode="auto">
              <a:xfrm>
                <a:off x="5972" y="12797"/>
                <a:ext cx="53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8" name="Rectangle 336"/>
              <p:cNvSpPr>
                <a:spLocks noChangeArrowheads="1"/>
              </p:cNvSpPr>
              <p:nvPr/>
            </p:nvSpPr>
            <p:spPr bwMode="auto">
              <a:xfrm>
                <a:off x="5862" y="12705"/>
                <a:ext cx="57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49" name="Rectangle 337"/>
              <p:cNvSpPr>
                <a:spLocks noChangeArrowheads="1"/>
              </p:cNvSpPr>
              <p:nvPr/>
            </p:nvSpPr>
            <p:spPr bwMode="auto">
              <a:xfrm>
                <a:off x="5862" y="12437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0" name="Rectangle 338"/>
              <p:cNvSpPr>
                <a:spLocks noChangeArrowheads="1"/>
              </p:cNvSpPr>
              <p:nvPr/>
            </p:nvSpPr>
            <p:spPr bwMode="auto">
              <a:xfrm>
                <a:off x="5862" y="12528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1" name="Rectangle 339"/>
              <p:cNvSpPr>
                <a:spLocks noChangeArrowheads="1"/>
              </p:cNvSpPr>
              <p:nvPr/>
            </p:nvSpPr>
            <p:spPr bwMode="auto">
              <a:xfrm>
                <a:off x="5862" y="12619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2" name="Rectangle 340"/>
              <p:cNvSpPr>
                <a:spLocks noChangeArrowheads="1"/>
              </p:cNvSpPr>
              <p:nvPr/>
            </p:nvSpPr>
            <p:spPr bwMode="auto">
              <a:xfrm>
                <a:off x="5862" y="13156"/>
                <a:ext cx="57" cy="44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3" name="Rectangle 341"/>
              <p:cNvSpPr>
                <a:spLocks noChangeArrowheads="1"/>
              </p:cNvSpPr>
              <p:nvPr/>
            </p:nvSpPr>
            <p:spPr bwMode="auto">
              <a:xfrm>
                <a:off x="5862" y="13065"/>
                <a:ext cx="57" cy="48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4" name="Rectangle 342"/>
              <p:cNvSpPr>
                <a:spLocks noChangeArrowheads="1"/>
              </p:cNvSpPr>
              <p:nvPr/>
            </p:nvSpPr>
            <p:spPr bwMode="auto">
              <a:xfrm>
                <a:off x="5862" y="12979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5" name="Rectangle 343"/>
              <p:cNvSpPr>
                <a:spLocks noChangeArrowheads="1"/>
              </p:cNvSpPr>
              <p:nvPr/>
            </p:nvSpPr>
            <p:spPr bwMode="auto">
              <a:xfrm>
                <a:off x="5862" y="12888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56" name="Rectangle 344"/>
              <p:cNvSpPr>
                <a:spLocks noChangeArrowheads="1"/>
              </p:cNvSpPr>
              <p:nvPr/>
            </p:nvSpPr>
            <p:spPr bwMode="auto">
              <a:xfrm>
                <a:off x="5862" y="12797"/>
                <a:ext cx="57" cy="43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303" name="Rectangle 345"/>
            <p:cNvSpPr>
              <a:spLocks noChangeArrowheads="1"/>
            </p:cNvSpPr>
            <p:nvPr/>
          </p:nvSpPr>
          <p:spPr bwMode="auto">
            <a:xfrm>
              <a:off x="6801" y="9702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4" name="Rectangle 346"/>
            <p:cNvSpPr>
              <a:spLocks noChangeArrowheads="1"/>
            </p:cNvSpPr>
            <p:nvPr/>
          </p:nvSpPr>
          <p:spPr bwMode="auto">
            <a:xfrm>
              <a:off x="6859" y="10013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5" name="Rectangle 347"/>
            <p:cNvSpPr>
              <a:spLocks noChangeArrowheads="1"/>
            </p:cNvSpPr>
            <p:nvPr/>
          </p:nvSpPr>
          <p:spPr bwMode="auto">
            <a:xfrm>
              <a:off x="6859" y="9745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6" name="Rectangle 348"/>
            <p:cNvSpPr>
              <a:spLocks noChangeArrowheads="1"/>
            </p:cNvSpPr>
            <p:nvPr/>
          </p:nvSpPr>
          <p:spPr bwMode="auto">
            <a:xfrm>
              <a:off x="6859" y="9836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7" name="Rectangle 349"/>
            <p:cNvSpPr>
              <a:spLocks noChangeArrowheads="1"/>
            </p:cNvSpPr>
            <p:nvPr/>
          </p:nvSpPr>
          <p:spPr bwMode="auto">
            <a:xfrm>
              <a:off x="6859" y="992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8" name="Rectangle 350"/>
            <p:cNvSpPr>
              <a:spLocks noChangeArrowheads="1"/>
            </p:cNvSpPr>
            <p:nvPr/>
          </p:nvSpPr>
          <p:spPr bwMode="auto">
            <a:xfrm>
              <a:off x="6859" y="10464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9" name="Rectangle 351"/>
            <p:cNvSpPr>
              <a:spLocks noChangeArrowheads="1"/>
            </p:cNvSpPr>
            <p:nvPr/>
          </p:nvSpPr>
          <p:spPr bwMode="auto">
            <a:xfrm>
              <a:off x="6859" y="10373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0" name="Rectangle 352"/>
            <p:cNvSpPr>
              <a:spLocks noChangeArrowheads="1"/>
            </p:cNvSpPr>
            <p:nvPr/>
          </p:nvSpPr>
          <p:spPr bwMode="auto">
            <a:xfrm>
              <a:off x="6859" y="1028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1" name="Rectangle 353"/>
            <p:cNvSpPr>
              <a:spLocks noChangeArrowheads="1"/>
            </p:cNvSpPr>
            <p:nvPr/>
          </p:nvSpPr>
          <p:spPr bwMode="auto">
            <a:xfrm>
              <a:off x="6859" y="10196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2" name="Rectangle 354"/>
            <p:cNvSpPr>
              <a:spLocks noChangeArrowheads="1"/>
            </p:cNvSpPr>
            <p:nvPr/>
          </p:nvSpPr>
          <p:spPr bwMode="auto">
            <a:xfrm>
              <a:off x="6859" y="10105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3" name="Rectangle 355"/>
            <p:cNvSpPr>
              <a:spLocks noChangeArrowheads="1"/>
            </p:cNvSpPr>
            <p:nvPr/>
          </p:nvSpPr>
          <p:spPr bwMode="auto">
            <a:xfrm>
              <a:off x="7075" y="10013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4" name="Rectangle 356"/>
            <p:cNvSpPr>
              <a:spLocks noChangeArrowheads="1"/>
            </p:cNvSpPr>
            <p:nvPr/>
          </p:nvSpPr>
          <p:spPr bwMode="auto">
            <a:xfrm>
              <a:off x="7075" y="9745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5" name="Rectangle 357"/>
            <p:cNvSpPr>
              <a:spLocks noChangeArrowheads="1"/>
            </p:cNvSpPr>
            <p:nvPr/>
          </p:nvSpPr>
          <p:spPr bwMode="auto">
            <a:xfrm>
              <a:off x="7075" y="9836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6" name="Rectangle 358"/>
            <p:cNvSpPr>
              <a:spLocks noChangeArrowheads="1"/>
            </p:cNvSpPr>
            <p:nvPr/>
          </p:nvSpPr>
          <p:spPr bwMode="auto">
            <a:xfrm>
              <a:off x="7075" y="992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7" name="Rectangle 359"/>
            <p:cNvSpPr>
              <a:spLocks noChangeArrowheads="1"/>
            </p:cNvSpPr>
            <p:nvPr/>
          </p:nvSpPr>
          <p:spPr bwMode="auto">
            <a:xfrm>
              <a:off x="7075" y="10464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8" name="Rectangle 360"/>
            <p:cNvSpPr>
              <a:spLocks noChangeArrowheads="1"/>
            </p:cNvSpPr>
            <p:nvPr/>
          </p:nvSpPr>
          <p:spPr bwMode="auto">
            <a:xfrm>
              <a:off x="7075" y="10373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9" name="Rectangle 361"/>
            <p:cNvSpPr>
              <a:spLocks noChangeArrowheads="1"/>
            </p:cNvSpPr>
            <p:nvPr/>
          </p:nvSpPr>
          <p:spPr bwMode="auto">
            <a:xfrm>
              <a:off x="7075" y="1028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0" name="Rectangle 362"/>
            <p:cNvSpPr>
              <a:spLocks noChangeArrowheads="1"/>
            </p:cNvSpPr>
            <p:nvPr/>
          </p:nvSpPr>
          <p:spPr bwMode="auto">
            <a:xfrm>
              <a:off x="7075" y="10196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1" name="Rectangle 363"/>
            <p:cNvSpPr>
              <a:spLocks noChangeArrowheads="1"/>
            </p:cNvSpPr>
            <p:nvPr/>
          </p:nvSpPr>
          <p:spPr bwMode="auto">
            <a:xfrm>
              <a:off x="7075" y="10105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2" name="Rectangle 364"/>
            <p:cNvSpPr>
              <a:spLocks noChangeArrowheads="1"/>
            </p:cNvSpPr>
            <p:nvPr/>
          </p:nvSpPr>
          <p:spPr bwMode="auto">
            <a:xfrm>
              <a:off x="6964" y="10013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3" name="Rectangle 365"/>
            <p:cNvSpPr>
              <a:spLocks noChangeArrowheads="1"/>
            </p:cNvSpPr>
            <p:nvPr/>
          </p:nvSpPr>
          <p:spPr bwMode="auto">
            <a:xfrm>
              <a:off x="6964" y="9745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4" name="Rectangle 366"/>
            <p:cNvSpPr>
              <a:spLocks noChangeArrowheads="1"/>
            </p:cNvSpPr>
            <p:nvPr/>
          </p:nvSpPr>
          <p:spPr bwMode="auto">
            <a:xfrm>
              <a:off x="6964" y="9836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5" name="Rectangle 367"/>
            <p:cNvSpPr>
              <a:spLocks noChangeArrowheads="1"/>
            </p:cNvSpPr>
            <p:nvPr/>
          </p:nvSpPr>
          <p:spPr bwMode="auto">
            <a:xfrm>
              <a:off x="6964" y="9927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6" name="Rectangle 368"/>
            <p:cNvSpPr>
              <a:spLocks noChangeArrowheads="1"/>
            </p:cNvSpPr>
            <p:nvPr/>
          </p:nvSpPr>
          <p:spPr bwMode="auto">
            <a:xfrm>
              <a:off x="6964" y="10464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7" name="Rectangle 369"/>
            <p:cNvSpPr>
              <a:spLocks noChangeArrowheads="1"/>
            </p:cNvSpPr>
            <p:nvPr/>
          </p:nvSpPr>
          <p:spPr bwMode="auto">
            <a:xfrm>
              <a:off x="6964" y="10373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8" name="Rectangle 370"/>
            <p:cNvSpPr>
              <a:spLocks noChangeArrowheads="1"/>
            </p:cNvSpPr>
            <p:nvPr/>
          </p:nvSpPr>
          <p:spPr bwMode="auto">
            <a:xfrm>
              <a:off x="6964" y="10287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9" name="Rectangle 371"/>
            <p:cNvSpPr>
              <a:spLocks noChangeArrowheads="1"/>
            </p:cNvSpPr>
            <p:nvPr/>
          </p:nvSpPr>
          <p:spPr bwMode="auto">
            <a:xfrm>
              <a:off x="6964" y="10196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0" name="Rectangle 372"/>
            <p:cNvSpPr>
              <a:spLocks noChangeArrowheads="1"/>
            </p:cNvSpPr>
            <p:nvPr/>
          </p:nvSpPr>
          <p:spPr bwMode="auto">
            <a:xfrm>
              <a:off x="6964" y="10105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1" name="Line 373"/>
            <p:cNvSpPr>
              <a:spLocks noChangeShapeType="1"/>
            </p:cNvSpPr>
            <p:nvPr/>
          </p:nvSpPr>
          <p:spPr bwMode="auto">
            <a:xfrm flipH="1">
              <a:off x="6499" y="9860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2" name="Line 374"/>
            <p:cNvSpPr>
              <a:spLocks noChangeShapeType="1"/>
            </p:cNvSpPr>
            <p:nvPr/>
          </p:nvSpPr>
          <p:spPr bwMode="auto">
            <a:xfrm>
              <a:off x="6499" y="10426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" name="Rectangle 375"/>
            <p:cNvSpPr>
              <a:spLocks noChangeArrowheads="1"/>
            </p:cNvSpPr>
            <p:nvPr/>
          </p:nvSpPr>
          <p:spPr bwMode="auto">
            <a:xfrm>
              <a:off x="7431" y="9684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" name="Rectangle 376"/>
            <p:cNvSpPr>
              <a:spLocks noChangeArrowheads="1"/>
            </p:cNvSpPr>
            <p:nvPr/>
          </p:nvSpPr>
          <p:spPr bwMode="auto">
            <a:xfrm>
              <a:off x="7483" y="9995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5" name="Rectangle 377"/>
            <p:cNvSpPr>
              <a:spLocks noChangeArrowheads="1"/>
            </p:cNvSpPr>
            <p:nvPr/>
          </p:nvSpPr>
          <p:spPr bwMode="auto">
            <a:xfrm>
              <a:off x="7483" y="9727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6" name="Rectangle 378"/>
            <p:cNvSpPr>
              <a:spLocks noChangeArrowheads="1"/>
            </p:cNvSpPr>
            <p:nvPr/>
          </p:nvSpPr>
          <p:spPr bwMode="auto">
            <a:xfrm>
              <a:off x="7483" y="9818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7" name="Rectangle 379"/>
            <p:cNvSpPr>
              <a:spLocks noChangeArrowheads="1"/>
            </p:cNvSpPr>
            <p:nvPr/>
          </p:nvSpPr>
          <p:spPr bwMode="auto">
            <a:xfrm>
              <a:off x="7483" y="990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8" name="Rectangle 380"/>
            <p:cNvSpPr>
              <a:spLocks noChangeArrowheads="1"/>
            </p:cNvSpPr>
            <p:nvPr/>
          </p:nvSpPr>
          <p:spPr bwMode="auto">
            <a:xfrm>
              <a:off x="7483" y="10446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9" name="Rectangle 381"/>
            <p:cNvSpPr>
              <a:spLocks noChangeArrowheads="1"/>
            </p:cNvSpPr>
            <p:nvPr/>
          </p:nvSpPr>
          <p:spPr bwMode="auto">
            <a:xfrm>
              <a:off x="7483" y="10355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0" name="Rectangle 382"/>
            <p:cNvSpPr>
              <a:spLocks noChangeArrowheads="1"/>
            </p:cNvSpPr>
            <p:nvPr/>
          </p:nvSpPr>
          <p:spPr bwMode="auto">
            <a:xfrm>
              <a:off x="7483" y="1026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1" name="Rectangle 383"/>
            <p:cNvSpPr>
              <a:spLocks noChangeArrowheads="1"/>
            </p:cNvSpPr>
            <p:nvPr/>
          </p:nvSpPr>
          <p:spPr bwMode="auto">
            <a:xfrm>
              <a:off x="7483" y="10178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2" name="Rectangle 384"/>
            <p:cNvSpPr>
              <a:spLocks noChangeArrowheads="1"/>
            </p:cNvSpPr>
            <p:nvPr/>
          </p:nvSpPr>
          <p:spPr bwMode="auto">
            <a:xfrm>
              <a:off x="7483" y="10087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3" name="Rectangle 385"/>
            <p:cNvSpPr>
              <a:spLocks noChangeArrowheads="1"/>
            </p:cNvSpPr>
            <p:nvPr/>
          </p:nvSpPr>
          <p:spPr bwMode="auto">
            <a:xfrm>
              <a:off x="7704" y="9995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4" name="Rectangle 386"/>
            <p:cNvSpPr>
              <a:spLocks noChangeArrowheads="1"/>
            </p:cNvSpPr>
            <p:nvPr/>
          </p:nvSpPr>
          <p:spPr bwMode="auto">
            <a:xfrm>
              <a:off x="7704" y="972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5" name="Rectangle 387"/>
            <p:cNvSpPr>
              <a:spLocks noChangeArrowheads="1"/>
            </p:cNvSpPr>
            <p:nvPr/>
          </p:nvSpPr>
          <p:spPr bwMode="auto">
            <a:xfrm>
              <a:off x="7704" y="9818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6" name="Rectangle 388"/>
            <p:cNvSpPr>
              <a:spLocks noChangeArrowheads="1"/>
            </p:cNvSpPr>
            <p:nvPr/>
          </p:nvSpPr>
          <p:spPr bwMode="auto">
            <a:xfrm>
              <a:off x="7704" y="99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7" name="Rectangle 389"/>
            <p:cNvSpPr>
              <a:spLocks noChangeArrowheads="1"/>
            </p:cNvSpPr>
            <p:nvPr/>
          </p:nvSpPr>
          <p:spPr bwMode="auto">
            <a:xfrm>
              <a:off x="7704" y="10446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8" name="Rectangle 390"/>
            <p:cNvSpPr>
              <a:spLocks noChangeArrowheads="1"/>
            </p:cNvSpPr>
            <p:nvPr/>
          </p:nvSpPr>
          <p:spPr bwMode="auto">
            <a:xfrm>
              <a:off x="7704" y="10355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9" name="Rectangle 391"/>
            <p:cNvSpPr>
              <a:spLocks noChangeArrowheads="1"/>
            </p:cNvSpPr>
            <p:nvPr/>
          </p:nvSpPr>
          <p:spPr bwMode="auto">
            <a:xfrm>
              <a:off x="7704" y="1026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0" name="Rectangle 392"/>
            <p:cNvSpPr>
              <a:spLocks noChangeArrowheads="1"/>
            </p:cNvSpPr>
            <p:nvPr/>
          </p:nvSpPr>
          <p:spPr bwMode="auto">
            <a:xfrm>
              <a:off x="7704" y="10178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1" name="Rectangle 393"/>
            <p:cNvSpPr>
              <a:spLocks noChangeArrowheads="1"/>
            </p:cNvSpPr>
            <p:nvPr/>
          </p:nvSpPr>
          <p:spPr bwMode="auto">
            <a:xfrm>
              <a:off x="7704" y="10087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2" name="Rectangle 394"/>
            <p:cNvSpPr>
              <a:spLocks noChangeArrowheads="1"/>
            </p:cNvSpPr>
            <p:nvPr/>
          </p:nvSpPr>
          <p:spPr bwMode="auto">
            <a:xfrm>
              <a:off x="7594" y="9995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3" name="Rectangle 395"/>
            <p:cNvSpPr>
              <a:spLocks noChangeArrowheads="1"/>
            </p:cNvSpPr>
            <p:nvPr/>
          </p:nvSpPr>
          <p:spPr bwMode="auto">
            <a:xfrm>
              <a:off x="7594" y="9727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4" name="Rectangle 396"/>
            <p:cNvSpPr>
              <a:spLocks noChangeArrowheads="1"/>
            </p:cNvSpPr>
            <p:nvPr/>
          </p:nvSpPr>
          <p:spPr bwMode="auto">
            <a:xfrm>
              <a:off x="7594" y="9818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5" name="Rectangle 397"/>
            <p:cNvSpPr>
              <a:spLocks noChangeArrowheads="1"/>
            </p:cNvSpPr>
            <p:nvPr/>
          </p:nvSpPr>
          <p:spPr bwMode="auto">
            <a:xfrm>
              <a:off x="7594" y="990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6" name="Rectangle 398"/>
            <p:cNvSpPr>
              <a:spLocks noChangeArrowheads="1"/>
            </p:cNvSpPr>
            <p:nvPr/>
          </p:nvSpPr>
          <p:spPr bwMode="auto">
            <a:xfrm>
              <a:off x="7594" y="10446"/>
              <a:ext cx="57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7" name="Rectangle 399"/>
            <p:cNvSpPr>
              <a:spLocks noChangeArrowheads="1"/>
            </p:cNvSpPr>
            <p:nvPr/>
          </p:nvSpPr>
          <p:spPr bwMode="auto">
            <a:xfrm>
              <a:off x="7594" y="10355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8" name="Rectangle 400"/>
            <p:cNvSpPr>
              <a:spLocks noChangeArrowheads="1"/>
            </p:cNvSpPr>
            <p:nvPr/>
          </p:nvSpPr>
          <p:spPr bwMode="auto">
            <a:xfrm>
              <a:off x="7594" y="1026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9" name="Rectangle 401"/>
            <p:cNvSpPr>
              <a:spLocks noChangeArrowheads="1"/>
            </p:cNvSpPr>
            <p:nvPr/>
          </p:nvSpPr>
          <p:spPr bwMode="auto">
            <a:xfrm>
              <a:off x="7594" y="10178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0" name="Rectangle 402"/>
            <p:cNvSpPr>
              <a:spLocks noChangeArrowheads="1"/>
            </p:cNvSpPr>
            <p:nvPr/>
          </p:nvSpPr>
          <p:spPr bwMode="auto">
            <a:xfrm>
              <a:off x="7594" y="10087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1" name="Line 403"/>
            <p:cNvSpPr>
              <a:spLocks noChangeShapeType="1"/>
            </p:cNvSpPr>
            <p:nvPr/>
          </p:nvSpPr>
          <p:spPr bwMode="auto">
            <a:xfrm flipH="1">
              <a:off x="7200" y="9842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2" name="Line 404"/>
            <p:cNvSpPr>
              <a:spLocks noChangeShapeType="1"/>
            </p:cNvSpPr>
            <p:nvPr/>
          </p:nvSpPr>
          <p:spPr bwMode="auto">
            <a:xfrm>
              <a:off x="7200" y="10408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3" name="Rectangle 405"/>
            <p:cNvSpPr>
              <a:spLocks noChangeArrowheads="1"/>
            </p:cNvSpPr>
            <p:nvPr/>
          </p:nvSpPr>
          <p:spPr bwMode="auto">
            <a:xfrm>
              <a:off x="8755" y="9706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4" name="Rectangle 406"/>
            <p:cNvSpPr>
              <a:spLocks noChangeArrowheads="1"/>
            </p:cNvSpPr>
            <p:nvPr/>
          </p:nvSpPr>
          <p:spPr bwMode="auto">
            <a:xfrm>
              <a:off x="8813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5" name="Rectangle 407"/>
            <p:cNvSpPr>
              <a:spLocks noChangeArrowheads="1"/>
            </p:cNvSpPr>
            <p:nvPr/>
          </p:nvSpPr>
          <p:spPr bwMode="auto">
            <a:xfrm>
              <a:off x="8813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6" name="Rectangle 408"/>
            <p:cNvSpPr>
              <a:spLocks noChangeArrowheads="1"/>
            </p:cNvSpPr>
            <p:nvPr/>
          </p:nvSpPr>
          <p:spPr bwMode="auto">
            <a:xfrm>
              <a:off x="8813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7" name="Rectangle 409"/>
            <p:cNvSpPr>
              <a:spLocks noChangeArrowheads="1"/>
            </p:cNvSpPr>
            <p:nvPr/>
          </p:nvSpPr>
          <p:spPr bwMode="auto">
            <a:xfrm>
              <a:off x="8813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8" name="Rectangle 410"/>
            <p:cNvSpPr>
              <a:spLocks noChangeArrowheads="1"/>
            </p:cNvSpPr>
            <p:nvPr/>
          </p:nvSpPr>
          <p:spPr bwMode="auto">
            <a:xfrm>
              <a:off x="8813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9" name="Rectangle 411"/>
            <p:cNvSpPr>
              <a:spLocks noChangeArrowheads="1"/>
            </p:cNvSpPr>
            <p:nvPr/>
          </p:nvSpPr>
          <p:spPr bwMode="auto">
            <a:xfrm>
              <a:off x="8813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0" name="Rectangle 412"/>
            <p:cNvSpPr>
              <a:spLocks noChangeArrowheads="1"/>
            </p:cNvSpPr>
            <p:nvPr/>
          </p:nvSpPr>
          <p:spPr bwMode="auto">
            <a:xfrm>
              <a:off x="8813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1" name="Rectangle 413"/>
            <p:cNvSpPr>
              <a:spLocks noChangeArrowheads="1"/>
            </p:cNvSpPr>
            <p:nvPr/>
          </p:nvSpPr>
          <p:spPr bwMode="auto">
            <a:xfrm>
              <a:off x="8813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2" name="Rectangle 414"/>
            <p:cNvSpPr>
              <a:spLocks noChangeArrowheads="1"/>
            </p:cNvSpPr>
            <p:nvPr/>
          </p:nvSpPr>
          <p:spPr bwMode="auto">
            <a:xfrm>
              <a:off x="8813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3" name="Rectangle 415"/>
            <p:cNvSpPr>
              <a:spLocks noChangeArrowheads="1"/>
            </p:cNvSpPr>
            <p:nvPr/>
          </p:nvSpPr>
          <p:spPr bwMode="auto">
            <a:xfrm>
              <a:off x="9029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4" name="Rectangle 416"/>
            <p:cNvSpPr>
              <a:spLocks noChangeArrowheads="1"/>
            </p:cNvSpPr>
            <p:nvPr/>
          </p:nvSpPr>
          <p:spPr bwMode="auto">
            <a:xfrm>
              <a:off x="9029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5" name="Rectangle 417"/>
            <p:cNvSpPr>
              <a:spLocks noChangeArrowheads="1"/>
            </p:cNvSpPr>
            <p:nvPr/>
          </p:nvSpPr>
          <p:spPr bwMode="auto">
            <a:xfrm>
              <a:off x="9029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6" name="Rectangle 418"/>
            <p:cNvSpPr>
              <a:spLocks noChangeArrowheads="1"/>
            </p:cNvSpPr>
            <p:nvPr/>
          </p:nvSpPr>
          <p:spPr bwMode="auto">
            <a:xfrm>
              <a:off x="9029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7" name="Rectangle 419"/>
            <p:cNvSpPr>
              <a:spLocks noChangeArrowheads="1"/>
            </p:cNvSpPr>
            <p:nvPr/>
          </p:nvSpPr>
          <p:spPr bwMode="auto">
            <a:xfrm>
              <a:off x="9029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8" name="Rectangle 420"/>
            <p:cNvSpPr>
              <a:spLocks noChangeArrowheads="1"/>
            </p:cNvSpPr>
            <p:nvPr/>
          </p:nvSpPr>
          <p:spPr bwMode="auto">
            <a:xfrm>
              <a:off x="9029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9" name="Rectangle 421"/>
            <p:cNvSpPr>
              <a:spLocks noChangeArrowheads="1"/>
            </p:cNvSpPr>
            <p:nvPr/>
          </p:nvSpPr>
          <p:spPr bwMode="auto">
            <a:xfrm>
              <a:off x="9029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0" name="Rectangle 422"/>
            <p:cNvSpPr>
              <a:spLocks noChangeArrowheads="1"/>
            </p:cNvSpPr>
            <p:nvPr/>
          </p:nvSpPr>
          <p:spPr bwMode="auto">
            <a:xfrm>
              <a:off x="9029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1" name="Rectangle 423"/>
            <p:cNvSpPr>
              <a:spLocks noChangeArrowheads="1"/>
            </p:cNvSpPr>
            <p:nvPr/>
          </p:nvSpPr>
          <p:spPr bwMode="auto">
            <a:xfrm>
              <a:off x="9029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2" name="Rectangle 424"/>
            <p:cNvSpPr>
              <a:spLocks noChangeArrowheads="1"/>
            </p:cNvSpPr>
            <p:nvPr/>
          </p:nvSpPr>
          <p:spPr bwMode="auto">
            <a:xfrm>
              <a:off x="8918" y="1001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3" name="Rectangle 425"/>
            <p:cNvSpPr>
              <a:spLocks noChangeArrowheads="1"/>
            </p:cNvSpPr>
            <p:nvPr/>
          </p:nvSpPr>
          <p:spPr bwMode="auto">
            <a:xfrm>
              <a:off x="8918" y="974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4" name="Rectangle 426"/>
            <p:cNvSpPr>
              <a:spLocks noChangeArrowheads="1"/>
            </p:cNvSpPr>
            <p:nvPr/>
          </p:nvSpPr>
          <p:spPr bwMode="auto">
            <a:xfrm>
              <a:off x="8918" y="984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5" name="Rectangle 427"/>
            <p:cNvSpPr>
              <a:spLocks noChangeArrowheads="1"/>
            </p:cNvSpPr>
            <p:nvPr/>
          </p:nvSpPr>
          <p:spPr bwMode="auto">
            <a:xfrm>
              <a:off x="8918" y="993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6" name="Rectangle 428"/>
            <p:cNvSpPr>
              <a:spLocks noChangeArrowheads="1"/>
            </p:cNvSpPr>
            <p:nvPr/>
          </p:nvSpPr>
          <p:spPr bwMode="auto">
            <a:xfrm>
              <a:off x="8918" y="10468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7" name="Rectangle 429"/>
            <p:cNvSpPr>
              <a:spLocks noChangeArrowheads="1"/>
            </p:cNvSpPr>
            <p:nvPr/>
          </p:nvSpPr>
          <p:spPr bwMode="auto">
            <a:xfrm>
              <a:off x="8918" y="1037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8" name="Rectangle 430"/>
            <p:cNvSpPr>
              <a:spLocks noChangeArrowheads="1"/>
            </p:cNvSpPr>
            <p:nvPr/>
          </p:nvSpPr>
          <p:spPr bwMode="auto">
            <a:xfrm>
              <a:off x="8918" y="1029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9" name="Rectangle 431"/>
            <p:cNvSpPr>
              <a:spLocks noChangeArrowheads="1"/>
            </p:cNvSpPr>
            <p:nvPr/>
          </p:nvSpPr>
          <p:spPr bwMode="auto">
            <a:xfrm>
              <a:off x="8918" y="1020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0" name="Rectangle 432"/>
            <p:cNvSpPr>
              <a:spLocks noChangeArrowheads="1"/>
            </p:cNvSpPr>
            <p:nvPr/>
          </p:nvSpPr>
          <p:spPr bwMode="auto">
            <a:xfrm>
              <a:off x="8918" y="1010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1" name="Rectangle 433"/>
            <p:cNvSpPr>
              <a:spLocks noChangeArrowheads="1"/>
            </p:cNvSpPr>
            <p:nvPr/>
          </p:nvSpPr>
          <p:spPr bwMode="auto">
            <a:xfrm>
              <a:off x="8069" y="9706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2" name="Rectangle 434"/>
            <p:cNvSpPr>
              <a:spLocks noChangeArrowheads="1"/>
            </p:cNvSpPr>
            <p:nvPr/>
          </p:nvSpPr>
          <p:spPr bwMode="auto">
            <a:xfrm>
              <a:off x="8121" y="1001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3" name="Rectangle 435"/>
            <p:cNvSpPr>
              <a:spLocks noChangeArrowheads="1"/>
            </p:cNvSpPr>
            <p:nvPr/>
          </p:nvSpPr>
          <p:spPr bwMode="auto">
            <a:xfrm>
              <a:off x="8121" y="974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4" name="Rectangle 436"/>
            <p:cNvSpPr>
              <a:spLocks noChangeArrowheads="1"/>
            </p:cNvSpPr>
            <p:nvPr/>
          </p:nvSpPr>
          <p:spPr bwMode="auto">
            <a:xfrm>
              <a:off x="8121" y="984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5" name="Rectangle 437"/>
            <p:cNvSpPr>
              <a:spLocks noChangeArrowheads="1"/>
            </p:cNvSpPr>
            <p:nvPr/>
          </p:nvSpPr>
          <p:spPr bwMode="auto">
            <a:xfrm>
              <a:off x="8121" y="993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6" name="Rectangle 438"/>
            <p:cNvSpPr>
              <a:spLocks noChangeArrowheads="1"/>
            </p:cNvSpPr>
            <p:nvPr/>
          </p:nvSpPr>
          <p:spPr bwMode="auto">
            <a:xfrm>
              <a:off x="8121" y="10468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7" name="Rectangle 439"/>
            <p:cNvSpPr>
              <a:spLocks noChangeArrowheads="1"/>
            </p:cNvSpPr>
            <p:nvPr/>
          </p:nvSpPr>
          <p:spPr bwMode="auto">
            <a:xfrm>
              <a:off x="8121" y="10377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8" name="Rectangle 440"/>
            <p:cNvSpPr>
              <a:spLocks noChangeArrowheads="1"/>
            </p:cNvSpPr>
            <p:nvPr/>
          </p:nvSpPr>
          <p:spPr bwMode="auto">
            <a:xfrm>
              <a:off x="8121" y="1029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9" name="Rectangle 441"/>
            <p:cNvSpPr>
              <a:spLocks noChangeArrowheads="1"/>
            </p:cNvSpPr>
            <p:nvPr/>
          </p:nvSpPr>
          <p:spPr bwMode="auto">
            <a:xfrm>
              <a:off x="8121" y="10200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0" name="Rectangle 442"/>
            <p:cNvSpPr>
              <a:spLocks noChangeArrowheads="1"/>
            </p:cNvSpPr>
            <p:nvPr/>
          </p:nvSpPr>
          <p:spPr bwMode="auto">
            <a:xfrm>
              <a:off x="8121" y="10109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1" name="Rectangle 443"/>
            <p:cNvSpPr>
              <a:spLocks noChangeArrowheads="1"/>
            </p:cNvSpPr>
            <p:nvPr/>
          </p:nvSpPr>
          <p:spPr bwMode="auto">
            <a:xfrm>
              <a:off x="8342" y="1001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2" name="Rectangle 444"/>
            <p:cNvSpPr>
              <a:spLocks noChangeArrowheads="1"/>
            </p:cNvSpPr>
            <p:nvPr/>
          </p:nvSpPr>
          <p:spPr bwMode="auto">
            <a:xfrm>
              <a:off x="8342" y="974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3" name="Rectangle 445"/>
            <p:cNvSpPr>
              <a:spLocks noChangeArrowheads="1"/>
            </p:cNvSpPr>
            <p:nvPr/>
          </p:nvSpPr>
          <p:spPr bwMode="auto">
            <a:xfrm>
              <a:off x="8342" y="984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4" name="Rectangle 446"/>
            <p:cNvSpPr>
              <a:spLocks noChangeArrowheads="1"/>
            </p:cNvSpPr>
            <p:nvPr/>
          </p:nvSpPr>
          <p:spPr bwMode="auto">
            <a:xfrm>
              <a:off x="8342" y="99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5" name="Rectangle 447"/>
            <p:cNvSpPr>
              <a:spLocks noChangeArrowheads="1"/>
            </p:cNvSpPr>
            <p:nvPr/>
          </p:nvSpPr>
          <p:spPr bwMode="auto">
            <a:xfrm>
              <a:off x="8342" y="10468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6" name="Rectangle 448"/>
            <p:cNvSpPr>
              <a:spLocks noChangeArrowheads="1"/>
            </p:cNvSpPr>
            <p:nvPr/>
          </p:nvSpPr>
          <p:spPr bwMode="auto">
            <a:xfrm>
              <a:off x="8342" y="10377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7" name="Rectangle 449"/>
            <p:cNvSpPr>
              <a:spLocks noChangeArrowheads="1"/>
            </p:cNvSpPr>
            <p:nvPr/>
          </p:nvSpPr>
          <p:spPr bwMode="auto">
            <a:xfrm>
              <a:off x="8342" y="102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8" name="Rectangle 450"/>
            <p:cNvSpPr>
              <a:spLocks noChangeArrowheads="1"/>
            </p:cNvSpPr>
            <p:nvPr/>
          </p:nvSpPr>
          <p:spPr bwMode="auto">
            <a:xfrm>
              <a:off x="8342" y="10200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9" name="Rectangle 451"/>
            <p:cNvSpPr>
              <a:spLocks noChangeArrowheads="1"/>
            </p:cNvSpPr>
            <p:nvPr/>
          </p:nvSpPr>
          <p:spPr bwMode="auto">
            <a:xfrm>
              <a:off x="8342" y="10109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0" name="Rectangle 452"/>
            <p:cNvSpPr>
              <a:spLocks noChangeArrowheads="1"/>
            </p:cNvSpPr>
            <p:nvPr/>
          </p:nvSpPr>
          <p:spPr bwMode="auto">
            <a:xfrm>
              <a:off x="8232" y="1001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1" name="Rectangle 453"/>
            <p:cNvSpPr>
              <a:spLocks noChangeArrowheads="1"/>
            </p:cNvSpPr>
            <p:nvPr/>
          </p:nvSpPr>
          <p:spPr bwMode="auto">
            <a:xfrm>
              <a:off x="8232" y="974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2" name="Rectangle 454"/>
            <p:cNvSpPr>
              <a:spLocks noChangeArrowheads="1"/>
            </p:cNvSpPr>
            <p:nvPr/>
          </p:nvSpPr>
          <p:spPr bwMode="auto">
            <a:xfrm>
              <a:off x="8232" y="984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3" name="Rectangle 455"/>
            <p:cNvSpPr>
              <a:spLocks noChangeArrowheads="1"/>
            </p:cNvSpPr>
            <p:nvPr/>
          </p:nvSpPr>
          <p:spPr bwMode="auto">
            <a:xfrm>
              <a:off x="8232" y="993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4" name="Rectangle 456"/>
            <p:cNvSpPr>
              <a:spLocks noChangeArrowheads="1"/>
            </p:cNvSpPr>
            <p:nvPr/>
          </p:nvSpPr>
          <p:spPr bwMode="auto">
            <a:xfrm>
              <a:off x="8232" y="10468"/>
              <a:ext cx="57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5" name="Rectangle 457"/>
            <p:cNvSpPr>
              <a:spLocks noChangeArrowheads="1"/>
            </p:cNvSpPr>
            <p:nvPr/>
          </p:nvSpPr>
          <p:spPr bwMode="auto">
            <a:xfrm>
              <a:off x="8232" y="10377"/>
              <a:ext cx="57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6" name="Rectangle 458"/>
            <p:cNvSpPr>
              <a:spLocks noChangeArrowheads="1"/>
            </p:cNvSpPr>
            <p:nvPr/>
          </p:nvSpPr>
          <p:spPr bwMode="auto">
            <a:xfrm>
              <a:off x="8232" y="10291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7" name="Rectangle 459"/>
            <p:cNvSpPr>
              <a:spLocks noChangeArrowheads="1"/>
            </p:cNvSpPr>
            <p:nvPr/>
          </p:nvSpPr>
          <p:spPr bwMode="auto">
            <a:xfrm>
              <a:off x="8232" y="10200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8" name="Rectangle 460"/>
            <p:cNvSpPr>
              <a:spLocks noChangeArrowheads="1"/>
            </p:cNvSpPr>
            <p:nvPr/>
          </p:nvSpPr>
          <p:spPr bwMode="auto">
            <a:xfrm>
              <a:off x="8232" y="10109"/>
              <a:ext cx="57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9" name="Line 461"/>
            <p:cNvSpPr>
              <a:spLocks noChangeShapeType="1"/>
            </p:cNvSpPr>
            <p:nvPr/>
          </p:nvSpPr>
          <p:spPr bwMode="auto">
            <a:xfrm flipH="1">
              <a:off x="8453" y="9864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0" name="Line 462"/>
            <p:cNvSpPr>
              <a:spLocks noChangeShapeType="1"/>
            </p:cNvSpPr>
            <p:nvPr/>
          </p:nvSpPr>
          <p:spPr bwMode="auto">
            <a:xfrm flipH="1">
              <a:off x="7838" y="9864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1" name="Line 463"/>
            <p:cNvSpPr>
              <a:spLocks noChangeShapeType="1"/>
            </p:cNvSpPr>
            <p:nvPr/>
          </p:nvSpPr>
          <p:spPr bwMode="auto">
            <a:xfrm>
              <a:off x="7838" y="10430"/>
              <a:ext cx="231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2" name="Line 464"/>
            <p:cNvSpPr>
              <a:spLocks noChangeShapeType="1"/>
            </p:cNvSpPr>
            <p:nvPr/>
          </p:nvSpPr>
          <p:spPr bwMode="auto">
            <a:xfrm>
              <a:off x="8453" y="10430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3" name="Rectangle 465"/>
            <p:cNvSpPr>
              <a:spLocks noChangeArrowheads="1"/>
            </p:cNvSpPr>
            <p:nvPr/>
          </p:nvSpPr>
          <p:spPr bwMode="auto">
            <a:xfrm>
              <a:off x="9452" y="9688"/>
              <a:ext cx="384" cy="85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4" name="Rectangle 466"/>
            <p:cNvSpPr>
              <a:spLocks noChangeArrowheads="1"/>
            </p:cNvSpPr>
            <p:nvPr/>
          </p:nvSpPr>
          <p:spPr bwMode="auto">
            <a:xfrm>
              <a:off x="9510" y="9999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5" name="Rectangle 467"/>
            <p:cNvSpPr>
              <a:spLocks noChangeArrowheads="1"/>
            </p:cNvSpPr>
            <p:nvPr/>
          </p:nvSpPr>
          <p:spPr bwMode="auto">
            <a:xfrm>
              <a:off x="9510" y="97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6" name="Rectangle 468"/>
            <p:cNvSpPr>
              <a:spLocks noChangeArrowheads="1"/>
            </p:cNvSpPr>
            <p:nvPr/>
          </p:nvSpPr>
          <p:spPr bwMode="auto">
            <a:xfrm>
              <a:off x="9510" y="9822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7" name="Rectangle 469"/>
            <p:cNvSpPr>
              <a:spLocks noChangeArrowheads="1"/>
            </p:cNvSpPr>
            <p:nvPr/>
          </p:nvSpPr>
          <p:spPr bwMode="auto">
            <a:xfrm>
              <a:off x="9510" y="9913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8" name="Rectangle 470"/>
            <p:cNvSpPr>
              <a:spLocks noChangeArrowheads="1"/>
            </p:cNvSpPr>
            <p:nvPr/>
          </p:nvSpPr>
          <p:spPr bwMode="auto">
            <a:xfrm>
              <a:off x="9510" y="10450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9" name="Rectangle 471"/>
            <p:cNvSpPr>
              <a:spLocks noChangeArrowheads="1"/>
            </p:cNvSpPr>
            <p:nvPr/>
          </p:nvSpPr>
          <p:spPr bwMode="auto">
            <a:xfrm>
              <a:off x="9510" y="10359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0" name="Rectangle 472"/>
            <p:cNvSpPr>
              <a:spLocks noChangeArrowheads="1"/>
            </p:cNvSpPr>
            <p:nvPr/>
          </p:nvSpPr>
          <p:spPr bwMode="auto">
            <a:xfrm>
              <a:off x="9510" y="10273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1" name="Rectangle 473"/>
            <p:cNvSpPr>
              <a:spLocks noChangeArrowheads="1"/>
            </p:cNvSpPr>
            <p:nvPr/>
          </p:nvSpPr>
          <p:spPr bwMode="auto">
            <a:xfrm>
              <a:off x="9510" y="100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2" name="Rectangle 474"/>
            <p:cNvSpPr>
              <a:spLocks noChangeArrowheads="1"/>
            </p:cNvSpPr>
            <p:nvPr/>
          </p:nvSpPr>
          <p:spPr bwMode="auto">
            <a:xfrm>
              <a:off x="9726" y="9999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3" name="Rectangle 475"/>
            <p:cNvSpPr>
              <a:spLocks noChangeArrowheads="1"/>
            </p:cNvSpPr>
            <p:nvPr/>
          </p:nvSpPr>
          <p:spPr bwMode="auto">
            <a:xfrm>
              <a:off x="9726" y="973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4" name="Rectangle 476"/>
            <p:cNvSpPr>
              <a:spLocks noChangeArrowheads="1"/>
            </p:cNvSpPr>
            <p:nvPr/>
          </p:nvSpPr>
          <p:spPr bwMode="auto">
            <a:xfrm>
              <a:off x="9726" y="9822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5" name="Rectangle 477"/>
            <p:cNvSpPr>
              <a:spLocks noChangeArrowheads="1"/>
            </p:cNvSpPr>
            <p:nvPr/>
          </p:nvSpPr>
          <p:spPr bwMode="auto">
            <a:xfrm>
              <a:off x="9726" y="9913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6" name="Rectangle 478"/>
            <p:cNvSpPr>
              <a:spLocks noChangeArrowheads="1"/>
            </p:cNvSpPr>
            <p:nvPr/>
          </p:nvSpPr>
          <p:spPr bwMode="auto">
            <a:xfrm>
              <a:off x="9726" y="10450"/>
              <a:ext cx="53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7" name="Rectangle 479"/>
            <p:cNvSpPr>
              <a:spLocks noChangeArrowheads="1"/>
            </p:cNvSpPr>
            <p:nvPr/>
          </p:nvSpPr>
          <p:spPr bwMode="auto">
            <a:xfrm>
              <a:off x="9726" y="10359"/>
              <a:ext cx="53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8" name="Rectangle 480"/>
            <p:cNvSpPr>
              <a:spLocks noChangeArrowheads="1"/>
            </p:cNvSpPr>
            <p:nvPr/>
          </p:nvSpPr>
          <p:spPr bwMode="auto">
            <a:xfrm>
              <a:off x="9726" y="10273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9" name="Rectangle 481"/>
            <p:cNvSpPr>
              <a:spLocks noChangeArrowheads="1"/>
            </p:cNvSpPr>
            <p:nvPr/>
          </p:nvSpPr>
          <p:spPr bwMode="auto">
            <a:xfrm>
              <a:off x="9726" y="10182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0" name="Rectangle 482"/>
            <p:cNvSpPr>
              <a:spLocks noChangeArrowheads="1"/>
            </p:cNvSpPr>
            <p:nvPr/>
          </p:nvSpPr>
          <p:spPr bwMode="auto">
            <a:xfrm>
              <a:off x="9726" y="10091"/>
              <a:ext cx="53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1" name="Rectangle 483"/>
            <p:cNvSpPr>
              <a:spLocks noChangeArrowheads="1"/>
            </p:cNvSpPr>
            <p:nvPr/>
          </p:nvSpPr>
          <p:spPr bwMode="auto">
            <a:xfrm>
              <a:off x="9615" y="9999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2" name="Rectangle 484"/>
            <p:cNvSpPr>
              <a:spLocks noChangeArrowheads="1"/>
            </p:cNvSpPr>
            <p:nvPr/>
          </p:nvSpPr>
          <p:spPr bwMode="auto">
            <a:xfrm>
              <a:off x="9615" y="973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3" name="Rectangle 485"/>
            <p:cNvSpPr>
              <a:spLocks noChangeArrowheads="1"/>
            </p:cNvSpPr>
            <p:nvPr/>
          </p:nvSpPr>
          <p:spPr bwMode="auto">
            <a:xfrm>
              <a:off x="9615" y="9822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4" name="Rectangle 486"/>
            <p:cNvSpPr>
              <a:spLocks noChangeArrowheads="1"/>
            </p:cNvSpPr>
            <p:nvPr/>
          </p:nvSpPr>
          <p:spPr bwMode="auto">
            <a:xfrm>
              <a:off x="9615" y="9913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5" name="Rectangle 487"/>
            <p:cNvSpPr>
              <a:spLocks noChangeArrowheads="1"/>
            </p:cNvSpPr>
            <p:nvPr/>
          </p:nvSpPr>
          <p:spPr bwMode="auto">
            <a:xfrm>
              <a:off x="9615" y="10450"/>
              <a:ext cx="58" cy="4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6" name="Rectangle 488"/>
            <p:cNvSpPr>
              <a:spLocks noChangeArrowheads="1"/>
            </p:cNvSpPr>
            <p:nvPr/>
          </p:nvSpPr>
          <p:spPr bwMode="auto">
            <a:xfrm>
              <a:off x="9615" y="10359"/>
              <a:ext cx="58" cy="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7" name="Rectangle 489"/>
            <p:cNvSpPr>
              <a:spLocks noChangeArrowheads="1"/>
            </p:cNvSpPr>
            <p:nvPr/>
          </p:nvSpPr>
          <p:spPr bwMode="auto">
            <a:xfrm>
              <a:off x="9615" y="10273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8" name="Rectangle 490"/>
            <p:cNvSpPr>
              <a:spLocks noChangeArrowheads="1"/>
            </p:cNvSpPr>
            <p:nvPr/>
          </p:nvSpPr>
          <p:spPr bwMode="auto">
            <a:xfrm>
              <a:off x="9615" y="10182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9" name="Rectangle 491"/>
            <p:cNvSpPr>
              <a:spLocks noChangeArrowheads="1"/>
            </p:cNvSpPr>
            <p:nvPr/>
          </p:nvSpPr>
          <p:spPr bwMode="auto">
            <a:xfrm>
              <a:off x="9615" y="10091"/>
              <a:ext cx="58" cy="4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0" name="Line 492"/>
            <p:cNvSpPr>
              <a:spLocks noChangeShapeType="1"/>
            </p:cNvSpPr>
            <p:nvPr/>
          </p:nvSpPr>
          <p:spPr bwMode="auto">
            <a:xfrm flipH="1">
              <a:off x="9150" y="9846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1" name="Line 493"/>
            <p:cNvSpPr>
              <a:spLocks noChangeShapeType="1"/>
            </p:cNvSpPr>
            <p:nvPr/>
          </p:nvSpPr>
          <p:spPr bwMode="auto">
            <a:xfrm>
              <a:off x="9150" y="10412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2" name="Line 494"/>
            <p:cNvSpPr>
              <a:spLocks noChangeShapeType="1"/>
            </p:cNvSpPr>
            <p:nvPr/>
          </p:nvSpPr>
          <p:spPr bwMode="auto">
            <a:xfrm flipH="1">
              <a:off x="9824" y="9848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3" name="Line 495"/>
            <p:cNvSpPr>
              <a:spLocks noChangeShapeType="1"/>
            </p:cNvSpPr>
            <p:nvPr/>
          </p:nvSpPr>
          <p:spPr bwMode="auto">
            <a:xfrm>
              <a:off x="9824" y="10414"/>
              <a:ext cx="302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4" name="Line 496"/>
            <p:cNvSpPr>
              <a:spLocks noChangeShapeType="1"/>
            </p:cNvSpPr>
            <p:nvPr/>
          </p:nvSpPr>
          <p:spPr bwMode="auto">
            <a:xfrm flipH="1" flipV="1">
              <a:off x="8708" y="8800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5" name="Line 497"/>
            <p:cNvSpPr>
              <a:spLocks noChangeShapeType="1"/>
            </p:cNvSpPr>
            <p:nvPr/>
          </p:nvSpPr>
          <p:spPr bwMode="auto">
            <a:xfrm flipH="1" flipV="1">
              <a:off x="9207" y="8800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6" name="Line 498"/>
            <p:cNvSpPr>
              <a:spLocks noChangeShapeType="1"/>
            </p:cNvSpPr>
            <p:nvPr/>
          </p:nvSpPr>
          <p:spPr bwMode="auto">
            <a:xfrm flipH="1" flipV="1">
              <a:off x="8977" y="8800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7" name="Line 499"/>
            <p:cNvSpPr>
              <a:spLocks noChangeShapeType="1"/>
            </p:cNvSpPr>
            <p:nvPr/>
          </p:nvSpPr>
          <p:spPr bwMode="auto">
            <a:xfrm flipH="1" flipV="1">
              <a:off x="8477" y="8608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8" name="Line 500"/>
            <p:cNvSpPr>
              <a:spLocks noChangeShapeType="1"/>
            </p:cNvSpPr>
            <p:nvPr/>
          </p:nvSpPr>
          <p:spPr bwMode="auto">
            <a:xfrm flipH="1" flipV="1">
              <a:off x="8977" y="8608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9" name="Line 501"/>
            <p:cNvSpPr>
              <a:spLocks noChangeShapeType="1"/>
            </p:cNvSpPr>
            <p:nvPr/>
          </p:nvSpPr>
          <p:spPr bwMode="auto">
            <a:xfrm flipH="1" flipV="1">
              <a:off x="8746" y="8608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0" name="Line 502"/>
            <p:cNvSpPr>
              <a:spLocks noChangeShapeType="1"/>
            </p:cNvSpPr>
            <p:nvPr/>
          </p:nvSpPr>
          <p:spPr bwMode="auto">
            <a:xfrm flipH="1" flipV="1">
              <a:off x="7829" y="8800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1" name="Line 503"/>
            <p:cNvSpPr>
              <a:spLocks noChangeShapeType="1"/>
            </p:cNvSpPr>
            <p:nvPr/>
          </p:nvSpPr>
          <p:spPr bwMode="auto">
            <a:xfrm flipH="1" flipV="1">
              <a:off x="8329" y="8800"/>
              <a:ext cx="148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2" name="Line 504"/>
            <p:cNvSpPr>
              <a:spLocks noChangeShapeType="1"/>
            </p:cNvSpPr>
            <p:nvPr/>
          </p:nvSpPr>
          <p:spPr bwMode="auto">
            <a:xfrm flipH="1" flipV="1">
              <a:off x="8098" y="8800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3" name="Line 505"/>
            <p:cNvSpPr>
              <a:spLocks noChangeShapeType="1"/>
            </p:cNvSpPr>
            <p:nvPr/>
          </p:nvSpPr>
          <p:spPr bwMode="auto">
            <a:xfrm flipH="1" flipV="1">
              <a:off x="7714" y="8608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4" name="Line 506"/>
            <p:cNvSpPr>
              <a:spLocks noChangeShapeType="1"/>
            </p:cNvSpPr>
            <p:nvPr/>
          </p:nvSpPr>
          <p:spPr bwMode="auto">
            <a:xfrm flipH="1" flipV="1">
              <a:off x="8213" y="8608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5" name="Line 507"/>
            <p:cNvSpPr>
              <a:spLocks noChangeShapeType="1"/>
            </p:cNvSpPr>
            <p:nvPr/>
          </p:nvSpPr>
          <p:spPr bwMode="auto">
            <a:xfrm flipH="1" flipV="1">
              <a:off x="7983" y="8608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6" name="Line 508"/>
            <p:cNvSpPr>
              <a:spLocks noChangeShapeType="1"/>
            </p:cNvSpPr>
            <p:nvPr/>
          </p:nvSpPr>
          <p:spPr bwMode="auto">
            <a:xfrm flipH="1" flipV="1">
              <a:off x="7008" y="8800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7" name="Line 509"/>
            <p:cNvSpPr>
              <a:spLocks noChangeShapeType="1"/>
            </p:cNvSpPr>
            <p:nvPr/>
          </p:nvSpPr>
          <p:spPr bwMode="auto">
            <a:xfrm flipH="1" flipV="1">
              <a:off x="7503" y="8800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8" name="Line 510"/>
            <p:cNvSpPr>
              <a:spLocks noChangeShapeType="1"/>
            </p:cNvSpPr>
            <p:nvPr/>
          </p:nvSpPr>
          <p:spPr bwMode="auto">
            <a:xfrm flipH="1" flipV="1">
              <a:off x="7277" y="8800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9" name="Line 511"/>
            <p:cNvSpPr>
              <a:spLocks noChangeShapeType="1"/>
            </p:cNvSpPr>
            <p:nvPr/>
          </p:nvSpPr>
          <p:spPr bwMode="auto">
            <a:xfrm flipH="1" flipV="1">
              <a:off x="6912" y="8608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0" name="Line 512"/>
            <p:cNvSpPr>
              <a:spLocks noChangeShapeType="1"/>
            </p:cNvSpPr>
            <p:nvPr/>
          </p:nvSpPr>
          <p:spPr bwMode="auto">
            <a:xfrm flipH="1" flipV="1">
              <a:off x="7412" y="8608"/>
              <a:ext cx="148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1" name="Line 513"/>
            <p:cNvSpPr>
              <a:spLocks noChangeShapeType="1"/>
            </p:cNvSpPr>
            <p:nvPr/>
          </p:nvSpPr>
          <p:spPr bwMode="auto">
            <a:xfrm flipH="1" flipV="1">
              <a:off x="7181" y="8608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2" name="Line 514"/>
            <p:cNvSpPr>
              <a:spLocks noChangeShapeType="1"/>
            </p:cNvSpPr>
            <p:nvPr/>
          </p:nvSpPr>
          <p:spPr bwMode="auto">
            <a:xfrm flipH="1" flipV="1">
              <a:off x="9832" y="8808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3" name="Line 515"/>
            <p:cNvSpPr>
              <a:spLocks noChangeShapeType="1"/>
            </p:cNvSpPr>
            <p:nvPr/>
          </p:nvSpPr>
          <p:spPr bwMode="auto">
            <a:xfrm flipH="1" flipV="1">
              <a:off x="10331" y="8808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4" name="Line 516"/>
            <p:cNvSpPr>
              <a:spLocks noChangeShapeType="1"/>
            </p:cNvSpPr>
            <p:nvPr/>
          </p:nvSpPr>
          <p:spPr bwMode="auto">
            <a:xfrm flipH="1" flipV="1">
              <a:off x="10101" y="8808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5" name="Line 517"/>
            <p:cNvSpPr>
              <a:spLocks noChangeShapeType="1"/>
            </p:cNvSpPr>
            <p:nvPr/>
          </p:nvSpPr>
          <p:spPr bwMode="auto">
            <a:xfrm flipH="1" flipV="1">
              <a:off x="9601" y="8616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6" name="Line 518"/>
            <p:cNvSpPr>
              <a:spLocks noChangeShapeType="1"/>
            </p:cNvSpPr>
            <p:nvPr/>
          </p:nvSpPr>
          <p:spPr bwMode="auto">
            <a:xfrm flipH="1" flipV="1">
              <a:off x="10101" y="8616"/>
              <a:ext cx="153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7" name="Line 519"/>
            <p:cNvSpPr>
              <a:spLocks noChangeShapeType="1"/>
            </p:cNvSpPr>
            <p:nvPr/>
          </p:nvSpPr>
          <p:spPr bwMode="auto">
            <a:xfrm flipH="1" flipV="1">
              <a:off x="9870" y="8616"/>
              <a:ext cx="154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8" name="Line 520"/>
            <p:cNvSpPr>
              <a:spLocks noChangeShapeType="1"/>
            </p:cNvSpPr>
            <p:nvPr/>
          </p:nvSpPr>
          <p:spPr bwMode="auto">
            <a:xfrm flipH="1" flipV="1">
              <a:off x="9453" y="8808"/>
              <a:ext cx="148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9" name="Line 521"/>
            <p:cNvSpPr>
              <a:spLocks noChangeShapeType="1"/>
            </p:cNvSpPr>
            <p:nvPr/>
          </p:nvSpPr>
          <p:spPr bwMode="auto">
            <a:xfrm flipH="1" flipV="1">
              <a:off x="9337" y="8616"/>
              <a:ext cx="149" cy="124"/>
            </a:xfrm>
            <a:prstGeom prst="line">
              <a:avLst/>
            </a:prstGeom>
            <a:noFill/>
            <a:ln w="1524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0" name="Rectangle 522"/>
            <p:cNvSpPr>
              <a:spLocks noChangeArrowheads="1"/>
            </p:cNvSpPr>
            <p:nvPr/>
          </p:nvSpPr>
          <p:spPr bwMode="auto">
            <a:xfrm>
              <a:off x="4570" y="8295"/>
              <a:ext cx="307" cy="249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1" name="Rectangle 523"/>
            <p:cNvSpPr>
              <a:spLocks noChangeArrowheads="1"/>
            </p:cNvSpPr>
            <p:nvPr/>
          </p:nvSpPr>
          <p:spPr bwMode="auto">
            <a:xfrm>
              <a:off x="2736" y="8295"/>
              <a:ext cx="307" cy="249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2" name="Freeform 524"/>
            <p:cNvSpPr>
              <a:spLocks/>
            </p:cNvSpPr>
            <p:nvPr/>
          </p:nvSpPr>
          <p:spPr bwMode="auto">
            <a:xfrm>
              <a:off x="4661" y="8309"/>
              <a:ext cx="125" cy="106"/>
            </a:xfrm>
            <a:custGeom>
              <a:avLst/>
              <a:gdLst>
                <a:gd name="T0" fmla="*/ 0 w 125"/>
                <a:gd name="T1" fmla="*/ 53 h 106"/>
                <a:gd name="T2" fmla="*/ 5 w 125"/>
                <a:gd name="T3" fmla="*/ 24 h 106"/>
                <a:gd name="T4" fmla="*/ 29 w 125"/>
                <a:gd name="T5" fmla="*/ 5 h 106"/>
                <a:gd name="T6" fmla="*/ 62 w 125"/>
                <a:gd name="T7" fmla="*/ 0 h 106"/>
                <a:gd name="T8" fmla="*/ 96 w 125"/>
                <a:gd name="T9" fmla="*/ 5 h 106"/>
                <a:gd name="T10" fmla="*/ 115 w 125"/>
                <a:gd name="T11" fmla="*/ 24 h 106"/>
                <a:gd name="T12" fmla="*/ 125 w 125"/>
                <a:gd name="T13" fmla="*/ 53 h 106"/>
                <a:gd name="T14" fmla="*/ 115 w 125"/>
                <a:gd name="T15" fmla="*/ 77 h 106"/>
                <a:gd name="T16" fmla="*/ 96 w 125"/>
                <a:gd name="T17" fmla="*/ 96 h 106"/>
                <a:gd name="T18" fmla="*/ 62 w 125"/>
                <a:gd name="T19" fmla="*/ 106 h 106"/>
                <a:gd name="T20" fmla="*/ 29 w 125"/>
                <a:gd name="T21" fmla="*/ 96 h 106"/>
                <a:gd name="T22" fmla="*/ 5 w 125"/>
                <a:gd name="T23" fmla="*/ 77 h 106"/>
                <a:gd name="T24" fmla="*/ 0 w 125"/>
                <a:gd name="T25" fmla="*/ 53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5"/>
                <a:gd name="T40" fmla="*/ 0 h 106"/>
                <a:gd name="T41" fmla="*/ 125 w 125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5" h="106">
                  <a:moveTo>
                    <a:pt x="0" y="53"/>
                  </a:moveTo>
                  <a:lnTo>
                    <a:pt x="5" y="24"/>
                  </a:lnTo>
                  <a:lnTo>
                    <a:pt x="29" y="5"/>
                  </a:lnTo>
                  <a:lnTo>
                    <a:pt x="62" y="0"/>
                  </a:lnTo>
                  <a:lnTo>
                    <a:pt x="96" y="5"/>
                  </a:lnTo>
                  <a:lnTo>
                    <a:pt x="115" y="24"/>
                  </a:lnTo>
                  <a:lnTo>
                    <a:pt x="125" y="53"/>
                  </a:lnTo>
                  <a:lnTo>
                    <a:pt x="115" y="77"/>
                  </a:lnTo>
                  <a:lnTo>
                    <a:pt x="96" y="96"/>
                  </a:lnTo>
                  <a:lnTo>
                    <a:pt x="62" y="106"/>
                  </a:lnTo>
                  <a:lnTo>
                    <a:pt x="29" y="96"/>
                  </a:lnTo>
                  <a:lnTo>
                    <a:pt x="5" y="7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3" name="Freeform 525"/>
            <p:cNvSpPr>
              <a:spLocks/>
            </p:cNvSpPr>
            <p:nvPr/>
          </p:nvSpPr>
          <p:spPr bwMode="auto">
            <a:xfrm>
              <a:off x="4627" y="8372"/>
              <a:ext cx="192" cy="153"/>
            </a:xfrm>
            <a:custGeom>
              <a:avLst/>
              <a:gdLst>
                <a:gd name="T0" fmla="*/ 0 w 192"/>
                <a:gd name="T1" fmla="*/ 76 h 153"/>
                <a:gd name="T2" fmla="*/ 10 w 192"/>
                <a:gd name="T3" fmla="*/ 43 h 153"/>
                <a:gd name="T4" fmla="*/ 34 w 192"/>
                <a:gd name="T5" fmla="*/ 19 h 153"/>
                <a:gd name="T6" fmla="*/ 72 w 192"/>
                <a:gd name="T7" fmla="*/ 0 h 153"/>
                <a:gd name="T8" fmla="*/ 115 w 192"/>
                <a:gd name="T9" fmla="*/ 0 h 153"/>
                <a:gd name="T10" fmla="*/ 154 w 192"/>
                <a:gd name="T11" fmla="*/ 19 h 153"/>
                <a:gd name="T12" fmla="*/ 183 w 192"/>
                <a:gd name="T13" fmla="*/ 43 h 153"/>
                <a:gd name="T14" fmla="*/ 192 w 192"/>
                <a:gd name="T15" fmla="*/ 76 h 153"/>
                <a:gd name="T16" fmla="*/ 183 w 192"/>
                <a:gd name="T17" fmla="*/ 115 h 153"/>
                <a:gd name="T18" fmla="*/ 154 w 192"/>
                <a:gd name="T19" fmla="*/ 139 h 153"/>
                <a:gd name="T20" fmla="*/ 115 w 192"/>
                <a:gd name="T21" fmla="*/ 153 h 153"/>
                <a:gd name="T22" fmla="*/ 72 w 192"/>
                <a:gd name="T23" fmla="*/ 153 h 153"/>
                <a:gd name="T24" fmla="*/ 34 w 192"/>
                <a:gd name="T25" fmla="*/ 139 h 153"/>
                <a:gd name="T26" fmla="*/ 10 w 192"/>
                <a:gd name="T27" fmla="*/ 115 h 153"/>
                <a:gd name="T28" fmla="*/ 0 w 192"/>
                <a:gd name="T29" fmla="*/ 76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53"/>
                <a:gd name="T47" fmla="*/ 192 w 192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53">
                  <a:moveTo>
                    <a:pt x="0" y="76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0"/>
                  </a:lnTo>
                  <a:lnTo>
                    <a:pt x="115" y="0"/>
                  </a:lnTo>
                  <a:lnTo>
                    <a:pt x="154" y="19"/>
                  </a:lnTo>
                  <a:lnTo>
                    <a:pt x="183" y="43"/>
                  </a:lnTo>
                  <a:lnTo>
                    <a:pt x="192" y="76"/>
                  </a:lnTo>
                  <a:lnTo>
                    <a:pt x="183" y="115"/>
                  </a:lnTo>
                  <a:lnTo>
                    <a:pt x="154" y="139"/>
                  </a:lnTo>
                  <a:lnTo>
                    <a:pt x="115" y="153"/>
                  </a:lnTo>
                  <a:lnTo>
                    <a:pt x="72" y="153"/>
                  </a:lnTo>
                  <a:lnTo>
                    <a:pt x="34" y="139"/>
                  </a:lnTo>
                  <a:lnTo>
                    <a:pt x="10" y="115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4" name="Freeform 526"/>
            <p:cNvSpPr>
              <a:spLocks/>
            </p:cNvSpPr>
            <p:nvPr/>
          </p:nvSpPr>
          <p:spPr bwMode="auto">
            <a:xfrm>
              <a:off x="4670" y="8372"/>
              <a:ext cx="106" cy="14"/>
            </a:xfrm>
            <a:custGeom>
              <a:avLst/>
              <a:gdLst>
                <a:gd name="T0" fmla="*/ 0 w 106"/>
                <a:gd name="T1" fmla="*/ 14 h 14"/>
                <a:gd name="T2" fmla="*/ 10 w 106"/>
                <a:gd name="T3" fmla="*/ 4 h 14"/>
                <a:gd name="T4" fmla="*/ 29 w 106"/>
                <a:gd name="T5" fmla="*/ 0 h 14"/>
                <a:gd name="T6" fmla="*/ 53 w 106"/>
                <a:gd name="T7" fmla="*/ 0 h 14"/>
                <a:gd name="T8" fmla="*/ 77 w 106"/>
                <a:gd name="T9" fmla="*/ 0 h 14"/>
                <a:gd name="T10" fmla="*/ 96 w 106"/>
                <a:gd name="T11" fmla="*/ 9 h 14"/>
                <a:gd name="T12" fmla="*/ 106 w 106"/>
                <a:gd name="T13" fmla="*/ 1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4"/>
                <a:gd name="T23" fmla="*/ 106 w 10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4">
                  <a:moveTo>
                    <a:pt x="0" y="14"/>
                  </a:moveTo>
                  <a:lnTo>
                    <a:pt x="10" y="4"/>
                  </a:lnTo>
                  <a:lnTo>
                    <a:pt x="29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96" y="9"/>
                  </a:lnTo>
                  <a:lnTo>
                    <a:pt x="106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5" name="Freeform 527"/>
            <p:cNvSpPr>
              <a:spLocks/>
            </p:cNvSpPr>
            <p:nvPr/>
          </p:nvSpPr>
          <p:spPr bwMode="auto">
            <a:xfrm>
              <a:off x="4675" y="8376"/>
              <a:ext cx="39" cy="10"/>
            </a:xfrm>
            <a:custGeom>
              <a:avLst/>
              <a:gdLst>
                <a:gd name="T0" fmla="*/ 0 w 39"/>
                <a:gd name="T1" fmla="*/ 10 h 10"/>
                <a:gd name="T2" fmla="*/ 5 w 39"/>
                <a:gd name="T3" fmla="*/ 0 h 10"/>
                <a:gd name="T4" fmla="*/ 19 w 39"/>
                <a:gd name="T5" fmla="*/ 0 h 10"/>
                <a:gd name="T6" fmla="*/ 39 w 3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10"/>
                <a:gd name="T14" fmla="*/ 39 w 3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10">
                  <a:moveTo>
                    <a:pt x="0" y="10"/>
                  </a:moveTo>
                  <a:lnTo>
                    <a:pt x="5" y="0"/>
                  </a:lnTo>
                  <a:lnTo>
                    <a:pt x="19" y="0"/>
                  </a:lnTo>
                  <a:lnTo>
                    <a:pt x="39" y="0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6" name="Freeform 528"/>
            <p:cNvSpPr>
              <a:spLocks/>
            </p:cNvSpPr>
            <p:nvPr/>
          </p:nvSpPr>
          <p:spPr bwMode="auto">
            <a:xfrm>
              <a:off x="4738" y="8372"/>
              <a:ext cx="28" cy="14"/>
            </a:xfrm>
            <a:custGeom>
              <a:avLst/>
              <a:gdLst>
                <a:gd name="T0" fmla="*/ 0 w 28"/>
                <a:gd name="T1" fmla="*/ 4 h 14"/>
                <a:gd name="T2" fmla="*/ 14 w 28"/>
                <a:gd name="T3" fmla="*/ 0 h 14"/>
                <a:gd name="T4" fmla="*/ 28 w 28"/>
                <a:gd name="T5" fmla="*/ 4 h 14"/>
                <a:gd name="T6" fmla="*/ 28 w 28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4"/>
                <a:gd name="T14" fmla="*/ 28 w 28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4">
                  <a:moveTo>
                    <a:pt x="0" y="4"/>
                  </a:moveTo>
                  <a:lnTo>
                    <a:pt x="14" y="0"/>
                  </a:lnTo>
                  <a:lnTo>
                    <a:pt x="28" y="4"/>
                  </a:lnTo>
                  <a:lnTo>
                    <a:pt x="28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7" name="Freeform 529"/>
            <p:cNvSpPr>
              <a:spLocks/>
            </p:cNvSpPr>
            <p:nvPr/>
          </p:nvSpPr>
          <p:spPr bwMode="auto">
            <a:xfrm>
              <a:off x="2827" y="8309"/>
              <a:ext cx="125" cy="106"/>
            </a:xfrm>
            <a:custGeom>
              <a:avLst/>
              <a:gdLst>
                <a:gd name="T0" fmla="*/ 0 w 125"/>
                <a:gd name="T1" fmla="*/ 53 h 106"/>
                <a:gd name="T2" fmla="*/ 9 w 125"/>
                <a:gd name="T3" fmla="*/ 24 h 106"/>
                <a:gd name="T4" fmla="*/ 29 w 125"/>
                <a:gd name="T5" fmla="*/ 5 h 106"/>
                <a:gd name="T6" fmla="*/ 62 w 125"/>
                <a:gd name="T7" fmla="*/ 0 h 106"/>
                <a:gd name="T8" fmla="*/ 96 w 125"/>
                <a:gd name="T9" fmla="*/ 5 h 106"/>
                <a:gd name="T10" fmla="*/ 120 w 125"/>
                <a:gd name="T11" fmla="*/ 24 h 106"/>
                <a:gd name="T12" fmla="*/ 125 w 125"/>
                <a:gd name="T13" fmla="*/ 53 h 106"/>
                <a:gd name="T14" fmla="*/ 120 w 125"/>
                <a:gd name="T15" fmla="*/ 77 h 106"/>
                <a:gd name="T16" fmla="*/ 96 w 125"/>
                <a:gd name="T17" fmla="*/ 96 h 106"/>
                <a:gd name="T18" fmla="*/ 62 w 125"/>
                <a:gd name="T19" fmla="*/ 106 h 106"/>
                <a:gd name="T20" fmla="*/ 29 w 125"/>
                <a:gd name="T21" fmla="*/ 96 h 106"/>
                <a:gd name="T22" fmla="*/ 9 w 125"/>
                <a:gd name="T23" fmla="*/ 77 h 106"/>
                <a:gd name="T24" fmla="*/ 0 w 125"/>
                <a:gd name="T25" fmla="*/ 53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5"/>
                <a:gd name="T40" fmla="*/ 0 h 106"/>
                <a:gd name="T41" fmla="*/ 125 w 125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5" h="106">
                  <a:moveTo>
                    <a:pt x="0" y="53"/>
                  </a:moveTo>
                  <a:lnTo>
                    <a:pt x="9" y="24"/>
                  </a:lnTo>
                  <a:lnTo>
                    <a:pt x="29" y="5"/>
                  </a:lnTo>
                  <a:lnTo>
                    <a:pt x="62" y="0"/>
                  </a:lnTo>
                  <a:lnTo>
                    <a:pt x="96" y="5"/>
                  </a:lnTo>
                  <a:lnTo>
                    <a:pt x="120" y="24"/>
                  </a:lnTo>
                  <a:lnTo>
                    <a:pt x="125" y="53"/>
                  </a:lnTo>
                  <a:lnTo>
                    <a:pt x="120" y="77"/>
                  </a:lnTo>
                  <a:lnTo>
                    <a:pt x="96" y="96"/>
                  </a:lnTo>
                  <a:lnTo>
                    <a:pt x="62" y="106"/>
                  </a:lnTo>
                  <a:lnTo>
                    <a:pt x="29" y="96"/>
                  </a:lnTo>
                  <a:lnTo>
                    <a:pt x="9" y="7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8" name="Freeform 530"/>
            <p:cNvSpPr>
              <a:spLocks/>
            </p:cNvSpPr>
            <p:nvPr/>
          </p:nvSpPr>
          <p:spPr bwMode="auto">
            <a:xfrm>
              <a:off x="2793" y="8372"/>
              <a:ext cx="192" cy="153"/>
            </a:xfrm>
            <a:custGeom>
              <a:avLst/>
              <a:gdLst>
                <a:gd name="T0" fmla="*/ 0 w 192"/>
                <a:gd name="T1" fmla="*/ 76 h 153"/>
                <a:gd name="T2" fmla="*/ 10 w 192"/>
                <a:gd name="T3" fmla="*/ 43 h 153"/>
                <a:gd name="T4" fmla="*/ 39 w 192"/>
                <a:gd name="T5" fmla="*/ 19 h 153"/>
                <a:gd name="T6" fmla="*/ 77 w 192"/>
                <a:gd name="T7" fmla="*/ 0 h 153"/>
                <a:gd name="T8" fmla="*/ 115 w 192"/>
                <a:gd name="T9" fmla="*/ 0 h 153"/>
                <a:gd name="T10" fmla="*/ 154 w 192"/>
                <a:gd name="T11" fmla="*/ 19 h 153"/>
                <a:gd name="T12" fmla="*/ 183 w 192"/>
                <a:gd name="T13" fmla="*/ 43 h 153"/>
                <a:gd name="T14" fmla="*/ 192 w 192"/>
                <a:gd name="T15" fmla="*/ 76 h 153"/>
                <a:gd name="T16" fmla="*/ 183 w 192"/>
                <a:gd name="T17" fmla="*/ 115 h 153"/>
                <a:gd name="T18" fmla="*/ 154 w 192"/>
                <a:gd name="T19" fmla="*/ 139 h 153"/>
                <a:gd name="T20" fmla="*/ 115 w 192"/>
                <a:gd name="T21" fmla="*/ 153 h 153"/>
                <a:gd name="T22" fmla="*/ 77 w 192"/>
                <a:gd name="T23" fmla="*/ 153 h 153"/>
                <a:gd name="T24" fmla="*/ 39 w 192"/>
                <a:gd name="T25" fmla="*/ 139 h 153"/>
                <a:gd name="T26" fmla="*/ 10 w 192"/>
                <a:gd name="T27" fmla="*/ 115 h 153"/>
                <a:gd name="T28" fmla="*/ 0 w 192"/>
                <a:gd name="T29" fmla="*/ 76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53"/>
                <a:gd name="T47" fmla="*/ 192 w 192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53">
                  <a:moveTo>
                    <a:pt x="0" y="76"/>
                  </a:moveTo>
                  <a:lnTo>
                    <a:pt x="10" y="43"/>
                  </a:lnTo>
                  <a:lnTo>
                    <a:pt x="39" y="19"/>
                  </a:lnTo>
                  <a:lnTo>
                    <a:pt x="77" y="0"/>
                  </a:lnTo>
                  <a:lnTo>
                    <a:pt x="115" y="0"/>
                  </a:lnTo>
                  <a:lnTo>
                    <a:pt x="154" y="19"/>
                  </a:lnTo>
                  <a:lnTo>
                    <a:pt x="183" y="43"/>
                  </a:lnTo>
                  <a:lnTo>
                    <a:pt x="192" y="76"/>
                  </a:lnTo>
                  <a:lnTo>
                    <a:pt x="183" y="115"/>
                  </a:lnTo>
                  <a:lnTo>
                    <a:pt x="154" y="139"/>
                  </a:lnTo>
                  <a:lnTo>
                    <a:pt x="115" y="153"/>
                  </a:lnTo>
                  <a:lnTo>
                    <a:pt x="77" y="153"/>
                  </a:lnTo>
                  <a:lnTo>
                    <a:pt x="39" y="139"/>
                  </a:lnTo>
                  <a:lnTo>
                    <a:pt x="10" y="115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9" name="Freeform 531"/>
            <p:cNvSpPr>
              <a:spLocks/>
            </p:cNvSpPr>
            <p:nvPr/>
          </p:nvSpPr>
          <p:spPr bwMode="auto">
            <a:xfrm>
              <a:off x="2836" y="8372"/>
              <a:ext cx="106" cy="14"/>
            </a:xfrm>
            <a:custGeom>
              <a:avLst/>
              <a:gdLst>
                <a:gd name="T0" fmla="*/ 0 w 106"/>
                <a:gd name="T1" fmla="*/ 14 h 14"/>
                <a:gd name="T2" fmla="*/ 10 w 106"/>
                <a:gd name="T3" fmla="*/ 4 h 14"/>
                <a:gd name="T4" fmla="*/ 29 w 106"/>
                <a:gd name="T5" fmla="*/ 0 h 14"/>
                <a:gd name="T6" fmla="*/ 53 w 106"/>
                <a:gd name="T7" fmla="*/ 0 h 14"/>
                <a:gd name="T8" fmla="*/ 77 w 106"/>
                <a:gd name="T9" fmla="*/ 0 h 14"/>
                <a:gd name="T10" fmla="*/ 96 w 106"/>
                <a:gd name="T11" fmla="*/ 9 h 14"/>
                <a:gd name="T12" fmla="*/ 106 w 106"/>
                <a:gd name="T13" fmla="*/ 1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4"/>
                <a:gd name="T23" fmla="*/ 106 w 10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4">
                  <a:moveTo>
                    <a:pt x="0" y="14"/>
                  </a:moveTo>
                  <a:lnTo>
                    <a:pt x="10" y="4"/>
                  </a:lnTo>
                  <a:lnTo>
                    <a:pt x="29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96" y="9"/>
                  </a:lnTo>
                  <a:lnTo>
                    <a:pt x="106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0" name="Freeform 532"/>
            <p:cNvSpPr>
              <a:spLocks/>
            </p:cNvSpPr>
            <p:nvPr/>
          </p:nvSpPr>
          <p:spPr bwMode="auto">
            <a:xfrm>
              <a:off x="2841" y="8376"/>
              <a:ext cx="39" cy="10"/>
            </a:xfrm>
            <a:custGeom>
              <a:avLst/>
              <a:gdLst>
                <a:gd name="T0" fmla="*/ 0 w 39"/>
                <a:gd name="T1" fmla="*/ 10 h 10"/>
                <a:gd name="T2" fmla="*/ 5 w 39"/>
                <a:gd name="T3" fmla="*/ 0 h 10"/>
                <a:gd name="T4" fmla="*/ 19 w 39"/>
                <a:gd name="T5" fmla="*/ 0 h 10"/>
                <a:gd name="T6" fmla="*/ 39 w 3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10"/>
                <a:gd name="T14" fmla="*/ 39 w 3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10">
                  <a:moveTo>
                    <a:pt x="0" y="10"/>
                  </a:moveTo>
                  <a:lnTo>
                    <a:pt x="5" y="0"/>
                  </a:lnTo>
                  <a:lnTo>
                    <a:pt x="19" y="0"/>
                  </a:lnTo>
                  <a:lnTo>
                    <a:pt x="39" y="0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1" name="Freeform 533"/>
            <p:cNvSpPr>
              <a:spLocks/>
            </p:cNvSpPr>
            <p:nvPr/>
          </p:nvSpPr>
          <p:spPr bwMode="auto">
            <a:xfrm>
              <a:off x="2904" y="8372"/>
              <a:ext cx="33" cy="14"/>
            </a:xfrm>
            <a:custGeom>
              <a:avLst/>
              <a:gdLst>
                <a:gd name="T0" fmla="*/ 0 w 33"/>
                <a:gd name="T1" fmla="*/ 4 h 14"/>
                <a:gd name="T2" fmla="*/ 14 w 33"/>
                <a:gd name="T3" fmla="*/ 0 h 14"/>
                <a:gd name="T4" fmla="*/ 28 w 33"/>
                <a:gd name="T5" fmla="*/ 4 h 14"/>
                <a:gd name="T6" fmla="*/ 33 w 33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14"/>
                <a:gd name="T14" fmla="*/ 33 w 33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14">
                  <a:moveTo>
                    <a:pt x="0" y="4"/>
                  </a:moveTo>
                  <a:lnTo>
                    <a:pt x="14" y="0"/>
                  </a:lnTo>
                  <a:lnTo>
                    <a:pt x="28" y="4"/>
                  </a:lnTo>
                  <a:lnTo>
                    <a:pt x="33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2" name="Rectangle 534"/>
            <p:cNvSpPr>
              <a:spLocks noChangeArrowheads="1"/>
            </p:cNvSpPr>
            <p:nvPr/>
          </p:nvSpPr>
          <p:spPr bwMode="auto">
            <a:xfrm>
              <a:off x="8314" y="8295"/>
              <a:ext cx="307" cy="249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3" name="Rectangle 535"/>
            <p:cNvSpPr>
              <a:spLocks noChangeArrowheads="1"/>
            </p:cNvSpPr>
            <p:nvPr/>
          </p:nvSpPr>
          <p:spPr bwMode="auto">
            <a:xfrm>
              <a:off x="6480" y="8295"/>
              <a:ext cx="307" cy="249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4" name="Freeform 536"/>
            <p:cNvSpPr>
              <a:spLocks/>
            </p:cNvSpPr>
            <p:nvPr/>
          </p:nvSpPr>
          <p:spPr bwMode="auto">
            <a:xfrm>
              <a:off x="8405" y="8309"/>
              <a:ext cx="125" cy="106"/>
            </a:xfrm>
            <a:custGeom>
              <a:avLst/>
              <a:gdLst>
                <a:gd name="T0" fmla="*/ 0 w 125"/>
                <a:gd name="T1" fmla="*/ 53 h 106"/>
                <a:gd name="T2" fmla="*/ 5 w 125"/>
                <a:gd name="T3" fmla="*/ 24 h 106"/>
                <a:gd name="T4" fmla="*/ 29 w 125"/>
                <a:gd name="T5" fmla="*/ 5 h 106"/>
                <a:gd name="T6" fmla="*/ 62 w 125"/>
                <a:gd name="T7" fmla="*/ 0 h 106"/>
                <a:gd name="T8" fmla="*/ 96 w 125"/>
                <a:gd name="T9" fmla="*/ 5 h 106"/>
                <a:gd name="T10" fmla="*/ 115 w 125"/>
                <a:gd name="T11" fmla="*/ 24 h 106"/>
                <a:gd name="T12" fmla="*/ 125 w 125"/>
                <a:gd name="T13" fmla="*/ 53 h 106"/>
                <a:gd name="T14" fmla="*/ 115 w 125"/>
                <a:gd name="T15" fmla="*/ 77 h 106"/>
                <a:gd name="T16" fmla="*/ 96 w 125"/>
                <a:gd name="T17" fmla="*/ 96 h 106"/>
                <a:gd name="T18" fmla="*/ 62 w 125"/>
                <a:gd name="T19" fmla="*/ 106 h 106"/>
                <a:gd name="T20" fmla="*/ 29 w 125"/>
                <a:gd name="T21" fmla="*/ 96 h 106"/>
                <a:gd name="T22" fmla="*/ 5 w 125"/>
                <a:gd name="T23" fmla="*/ 77 h 106"/>
                <a:gd name="T24" fmla="*/ 0 w 125"/>
                <a:gd name="T25" fmla="*/ 53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5"/>
                <a:gd name="T40" fmla="*/ 0 h 106"/>
                <a:gd name="T41" fmla="*/ 125 w 125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5" h="106">
                  <a:moveTo>
                    <a:pt x="0" y="53"/>
                  </a:moveTo>
                  <a:lnTo>
                    <a:pt x="5" y="24"/>
                  </a:lnTo>
                  <a:lnTo>
                    <a:pt x="29" y="5"/>
                  </a:lnTo>
                  <a:lnTo>
                    <a:pt x="62" y="0"/>
                  </a:lnTo>
                  <a:lnTo>
                    <a:pt x="96" y="5"/>
                  </a:lnTo>
                  <a:lnTo>
                    <a:pt x="115" y="24"/>
                  </a:lnTo>
                  <a:lnTo>
                    <a:pt x="125" y="53"/>
                  </a:lnTo>
                  <a:lnTo>
                    <a:pt x="115" y="77"/>
                  </a:lnTo>
                  <a:lnTo>
                    <a:pt x="96" y="96"/>
                  </a:lnTo>
                  <a:lnTo>
                    <a:pt x="62" y="106"/>
                  </a:lnTo>
                  <a:lnTo>
                    <a:pt x="29" y="96"/>
                  </a:lnTo>
                  <a:lnTo>
                    <a:pt x="5" y="7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5" name="Freeform 537"/>
            <p:cNvSpPr>
              <a:spLocks/>
            </p:cNvSpPr>
            <p:nvPr/>
          </p:nvSpPr>
          <p:spPr bwMode="auto">
            <a:xfrm>
              <a:off x="8371" y="8372"/>
              <a:ext cx="192" cy="153"/>
            </a:xfrm>
            <a:custGeom>
              <a:avLst/>
              <a:gdLst>
                <a:gd name="T0" fmla="*/ 0 w 192"/>
                <a:gd name="T1" fmla="*/ 76 h 153"/>
                <a:gd name="T2" fmla="*/ 10 w 192"/>
                <a:gd name="T3" fmla="*/ 43 h 153"/>
                <a:gd name="T4" fmla="*/ 34 w 192"/>
                <a:gd name="T5" fmla="*/ 19 h 153"/>
                <a:gd name="T6" fmla="*/ 72 w 192"/>
                <a:gd name="T7" fmla="*/ 0 h 153"/>
                <a:gd name="T8" fmla="*/ 115 w 192"/>
                <a:gd name="T9" fmla="*/ 0 h 153"/>
                <a:gd name="T10" fmla="*/ 154 w 192"/>
                <a:gd name="T11" fmla="*/ 19 h 153"/>
                <a:gd name="T12" fmla="*/ 183 w 192"/>
                <a:gd name="T13" fmla="*/ 43 h 153"/>
                <a:gd name="T14" fmla="*/ 192 w 192"/>
                <a:gd name="T15" fmla="*/ 76 h 153"/>
                <a:gd name="T16" fmla="*/ 183 w 192"/>
                <a:gd name="T17" fmla="*/ 115 h 153"/>
                <a:gd name="T18" fmla="*/ 154 w 192"/>
                <a:gd name="T19" fmla="*/ 139 h 153"/>
                <a:gd name="T20" fmla="*/ 115 w 192"/>
                <a:gd name="T21" fmla="*/ 153 h 153"/>
                <a:gd name="T22" fmla="*/ 72 w 192"/>
                <a:gd name="T23" fmla="*/ 153 h 153"/>
                <a:gd name="T24" fmla="*/ 34 w 192"/>
                <a:gd name="T25" fmla="*/ 139 h 153"/>
                <a:gd name="T26" fmla="*/ 10 w 192"/>
                <a:gd name="T27" fmla="*/ 115 h 153"/>
                <a:gd name="T28" fmla="*/ 0 w 192"/>
                <a:gd name="T29" fmla="*/ 76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53"/>
                <a:gd name="T47" fmla="*/ 192 w 192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53">
                  <a:moveTo>
                    <a:pt x="0" y="76"/>
                  </a:moveTo>
                  <a:lnTo>
                    <a:pt x="10" y="43"/>
                  </a:lnTo>
                  <a:lnTo>
                    <a:pt x="34" y="19"/>
                  </a:lnTo>
                  <a:lnTo>
                    <a:pt x="72" y="0"/>
                  </a:lnTo>
                  <a:lnTo>
                    <a:pt x="115" y="0"/>
                  </a:lnTo>
                  <a:lnTo>
                    <a:pt x="154" y="19"/>
                  </a:lnTo>
                  <a:lnTo>
                    <a:pt x="183" y="43"/>
                  </a:lnTo>
                  <a:lnTo>
                    <a:pt x="192" y="76"/>
                  </a:lnTo>
                  <a:lnTo>
                    <a:pt x="183" y="115"/>
                  </a:lnTo>
                  <a:lnTo>
                    <a:pt x="154" y="139"/>
                  </a:lnTo>
                  <a:lnTo>
                    <a:pt x="115" y="153"/>
                  </a:lnTo>
                  <a:lnTo>
                    <a:pt x="72" y="153"/>
                  </a:lnTo>
                  <a:lnTo>
                    <a:pt x="34" y="139"/>
                  </a:lnTo>
                  <a:lnTo>
                    <a:pt x="10" y="115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6" name="Freeform 538"/>
            <p:cNvSpPr>
              <a:spLocks/>
            </p:cNvSpPr>
            <p:nvPr/>
          </p:nvSpPr>
          <p:spPr bwMode="auto">
            <a:xfrm>
              <a:off x="8414" y="8372"/>
              <a:ext cx="106" cy="14"/>
            </a:xfrm>
            <a:custGeom>
              <a:avLst/>
              <a:gdLst>
                <a:gd name="T0" fmla="*/ 0 w 106"/>
                <a:gd name="T1" fmla="*/ 14 h 14"/>
                <a:gd name="T2" fmla="*/ 10 w 106"/>
                <a:gd name="T3" fmla="*/ 4 h 14"/>
                <a:gd name="T4" fmla="*/ 29 w 106"/>
                <a:gd name="T5" fmla="*/ 0 h 14"/>
                <a:gd name="T6" fmla="*/ 53 w 106"/>
                <a:gd name="T7" fmla="*/ 0 h 14"/>
                <a:gd name="T8" fmla="*/ 77 w 106"/>
                <a:gd name="T9" fmla="*/ 0 h 14"/>
                <a:gd name="T10" fmla="*/ 96 w 106"/>
                <a:gd name="T11" fmla="*/ 9 h 14"/>
                <a:gd name="T12" fmla="*/ 106 w 106"/>
                <a:gd name="T13" fmla="*/ 1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4"/>
                <a:gd name="T23" fmla="*/ 106 w 10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4">
                  <a:moveTo>
                    <a:pt x="0" y="14"/>
                  </a:moveTo>
                  <a:lnTo>
                    <a:pt x="10" y="4"/>
                  </a:lnTo>
                  <a:lnTo>
                    <a:pt x="29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96" y="9"/>
                  </a:lnTo>
                  <a:lnTo>
                    <a:pt x="106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7" name="Freeform 539"/>
            <p:cNvSpPr>
              <a:spLocks/>
            </p:cNvSpPr>
            <p:nvPr/>
          </p:nvSpPr>
          <p:spPr bwMode="auto">
            <a:xfrm>
              <a:off x="8419" y="8376"/>
              <a:ext cx="39" cy="10"/>
            </a:xfrm>
            <a:custGeom>
              <a:avLst/>
              <a:gdLst>
                <a:gd name="T0" fmla="*/ 0 w 39"/>
                <a:gd name="T1" fmla="*/ 10 h 10"/>
                <a:gd name="T2" fmla="*/ 5 w 39"/>
                <a:gd name="T3" fmla="*/ 0 h 10"/>
                <a:gd name="T4" fmla="*/ 19 w 39"/>
                <a:gd name="T5" fmla="*/ 0 h 10"/>
                <a:gd name="T6" fmla="*/ 39 w 3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10"/>
                <a:gd name="T14" fmla="*/ 39 w 3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10">
                  <a:moveTo>
                    <a:pt x="0" y="10"/>
                  </a:moveTo>
                  <a:lnTo>
                    <a:pt x="5" y="0"/>
                  </a:lnTo>
                  <a:lnTo>
                    <a:pt x="19" y="0"/>
                  </a:lnTo>
                  <a:lnTo>
                    <a:pt x="39" y="0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8" name="Freeform 540"/>
            <p:cNvSpPr>
              <a:spLocks/>
            </p:cNvSpPr>
            <p:nvPr/>
          </p:nvSpPr>
          <p:spPr bwMode="auto">
            <a:xfrm>
              <a:off x="8482" y="8372"/>
              <a:ext cx="28" cy="14"/>
            </a:xfrm>
            <a:custGeom>
              <a:avLst/>
              <a:gdLst>
                <a:gd name="T0" fmla="*/ 0 w 28"/>
                <a:gd name="T1" fmla="*/ 4 h 14"/>
                <a:gd name="T2" fmla="*/ 14 w 28"/>
                <a:gd name="T3" fmla="*/ 0 h 14"/>
                <a:gd name="T4" fmla="*/ 28 w 28"/>
                <a:gd name="T5" fmla="*/ 4 h 14"/>
                <a:gd name="T6" fmla="*/ 28 w 28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4"/>
                <a:gd name="T14" fmla="*/ 28 w 28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4">
                  <a:moveTo>
                    <a:pt x="0" y="4"/>
                  </a:moveTo>
                  <a:lnTo>
                    <a:pt x="14" y="0"/>
                  </a:lnTo>
                  <a:lnTo>
                    <a:pt x="28" y="4"/>
                  </a:lnTo>
                  <a:lnTo>
                    <a:pt x="28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9" name="Freeform 541"/>
            <p:cNvSpPr>
              <a:spLocks/>
            </p:cNvSpPr>
            <p:nvPr/>
          </p:nvSpPr>
          <p:spPr bwMode="auto">
            <a:xfrm>
              <a:off x="6571" y="8309"/>
              <a:ext cx="125" cy="106"/>
            </a:xfrm>
            <a:custGeom>
              <a:avLst/>
              <a:gdLst>
                <a:gd name="T0" fmla="*/ 0 w 125"/>
                <a:gd name="T1" fmla="*/ 53 h 106"/>
                <a:gd name="T2" fmla="*/ 9 w 125"/>
                <a:gd name="T3" fmla="*/ 24 h 106"/>
                <a:gd name="T4" fmla="*/ 29 w 125"/>
                <a:gd name="T5" fmla="*/ 5 h 106"/>
                <a:gd name="T6" fmla="*/ 62 w 125"/>
                <a:gd name="T7" fmla="*/ 0 h 106"/>
                <a:gd name="T8" fmla="*/ 96 w 125"/>
                <a:gd name="T9" fmla="*/ 5 h 106"/>
                <a:gd name="T10" fmla="*/ 120 w 125"/>
                <a:gd name="T11" fmla="*/ 24 h 106"/>
                <a:gd name="T12" fmla="*/ 125 w 125"/>
                <a:gd name="T13" fmla="*/ 53 h 106"/>
                <a:gd name="T14" fmla="*/ 120 w 125"/>
                <a:gd name="T15" fmla="*/ 77 h 106"/>
                <a:gd name="T16" fmla="*/ 96 w 125"/>
                <a:gd name="T17" fmla="*/ 96 h 106"/>
                <a:gd name="T18" fmla="*/ 62 w 125"/>
                <a:gd name="T19" fmla="*/ 106 h 106"/>
                <a:gd name="T20" fmla="*/ 29 w 125"/>
                <a:gd name="T21" fmla="*/ 96 h 106"/>
                <a:gd name="T22" fmla="*/ 9 w 125"/>
                <a:gd name="T23" fmla="*/ 77 h 106"/>
                <a:gd name="T24" fmla="*/ 0 w 125"/>
                <a:gd name="T25" fmla="*/ 53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5"/>
                <a:gd name="T40" fmla="*/ 0 h 106"/>
                <a:gd name="T41" fmla="*/ 125 w 125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5" h="106">
                  <a:moveTo>
                    <a:pt x="0" y="53"/>
                  </a:moveTo>
                  <a:lnTo>
                    <a:pt x="9" y="24"/>
                  </a:lnTo>
                  <a:lnTo>
                    <a:pt x="29" y="5"/>
                  </a:lnTo>
                  <a:lnTo>
                    <a:pt x="62" y="0"/>
                  </a:lnTo>
                  <a:lnTo>
                    <a:pt x="96" y="5"/>
                  </a:lnTo>
                  <a:lnTo>
                    <a:pt x="120" y="24"/>
                  </a:lnTo>
                  <a:lnTo>
                    <a:pt x="125" y="53"/>
                  </a:lnTo>
                  <a:lnTo>
                    <a:pt x="120" y="77"/>
                  </a:lnTo>
                  <a:lnTo>
                    <a:pt x="96" y="96"/>
                  </a:lnTo>
                  <a:lnTo>
                    <a:pt x="62" y="106"/>
                  </a:lnTo>
                  <a:lnTo>
                    <a:pt x="29" y="96"/>
                  </a:lnTo>
                  <a:lnTo>
                    <a:pt x="9" y="7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0" name="Freeform 542"/>
            <p:cNvSpPr>
              <a:spLocks/>
            </p:cNvSpPr>
            <p:nvPr/>
          </p:nvSpPr>
          <p:spPr bwMode="auto">
            <a:xfrm>
              <a:off x="6537" y="8372"/>
              <a:ext cx="192" cy="153"/>
            </a:xfrm>
            <a:custGeom>
              <a:avLst/>
              <a:gdLst>
                <a:gd name="T0" fmla="*/ 0 w 192"/>
                <a:gd name="T1" fmla="*/ 76 h 153"/>
                <a:gd name="T2" fmla="*/ 10 w 192"/>
                <a:gd name="T3" fmla="*/ 43 h 153"/>
                <a:gd name="T4" fmla="*/ 39 w 192"/>
                <a:gd name="T5" fmla="*/ 19 h 153"/>
                <a:gd name="T6" fmla="*/ 77 w 192"/>
                <a:gd name="T7" fmla="*/ 0 h 153"/>
                <a:gd name="T8" fmla="*/ 115 w 192"/>
                <a:gd name="T9" fmla="*/ 0 h 153"/>
                <a:gd name="T10" fmla="*/ 154 w 192"/>
                <a:gd name="T11" fmla="*/ 19 h 153"/>
                <a:gd name="T12" fmla="*/ 183 w 192"/>
                <a:gd name="T13" fmla="*/ 43 h 153"/>
                <a:gd name="T14" fmla="*/ 192 w 192"/>
                <a:gd name="T15" fmla="*/ 76 h 153"/>
                <a:gd name="T16" fmla="*/ 183 w 192"/>
                <a:gd name="T17" fmla="*/ 115 h 153"/>
                <a:gd name="T18" fmla="*/ 154 w 192"/>
                <a:gd name="T19" fmla="*/ 139 h 153"/>
                <a:gd name="T20" fmla="*/ 115 w 192"/>
                <a:gd name="T21" fmla="*/ 153 h 153"/>
                <a:gd name="T22" fmla="*/ 77 w 192"/>
                <a:gd name="T23" fmla="*/ 153 h 153"/>
                <a:gd name="T24" fmla="*/ 39 w 192"/>
                <a:gd name="T25" fmla="*/ 139 h 153"/>
                <a:gd name="T26" fmla="*/ 10 w 192"/>
                <a:gd name="T27" fmla="*/ 115 h 153"/>
                <a:gd name="T28" fmla="*/ 0 w 192"/>
                <a:gd name="T29" fmla="*/ 76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53"/>
                <a:gd name="T47" fmla="*/ 192 w 192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53">
                  <a:moveTo>
                    <a:pt x="0" y="76"/>
                  </a:moveTo>
                  <a:lnTo>
                    <a:pt x="10" y="43"/>
                  </a:lnTo>
                  <a:lnTo>
                    <a:pt x="39" y="19"/>
                  </a:lnTo>
                  <a:lnTo>
                    <a:pt x="77" y="0"/>
                  </a:lnTo>
                  <a:lnTo>
                    <a:pt x="115" y="0"/>
                  </a:lnTo>
                  <a:lnTo>
                    <a:pt x="154" y="19"/>
                  </a:lnTo>
                  <a:lnTo>
                    <a:pt x="183" y="43"/>
                  </a:lnTo>
                  <a:lnTo>
                    <a:pt x="192" y="76"/>
                  </a:lnTo>
                  <a:lnTo>
                    <a:pt x="183" y="115"/>
                  </a:lnTo>
                  <a:lnTo>
                    <a:pt x="154" y="139"/>
                  </a:lnTo>
                  <a:lnTo>
                    <a:pt x="115" y="153"/>
                  </a:lnTo>
                  <a:lnTo>
                    <a:pt x="77" y="153"/>
                  </a:lnTo>
                  <a:lnTo>
                    <a:pt x="39" y="139"/>
                  </a:lnTo>
                  <a:lnTo>
                    <a:pt x="10" y="115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1" name="Freeform 543"/>
            <p:cNvSpPr>
              <a:spLocks/>
            </p:cNvSpPr>
            <p:nvPr/>
          </p:nvSpPr>
          <p:spPr bwMode="auto">
            <a:xfrm>
              <a:off x="6580" y="8372"/>
              <a:ext cx="106" cy="14"/>
            </a:xfrm>
            <a:custGeom>
              <a:avLst/>
              <a:gdLst>
                <a:gd name="T0" fmla="*/ 0 w 106"/>
                <a:gd name="T1" fmla="*/ 14 h 14"/>
                <a:gd name="T2" fmla="*/ 10 w 106"/>
                <a:gd name="T3" fmla="*/ 4 h 14"/>
                <a:gd name="T4" fmla="*/ 29 w 106"/>
                <a:gd name="T5" fmla="*/ 0 h 14"/>
                <a:gd name="T6" fmla="*/ 53 w 106"/>
                <a:gd name="T7" fmla="*/ 0 h 14"/>
                <a:gd name="T8" fmla="*/ 77 w 106"/>
                <a:gd name="T9" fmla="*/ 0 h 14"/>
                <a:gd name="T10" fmla="*/ 96 w 106"/>
                <a:gd name="T11" fmla="*/ 9 h 14"/>
                <a:gd name="T12" fmla="*/ 106 w 106"/>
                <a:gd name="T13" fmla="*/ 1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4"/>
                <a:gd name="T23" fmla="*/ 106 w 10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4">
                  <a:moveTo>
                    <a:pt x="0" y="14"/>
                  </a:moveTo>
                  <a:lnTo>
                    <a:pt x="10" y="4"/>
                  </a:lnTo>
                  <a:lnTo>
                    <a:pt x="29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96" y="9"/>
                  </a:lnTo>
                  <a:lnTo>
                    <a:pt x="106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2" name="Freeform 544"/>
            <p:cNvSpPr>
              <a:spLocks/>
            </p:cNvSpPr>
            <p:nvPr/>
          </p:nvSpPr>
          <p:spPr bwMode="auto">
            <a:xfrm>
              <a:off x="6585" y="8376"/>
              <a:ext cx="39" cy="10"/>
            </a:xfrm>
            <a:custGeom>
              <a:avLst/>
              <a:gdLst>
                <a:gd name="T0" fmla="*/ 0 w 39"/>
                <a:gd name="T1" fmla="*/ 10 h 10"/>
                <a:gd name="T2" fmla="*/ 5 w 39"/>
                <a:gd name="T3" fmla="*/ 0 h 10"/>
                <a:gd name="T4" fmla="*/ 19 w 39"/>
                <a:gd name="T5" fmla="*/ 0 h 10"/>
                <a:gd name="T6" fmla="*/ 39 w 3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10"/>
                <a:gd name="T14" fmla="*/ 39 w 3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10">
                  <a:moveTo>
                    <a:pt x="0" y="10"/>
                  </a:moveTo>
                  <a:lnTo>
                    <a:pt x="5" y="0"/>
                  </a:lnTo>
                  <a:lnTo>
                    <a:pt x="19" y="0"/>
                  </a:lnTo>
                  <a:lnTo>
                    <a:pt x="39" y="0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3" name="Freeform 545"/>
            <p:cNvSpPr>
              <a:spLocks/>
            </p:cNvSpPr>
            <p:nvPr/>
          </p:nvSpPr>
          <p:spPr bwMode="auto">
            <a:xfrm>
              <a:off x="6648" y="8372"/>
              <a:ext cx="33" cy="14"/>
            </a:xfrm>
            <a:custGeom>
              <a:avLst/>
              <a:gdLst>
                <a:gd name="T0" fmla="*/ 0 w 33"/>
                <a:gd name="T1" fmla="*/ 4 h 14"/>
                <a:gd name="T2" fmla="*/ 14 w 33"/>
                <a:gd name="T3" fmla="*/ 0 h 14"/>
                <a:gd name="T4" fmla="*/ 28 w 33"/>
                <a:gd name="T5" fmla="*/ 4 h 14"/>
                <a:gd name="T6" fmla="*/ 33 w 33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14"/>
                <a:gd name="T14" fmla="*/ 33 w 33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14">
                  <a:moveTo>
                    <a:pt x="0" y="4"/>
                  </a:moveTo>
                  <a:lnTo>
                    <a:pt x="14" y="0"/>
                  </a:lnTo>
                  <a:lnTo>
                    <a:pt x="28" y="4"/>
                  </a:lnTo>
                  <a:lnTo>
                    <a:pt x="33" y="14"/>
                  </a:lnTo>
                </a:path>
              </a:pathLst>
            </a:custGeom>
            <a:noFill/>
            <a:ln w="889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4" name="Line 546"/>
            <p:cNvSpPr>
              <a:spLocks noChangeShapeType="1"/>
            </p:cNvSpPr>
            <p:nvPr/>
          </p:nvSpPr>
          <p:spPr bwMode="auto">
            <a:xfrm>
              <a:off x="8890" y="11631"/>
              <a:ext cx="77" cy="33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5" name="Line 547"/>
            <p:cNvSpPr>
              <a:spLocks noChangeShapeType="1"/>
            </p:cNvSpPr>
            <p:nvPr/>
          </p:nvSpPr>
          <p:spPr bwMode="auto">
            <a:xfrm flipH="1" flipV="1">
              <a:off x="9307" y="11419"/>
              <a:ext cx="212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6" name="Line 548"/>
            <p:cNvSpPr>
              <a:spLocks noChangeShapeType="1"/>
            </p:cNvSpPr>
            <p:nvPr/>
          </p:nvSpPr>
          <p:spPr bwMode="auto">
            <a:xfrm flipH="1" flipV="1">
              <a:off x="9355" y="11419"/>
              <a:ext cx="202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7" name="Line 549"/>
            <p:cNvSpPr>
              <a:spLocks noChangeShapeType="1"/>
            </p:cNvSpPr>
            <p:nvPr/>
          </p:nvSpPr>
          <p:spPr bwMode="auto">
            <a:xfrm flipH="1" flipV="1">
              <a:off x="8842" y="11626"/>
              <a:ext cx="9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8" name="Line 550"/>
            <p:cNvSpPr>
              <a:spLocks noChangeShapeType="1"/>
            </p:cNvSpPr>
            <p:nvPr/>
          </p:nvSpPr>
          <p:spPr bwMode="auto">
            <a:xfrm flipH="1" flipV="1">
              <a:off x="8659" y="11439"/>
              <a:ext cx="10" cy="9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9" name="Line 551"/>
            <p:cNvSpPr>
              <a:spLocks noChangeShapeType="1"/>
            </p:cNvSpPr>
            <p:nvPr/>
          </p:nvSpPr>
          <p:spPr bwMode="auto">
            <a:xfrm flipH="1" flipV="1">
              <a:off x="9974" y="11376"/>
              <a:ext cx="212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0" name="Line 552"/>
            <p:cNvSpPr>
              <a:spLocks noChangeShapeType="1"/>
            </p:cNvSpPr>
            <p:nvPr/>
          </p:nvSpPr>
          <p:spPr bwMode="auto">
            <a:xfrm flipH="1" flipV="1">
              <a:off x="10022" y="11376"/>
              <a:ext cx="202" cy="212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1" name="Rectangle 553"/>
            <p:cNvSpPr>
              <a:spLocks noChangeArrowheads="1"/>
            </p:cNvSpPr>
            <p:nvPr/>
          </p:nvSpPr>
          <p:spPr bwMode="auto">
            <a:xfrm>
              <a:off x="2324" y="10616"/>
              <a:ext cx="864" cy="144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2" name="Rectangle 554"/>
            <p:cNvSpPr>
              <a:spLocks noChangeArrowheads="1"/>
            </p:cNvSpPr>
            <p:nvPr/>
          </p:nvSpPr>
          <p:spPr bwMode="auto">
            <a:xfrm>
              <a:off x="8104" y="11500"/>
              <a:ext cx="720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fr-FR" sz="600" b="1">
                  <a:solidFill>
                    <a:srgbClr val="FF0000"/>
                  </a:solidFill>
                  <a:latin typeface="Times New Roman" pitchFamily="18" charset="0"/>
                </a:rPr>
                <a:t>INPUT</a:t>
              </a:r>
            </a:p>
          </p:txBody>
        </p:sp>
        <p:grpSp>
          <p:nvGrpSpPr>
            <p:cNvPr id="513" name="Group 555"/>
            <p:cNvGrpSpPr>
              <a:grpSpLocks/>
            </p:cNvGrpSpPr>
            <p:nvPr/>
          </p:nvGrpSpPr>
          <p:grpSpPr bwMode="auto">
            <a:xfrm>
              <a:off x="2448" y="10944"/>
              <a:ext cx="232" cy="599"/>
              <a:chOff x="6336" y="13737"/>
              <a:chExt cx="232" cy="599"/>
            </a:xfrm>
          </p:grpSpPr>
          <p:sp>
            <p:nvSpPr>
              <p:cNvPr id="514" name="Line 556"/>
              <p:cNvSpPr>
                <a:spLocks noChangeShapeType="1"/>
              </p:cNvSpPr>
              <p:nvPr/>
            </p:nvSpPr>
            <p:spPr bwMode="auto">
              <a:xfrm>
                <a:off x="6336" y="13737"/>
                <a:ext cx="230" cy="1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15" name="Line 557"/>
              <p:cNvSpPr>
                <a:spLocks noChangeShapeType="1"/>
              </p:cNvSpPr>
              <p:nvPr/>
            </p:nvSpPr>
            <p:spPr bwMode="auto">
              <a:xfrm>
                <a:off x="6336" y="13929"/>
                <a:ext cx="230" cy="1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16" name="Line 558"/>
              <p:cNvSpPr>
                <a:spLocks noChangeShapeType="1"/>
              </p:cNvSpPr>
              <p:nvPr/>
            </p:nvSpPr>
            <p:spPr bwMode="auto">
              <a:xfrm>
                <a:off x="6336" y="14116"/>
                <a:ext cx="230" cy="1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17" name="Freeform 559"/>
              <p:cNvSpPr>
                <a:spLocks/>
              </p:cNvSpPr>
              <p:nvPr/>
            </p:nvSpPr>
            <p:spPr bwMode="auto">
              <a:xfrm>
                <a:off x="6393" y="13790"/>
                <a:ext cx="116" cy="96"/>
              </a:xfrm>
              <a:custGeom>
                <a:avLst/>
                <a:gdLst>
                  <a:gd name="T0" fmla="*/ 0 w 116"/>
                  <a:gd name="T1" fmla="*/ 48 h 96"/>
                  <a:gd name="T2" fmla="*/ 10 w 116"/>
                  <a:gd name="T3" fmla="*/ 24 h 96"/>
                  <a:gd name="T4" fmla="*/ 29 w 116"/>
                  <a:gd name="T5" fmla="*/ 5 h 96"/>
                  <a:gd name="T6" fmla="*/ 58 w 116"/>
                  <a:gd name="T7" fmla="*/ 0 h 96"/>
                  <a:gd name="T8" fmla="*/ 87 w 116"/>
                  <a:gd name="T9" fmla="*/ 5 h 96"/>
                  <a:gd name="T10" fmla="*/ 111 w 116"/>
                  <a:gd name="T11" fmla="*/ 24 h 96"/>
                  <a:gd name="T12" fmla="*/ 116 w 116"/>
                  <a:gd name="T13" fmla="*/ 48 h 96"/>
                  <a:gd name="T14" fmla="*/ 111 w 116"/>
                  <a:gd name="T15" fmla="*/ 72 h 96"/>
                  <a:gd name="T16" fmla="*/ 87 w 116"/>
                  <a:gd name="T17" fmla="*/ 86 h 96"/>
                  <a:gd name="T18" fmla="*/ 58 w 116"/>
                  <a:gd name="T19" fmla="*/ 96 h 96"/>
                  <a:gd name="T20" fmla="*/ 29 w 116"/>
                  <a:gd name="T21" fmla="*/ 86 h 96"/>
                  <a:gd name="T22" fmla="*/ 10 w 116"/>
                  <a:gd name="T23" fmla="*/ 72 h 96"/>
                  <a:gd name="T24" fmla="*/ 0 w 116"/>
                  <a:gd name="T25" fmla="*/ 48 h 9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6"/>
                  <a:gd name="T40" fmla="*/ 0 h 96"/>
                  <a:gd name="T41" fmla="*/ 116 w 116"/>
                  <a:gd name="T42" fmla="*/ 96 h 9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6" h="96">
                    <a:moveTo>
                      <a:pt x="0" y="48"/>
                    </a:moveTo>
                    <a:lnTo>
                      <a:pt x="10" y="24"/>
                    </a:lnTo>
                    <a:lnTo>
                      <a:pt x="29" y="5"/>
                    </a:lnTo>
                    <a:lnTo>
                      <a:pt x="58" y="0"/>
                    </a:lnTo>
                    <a:lnTo>
                      <a:pt x="87" y="5"/>
                    </a:lnTo>
                    <a:lnTo>
                      <a:pt x="111" y="24"/>
                    </a:lnTo>
                    <a:lnTo>
                      <a:pt x="116" y="48"/>
                    </a:lnTo>
                    <a:lnTo>
                      <a:pt x="111" y="72"/>
                    </a:lnTo>
                    <a:lnTo>
                      <a:pt x="87" y="86"/>
                    </a:lnTo>
                    <a:lnTo>
                      <a:pt x="58" y="96"/>
                    </a:lnTo>
                    <a:lnTo>
                      <a:pt x="29" y="86"/>
                    </a:lnTo>
                    <a:lnTo>
                      <a:pt x="10" y="72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18" name="Line 560"/>
              <p:cNvSpPr>
                <a:spLocks noChangeShapeType="1"/>
              </p:cNvSpPr>
              <p:nvPr/>
            </p:nvSpPr>
            <p:spPr bwMode="auto">
              <a:xfrm flipH="1">
                <a:off x="6432" y="13823"/>
                <a:ext cx="38" cy="29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19" name="Line 561"/>
              <p:cNvSpPr>
                <a:spLocks noChangeShapeType="1"/>
              </p:cNvSpPr>
              <p:nvPr/>
            </p:nvSpPr>
            <p:spPr bwMode="auto">
              <a:xfrm flipH="1" flipV="1">
                <a:off x="6432" y="13823"/>
                <a:ext cx="38" cy="29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0" name="Freeform 562"/>
              <p:cNvSpPr>
                <a:spLocks/>
              </p:cNvSpPr>
              <p:nvPr/>
            </p:nvSpPr>
            <p:spPr bwMode="auto">
              <a:xfrm>
                <a:off x="6393" y="14164"/>
                <a:ext cx="116" cy="96"/>
              </a:xfrm>
              <a:custGeom>
                <a:avLst/>
                <a:gdLst>
                  <a:gd name="T0" fmla="*/ 0 w 116"/>
                  <a:gd name="T1" fmla="*/ 48 h 96"/>
                  <a:gd name="T2" fmla="*/ 10 w 116"/>
                  <a:gd name="T3" fmla="*/ 24 h 96"/>
                  <a:gd name="T4" fmla="*/ 29 w 116"/>
                  <a:gd name="T5" fmla="*/ 5 h 96"/>
                  <a:gd name="T6" fmla="*/ 58 w 116"/>
                  <a:gd name="T7" fmla="*/ 0 h 96"/>
                  <a:gd name="T8" fmla="*/ 87 w 116"/>
                  <a:gd name="T9" fmla="*/ 5 h 96"/>
                  <a:gd name="T10" fmla="*/ 111 w 116"/>
                  <a:gd name="T11" fmla="*/ 24 h 96"/>
                  <a:gd name="T12" fmla="*/ 116 w 116"/>
                  <a:gd name="T13" fmla="*/ 48 h 96"/>
                  <a:gd name="T14" fmla="*/ 111 w 116"/>
                  <a:gd name="T15" fmla="*/ 72 h 96"/>
                  <a:gd name="T16" fmla="*/ 87 w 116"/>
                  <a:gd name="T17" fmla="*/ 87 h 96"/>
                  <a:gd name="T18" fmla="*/ 58 w 116"/>
                  <a:gd name="T19" fmla="*/ 96 h 96"/>
                  <a:gd name="T20" fmla="*/ 29 w 116"/>
                  <a:gd name="T21" fmla="*/ 87 h 96"/>
                  <a:gd name="T22" fmla="*/ 10 w 116"/>
                  <a:gd name="T23" fmla="*/ 72 h 96"/>
                  <a:gd name="T24" fmla="*/ 0 w 116"/>
                  <a:gd name="T25" fmla="*/ 48 h 9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6"/>
                  <a:gd name="T40" fmla="*/ 0 h 96"/>
                  <a:gd name="T41" fmla="*/ 116 w 116"/>
                  <a:gd name="T42" fmla="*/ 96 h 9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6" h="96">
                    <a:moveTo>
                      <a:pt x="0" y="48"/>
                    </a:moveTo>
                    <a:lnTo>
                      <a:pt x="10" y="24"/>
                    </a:lnTo>
                    <a:lnTo>
                      <a:pt x="29" y="5"/>
                    </a:lnTo>
                    <a:lnTo>
                      <a:pt x="58" y="0"/>
                    </a:lnTo>
                    <a:lnTo>
                      <a:pt x="87" y="5"/>
                    </a:lnTo>
                    <a:lnTo>
                      <a:pt x="111" y="24"/>
                    </a:lnTo>
                    <a:lnTo>
                      <a:pt x="116" y="48"/>
                    </a:lnTo>
                    <a:lnTo>
                      <a:pt x="111" y="72"/>
                    </a:lnTo>
                    <a:lnTo>
                      <a:pt x="87" y="87"/>
                    </a:lnTo>
                    <a:lnTo>
                      <a:pt x="58" y="96"/>
                    </a:lnTo>
                    <a:lnTo>
                      <a:pt x="29" y="87"/>
                    </a:lnTo>
                    <a:lnTo>
                      <a:pt x="10" y="72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1" name="Line 563"/>
              <p:cNvSpPr>
                <a:spLocks noChangeShapeType="1"/>
              </p:cNvSpPr>
              <p:nvPr/>
            </p:nvSpPr>
            <p:spPr bwMode="auto">
              <a:xfrm flipH="1">
                <a:off x="6432" y="14193"/>
                <a:ext cx="38" cy="34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2" name="Line 564"/>
              <p:cNvSpPr>
                <a:spLocks noChangeShapeType="1"/>
              </p:cNvSpPr>
              <p:nvPr/>
            </p:nvSpPr>
            <p:spPr bwMode="auto">
              <a:xfrm flipH="1" flipV="1">
                <a:off x="6432" y="14193"/>
                <a:ext cx="38" cy="34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3" name="Freeform 565"/>
              <p:cNvSpPr>
                <a:spLocks/>
              </p:cNvSpPr>
              <p:nvPr/>
            </p:nvSpPr>
            <p:spPr bwMode="auto">
              <a:xfrm>
                <a:off x="6393" y="13977"/>
                <a:ext cx="116" cy="91"/>
              </a:xfrm>
              <a:custGeom>
                <a:avLst/>
                <a:gdLst>
                  <a:gd name="T0" fmla="*/ 0 w 116"/>
                  <a:gd name="T1" fmla="*/ 43 h 91"/>
                  <a:gd name="T2" fmla="*/ 10 w 116"/>
                  <a:gd name="T3" fmla="*/ 24 h 91"/>
                  <a:gd name="T4" fmla="*/ 29 w 116"/>
                  <a:gd name="T5" fmla="*/ 5 h 91"/>
                  <a:gd name="T6" fmla="*/ 58 w 116"/>
                  <a:gd name="T7" fmla="*/ 0 h 91"/>
                  <a:gd name="T8" fmla="*/ 87 w 116"/>
                  <a:gd name="T9" fmla="*/ 5 h 91"/>
                  <a:gd name="T10" fmla="*/ 111 w 116"/>
                  <a:gd name="T11" fmla="*/ 24 h 91"/>
                  <a:gd name="T12" fmla="*/ 116 w 116"/>
                  <a:gd name="T13" fmla="*/ 43 h 91"/>
                  <a:gd name="T14" fmla="*/ 111 w 116"/>
                  <a:gd name="T15" fmla="*/ 67 h 91"/>
                  <a:gd name="T16" fmla="*/ 87 w 116"/>
                  <a:gd name="T17" fmla="*/ 86 h 91"/>
                  <a:gd name="T18" fmla="*/ 58 w 116"/>
                  <a:gd name="T19" fmla="*/ 91 h 91"/>
                  <a:gd name="T20" fmla="*/ 29 w 116"/>
                  <a:gd name="T21" fmla="*/ 86 h 91"/>
                  <a:gd name="T22" fmla="*/ 10 w 116"/>
                  <a:gd name="T23" fmla="*/ 67 h 91"/>
                  <a:gd name="T24" fmla="*/ 0 w 116"/>
                  <a:gd name="T25" fmla="*/ 43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6"/>
                  <a:gd name="T40" fmla="*/ 0 h 91"/>
                  <a:gd name="T41" fmla="*/ 116 w 116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6" h="91">
                    <a:moveTo>
                      <a:pt x="0" y="43"/>
                    </a:moveTo>
                    <a:lnTo>
                      <a:pt x="10" y="24"/>
                    </a:lnTo>
                    <a:lnTo>
                      <a:pt x="29" y="5"/>
                    </a:lnTo>
                    <a:lnTo>
                      <a:pt x="58" y="0"/>
                    </a:lnTo>
                    <a:lnTo>
                      <a:pt x="87" y="5"/>
                    </a:lnTo>
                    <a:lnTo>
                      <a:pt x="111" y="24"/>
                    </a:lnTo>
                    <a:lnTo>
                      <a:pt x="116" y="43"/>
                    </a:lnTo>
                    <a:lnTo>
                      <a:pt x="111" y="67"/>
                    </a:lnTo>
                    <a:lnTo>
                      <a:pt x="87" y="86"/>
                    </a:lnTo>
                    <a:lnTo>
                      <a:pt x="58" y="91"/>
                    </a:lnTo>
                    <a:lnTo>
                      <a:pt x="29" y="86"/>
                    </a:lnTo>
                    <a:lnTo>
                      <a:pt x="10" y="67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4" name="Line 566"/>
              <p:cNvSpPr>
                <a:spLocks noChangeShapeType="1"/>
              </p:cNvSpPr>
              <p:nvPr/>
            </p:nvSpPr>
            <p:spPr bwMode="auto">
              <a:xfrm flipH="1">
                <a:off x="6432" y="14006"/>
                <a:ext cx="38" cy="33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5" name="Line 567"/>
              <p:cNvSpPr>
                <a:spLocks noChangeShapeType="1"/>
              </p:cNvSpPr>
              <p:nvPr/>
            </p:nvSpPr>
            <p:spPr bwMode="auto">
              <a:xfrm flipH="1" flipV="1">
                <a:off x="6432" y="14006"/>
                <a:ext cx="38" cy="33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6" name="Line 568"/>
              <p:cNvSpPr>
                <a:spLocks noChangeShapeType="1"/>
              </p:cNvSpPr>
              <p:nvPr/>
            </p:nvSpPr>
            <p:spPr bwMode="auto">
              <a:xfrm>
                <a:off x="6336" y="14335"/>
                <a:ext cx="230" cy="1"/>
              </a:xfrm>
              <a:prstGeom prst="line">
                <a:avLst/>
              </a:prstGeom>
              <a:noFill/>
              <a:ln w="889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7" name="Line 569"/>
              <p:cNvSpPr>
                <a:spLocks noChangeShapeType="1"/>
              </p:cNvSpPr>
              <p:nvPr/>
            </p:nvSpPr>
            <p:spPr bwMode="auto">
              <a:xfrm>
                <a:off x="6336" y="13752"/>
                <a:ext cx="0" cy="576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528" name="Line 570"/>
              <p:cNvSpPr>
                <a:spLocks noChangeShapeType="1"/>
              </p:cNvSpPr>
              <p:nvPr/>
            </p:nvSpPr>
            <p:spPr bwMode="auto">
              <a:xfrm>
                <a:off x="6568" y="13744"/>
                <a:ext cx="0" cy="576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pic>
        <p:nvPicPr>
          <p:cNvPr id="573" name="Picture 1042" descr="cqm1h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" y="3571876"/>
            <a:ext cx="4953000" cy="3360738"/>
          </a:xfrm>
          <a:prstGeom prst="rect">
            <a:avLst/>
          </a:prstGeom>
          <a:noFill/>
        </p:spPr>
      </p:pic>
      <p:pic>
        <p:nvPicPr>
          <p:cNvPr id="575" name="Image 574" descr="FA_28784_Premium_horizont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4633744"/>
            <a:ext cx="3786214" cy="1938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Rack pour automate modulaire</a:t>
            </a:r>
            <a:endParaRPr lang="fr-FR" dirty="0"/>
          </a:p>
        </p:txBody>
      </p:sp>
      <p:pic>
        <p:nvPicPr>
          <p:cNvPr id="6" name="Espace réservé du contenu 5" descr="rack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09950" y="1428728"/>
            <a:ext cx="3119438" cy="1899447"/>
          </a:xfrm>
        </p:spPr>
      </p:pic>
      <p:pic>
        <p:nvPicPr>
          <p:cNvPr id="7" name="Image 6" descr="rack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826" y="3881454"/>
            <a:ext cx="6096000" cy="2333628"/>
          </a:xfrm>
          <a:prstGeom prst="rect">
            <a:avLst/>
          </a:prstGeom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6286512" y="1714488"/>
            <a:ext cx="25526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Rack 6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positions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6438912" y="4500578"/>
            <a:ext cx="25526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Rack 10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positions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Alimentation automate modulaire</a:t>
            </a:r>
            <a:endParaRPr lang="fr-FR" sz="3600" dirty="0"/>
          </a:p>
        </p:txBody>
      </p:sp>
      <p:pic>
        <p:nvPicPr>
          <p:cNvPr id="4" name="Espace réservé du contenu 3" descr="alimentation p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785926"/>
            <a:ext cx="3143272" cy="4318000"/>
          </a:xfrm>
        </p:spPr>
      </p:pic>
      <p:sp>
        <p:nvSpPr>
          <p:cNvPr id="5" name="ZoneTexte 4"/>
          <p:cNvSpPr txBox="1"/>
          <p:nvPr/>
        </p:nvSpPr>
        <p:spPr>
          <a:xfrm>
            <a:off x="122680" y="2714620"/>
            <a:ext cx="529875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u="sng" dirty="0" smtClean="0"/>
              <a:t>Caractéristique :</a:t>
            </a:r>
          </a:p>
          <a:p>
            <a:r>
              <a:rPr lang="fr-FR" sz="2400" dirty="0" smtClean="0"/>
              <a:t>Tension fournie 24v DC</a:t>
            </a:r>
          </a:p>
          <a:p>
            <a:r>
              <a:rPr lang="fr-FR" sz="2400" dirty="0" smtClean="0"/>
              <a:t>Courant choisie selon la consommation</a:t>
            </a:r>
          </a:p>
          <a:p>
            <a:r>
              <a:rPr lang="fr-FR" sz="2400" dirty="0" smtClean="0"/>
              <a:t>des modules utilisés.</a:t>
            </a:r>
          </a:p>
          <a:p>
            <a:pPr marL="723900">
              <a:buFont typeface="Arial" pitchFamily="34" charset="0"/>
              <a:buChar char="•"/>
            </a:pPr>
            <a:r>
              <a:rPr lang="fr-FR" sz="2400" dirty="0" smtClean="0"/>
              <a:t>	Exemple  TSY  PSY 2600M </a:t>
            </a:r>
          </a:p>
          <a:p>
            <a:pPr marL="723900"/>
            <a:r>
              <a:rPr lang="fr-FR" sz="2400" dirty="0" smtClean="0"/>
              <a:t>                    ALIM 100/240 VCA 26W</a:t>
            </a:r>
            <a:endParaRPr lang="fr-FR" dirty="0" smtClean="0"/>
          </a:p>
          <a:p>
            <a:r>
              <a:rPr lang="fr-FR" dirty="0" smtClean="0"/>
              <a:t>                           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fr-FR" dirty="0" smtClean="0"/>
              <a:t>CPU</a:t>
            </a:r>
            <a:endParaRPr lang="fr-FR" dirty="0"/>
          </a:p>
        </p:txBody>
      </p:sp>
      <p:pic>
        <p:nvPicPr>
          <p:cNvPr id="4" name="Espace réservé du contenu 3" descr="ModPrem_ProcPrem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43702" y="714357"/>
            <a:ext cx="1785950" cy="2786082"/>
          </a:xfrm>
        </p:spPr>
      </p:pic>
      <p:pic>
        <p:nvPicPr>
          <p:cNvPr id="5" name="Image 4" descr="P_ST70_XX_00592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3571876"/>
            <a:ext cx="4714908" cy="285752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57158" y="1071546"/>
            <a:ext cx="502669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Caractéristique :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Vitesse possesseur 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Mémoire de travail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Les ports intégrés de communication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Limitation systèmes 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Nombre de modules ,de rack . . .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Environnement logiciel</a:t>
            </a:r>
          </a:p>
          <a:p>
            <a:r>
              <a:rPr lang="fr-FR" dirty="0" smtClean="0"/>
              <a:t>		</a:t>
            </a:r>
          </a:p>
          <a:p>
            <a:r>
              <a:rPr lang="fr-FR" dirty="0" smtClean="0"/>
              <a:t>			 </a:t>
            </a:r>
          </a:p>
          <a:p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857620" y="5143512"/>
            <a:ext cx="1943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CPU 412-1 MPI/DP</a:t>
            </a:r>
          </a:p>
          <a:p>
            <a:r>
              <a:rPr lang="fr-FR" dirty="0" smtClean="0"/>
              <a:t>        siemens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6714238" y="2857496"/>
            <a:ext cx="1643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TSX P57 2634M</a:t>
            </a:r>
          </a:p>
          <a:p>
            <a:r>
              <a:rPr lang="fr-FR" dirty="0" smtClean="0"/>
              <a:t>Télémécanique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Module d’entrée sortie</a:t>
            </a:r>
            <a:endParaRPr lang="fr-FR" dirty="0"/>
          </a:p>
        </p:txBody>
      </p:sp>
      <p:pic>
        <p:nvPicPr>
          <p:cNvPr id="4" name="Espace réservé du contenu 3" descr="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34228" y="1500174"/>
            <a:ext cx="1638300" cy="3071834"/>
          </a:xfrm>
        </p:spPr>
      </p:pic>
      <p:sp>
        <p:nvSpPr>
          <p:cNvPr id="5" name="ZoneTexte 4"/>
          <p:cNvSpPr txBox="1"/>
          <p:nvPr/>
        </p:nvSpPr>
        <p:spPr>
          <a:xfrm>
            <a:off x="357158" y="1643050"/>
            <a:ext cx="628654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Module </a:t>
            </a:r>
            <a:r>
              <a:rPr lang="fr-FR" sz="2800" dirty="0" smtClean="0">
                <a:solidFill>
                  <a:srgbClr val="FF0000"/>
                </a:solidFill>
              </a:rPr>
              <a:t>entrée TOR </a:t>
            </a:r>
            <a:r>
              <a:rPr lang="fr-FR" sz="2800" dirty="0" smtClean="0"/>
              <a:t>(tout ou rien)</a:t>
            </a:r>
            <a:r>
              <a:rPr lang="fr-FR" dirty="0" smtClean="0"/>
              <a:t>:</a:t>
            </a:r>
          </a:p>
          <a:p>
            <a:endParaRPr lang="fr-FR" dirty="0" smtClean="0"/>
          </a:p>
          <a:p>
            <a:r>
              <a:rPr lang="fr-FR" sz="2400" dirty="0" smtClean="0"/>
              <a:t>Il est constituer des entrées physique logique   </a:t>
            </a:r>
          </a:p>
          <a:p>
            <a:r>
              <a:rPr lang="fr-FR" sz="2400" dirty="0" smtClean="0"/>
              <a:t>La lecture d’état logique du signale se fait par la mesure de la tension d’entrée  :</a:t>
            </a:r>
          </a:p>
          <a:p>
            <a:pPr>
              <a:buFont typeface="Wingdings" pitchFamily="2" charset="2"/>
              <a:buChar char="§"/>
            </a:pPr>
            <a:r>
              <a:rPr lang="fr-FR" sz="2400" dirty="0" smtClean="0"/>
              <a:t> soit la tension au borne d’entrée est présente on dira que l’état logique est vrais I=1</a:t>
            </a:r>
          </a:p>
          <a:p>
            <a:pPr>
              <a:buFont typeface="Wingdings" pitchFamily="2" charset="2"/>
              <a:buChar char="§"/>
            </a:pPr>
            <a:r>
              <a:rPr lang="fr-FR" sz="2400" dirty="0" smtClean="0"/>
              <a:t> Soit la tension au borne d’entrée est absente on dira que l’état logique est faux I=0</a:t>
            </a:r>
          </a:p>
          <a:p>
            <a:r>
              <a:rPr lang="fr-FR" dirty="0" smtClean="0"/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43004" y="71414"/>
            <a:ext cx="7772400" cy="1500198"/>
          </a:xfrm>
        </p:spPr>
        <p:txBody>
          <a:bodyPr>
            <a:normAutofit/>
          </a:bodyPr>
          <a:lstStyle/>
          <a:p>
            <a:r>
              <a:rPr lang="fr-FR" sz="4000" dirty="0"/>
              <a:t>Applications des automates</a:t>
            </a:r>
            <a:br>
              <a:rPr lang="fr-FR" sz="4000" dirty="0"/>
            </a:br>
            <a:r>
              <a:rPr lang="fr-FR" sz="4000" dirty="0"/>
              <a:t>programmables</a:t>
            </a:r>
            <a:r>
              <a:rPr lang="fr-FR" sz="14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4282" y="1643050"/>
            <a:ext cx="6429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/>
              <a:t> </a:t>
            </a:r>
            <a:r>
              <a:rPr lang="fr-FR" sz="2400" dirty="0"/>
              <a:t>Commande </a:t>
            </a:r>
            <a:r>
              <a:rPr lang="fr-FR" sz="2400" dirty="0" smtClean="0"/>
              <a:t>des </a:t>
            </a:r>
            <a:r>
              <a:rPr lang="fr-FR" sz="2400" dirty="0"/>
              <a:t>machines</a:t>
            </a:r>
          </a:p>
          <a:p>
            <a:pPr>
              <a:buFont typeface="Arial" pitchFamily="34" charset="0"/>
              <a:buChar char="•"/>
            </a:pPr>
            <a:r>
              <a:rPr lang="fr-FR" sz="2400" dirty="0" smtClean="0"/>
              <a:t>Machines </a:t>
            </a:r>
            <a:r>
              <a:rPr lang="fr-FR" sz="2400" dirty="0"/>
              <a:t>outil a commande </a:t>
            </a:r>
            <a:r>
              <a:rPr lang="fr-FR" sz="2400" dirty="0" smtClean="0"/>
              <a:t>numérique</a:t>
            </a:r>
            <a:endParaRPr lang="fr-FR" sz="2400" dirty="0"/>
          </a:p>
          <a:p>
            <a:pPr>
              <a:buFont typeface="Arial" pitchFamily="34" charset="0"/>
              <a:buChar char="•"/>
            </a:pPr>
            <a:r>
              <a:rPr lang="fr-FR" sz="2400" dirty="0" smtClean="0"/>
              <a:t>Convoyage</a:t>
            </a:r>
            <a:endParaRPr lang="fr-FR" sz="2400" dirty="0"/>
          </a:p>
          <a:p>
            <a:pPr>
              <a:buFont typeface="Arial" pitchFamily="34" charset="0"/>
              <a:buChar char="•"/>
            </a:pPr>
            <a:r>
              <a:rPr lang="fr-FR" sz="2400" dirty="0" smtClean="0"/>
              <a:t>Emballage</a:t>
            </a:r>
            <a:endParaRPr lang="fr-FR" sz="2400" dirty="0"/>
          </a:p>
          <a:p>
            <a:pPr>
              <a:buFont typeface="Arial" pitchFamily="34" charset="0"/>
              <a:buChar char="•"/>
            </a:pPr>
            <a:r>
              <a:rPr lang="fr-FR" sz="2400" dirty="0" smtClean="0"/>
              <a:t> </a:t>
            </a:r>
            <a:r>
              <a:rPr lang="fr-FR" sz="2400" dirty="0"/>
              <a:t>Machines de chantier, engin de levage</a:t>
            </a:r>
          </a:p>
        </p:txBody>
      </p:sp>
      <p:pic>
        <p:nvPicPr>
          <p:cNvPr id="5" name="Image 4" descr="machin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857628"/>
            <a:ext cx="5286412" cy="2809868"/>
          </a:xfrm>
          <a:prstGeom prst="rect">
            <a:avLst/>
          </a:prstGeom>
        </p:spPr>
      </p:pic>
      <p:pic>
        <p:nvPicPr>
          <p:cNvPr id="21505" name="Picture 1" descr="D:\video generale\IMAGE EQUIPEMENT\LCau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714620"/>
            <a:ext cx="3500462" cy="4000528"/>
          </a:xfrm>
          <a:prstGeom prst="rect">
            <a:avLst/>
          </a:prstGeom>
          <a:noFill/>
        </p:spPr>
      </p:pic>
      <p:pic>
        <p:nvPicPr>
          <p:cNvPr id="7" name="Picture 1" descr="C:\Users\AHMIDANI\Desktop\Untitled-1ghhhh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95475" cy="857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Module d’entrée sortie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57158" y="1643050"/>
            <a:ext cx="62865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smtClean="0"/>
              <a:t>Module </a:t>
            </a:r>
            <a:r>
              <a:rPr lang="fr-FR" sz="2800" u="sng" dirty="0" smtClean="0">
                <a:solidFill>
                  <a:srgbClr val="FF0000"/>
                </a:solidFill>
              </a:rPr>
              <a:t>entrée Analogique </a:t>
            </a:r>
            <a:r>
              <a:rPr lang="fr-FR" sz="2000" b="1" u="sng" dirty="0" smtClean="0"/>
              <a:t>:</a:t>
            </a:r>
            <a:endParaRPr lang="fr-FR" b="1" u="sng" dirty="0" smtClean="0"/>
          </a:p>
          <a:p>
            <a:endParaRPr lang="fr-FR" dirty="0" smtClean="0"/>
          </a:p>
          <a:p>
            <a:r>
              <a:rPr lang="fr-FR" sz="2400" dirty="0" smtClean="0"/>
              <a:t>Il est constituer des entrées physique analogique</a:t>
            </a:r>
          </a:p>
          <a:p>
            <a:r>
              <a:rPr lang="fr-FR" sz="2400" dirty="0" smtClean="0"/>
              <a:t>La lecture du valeur du signale se fait par la mesure de signale d’entrée ( tension , courant résistance ).</a:t>
            </a:r>
          </a:p>
          <a:p>
            <a:r>
              <a:rPr lang="fr-FR" sz="2400" dirty="0" smtClean="0"/>
              <a:t>Il est constitué d’ un convertisseur analogique numérique</a:t>
            </a:r>
            <a:r>
              <a:rPr lang="fr-FR" dirty="0" smtClean="0"/>
              <a:t>  .</a:t>
            </a:r>
          </a:p>
          <a:p>
            <a:endParaRPr lang="fr-FR" dirty="0"/>
          </a:p>
        </p:txBody>
      </p:sp>
      <p:pic>
        <p:nvPicPr>
          <p:cNvPr id="13" name="Espace réservé du contenu 12" descr="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29454" y="1714488"/>
            <a:ext cx="1571636" cy="379491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Module d’entrée sortie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57158" y="1643050"/>
            <a:ext cx="642942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smtClean="0"/>
              <a:t>Module </a:t>
            </a:r>
            <a:r>
              <a:rPr lang="fr-FR" sz="2800" u="sng" dirty="0" smtClean="0">
                <a:solidFill>
                  <a:srgbClr val="FF0000"/>
                </a:solidFill>
              </a:rPr>
              <a:t>sortie Analogique </a:t>
            </a:r>
            <a:r>
              <a:rPr lang="fr-FR" sz="2000" b="1" u="sng" dirty="0" smtClean="0"/>
              <a:t>:</a:t>
            </a:r>
            <a:endParaRPr lang="fr-FR" b="1" u="sng" dirty="0" smtClean="0"/>
          </a:p>
          <a:p>
            <a:endParaRPr lang="fr-FR" dirty="0" smtClean="0"/>
          </a:p>
          <a:p>
            <a:r>
              <a:rPr lang="fr-FR" sz="2400" dirty="0" smtClean="0"/>
              <a:t>Il est constituer des sorties physique analogique</a:t>
            </a:r>
          </a:p>
          <a:p>
            <a:r>
              <a:rPr lang="fr-FR" sz="2400" dirty="0" smtClean="0"/>
              <a:t>qui fournie un signale ( tension, courant ) aux périphérique extérieur.</a:t>
            </a:r>
          </a:p>
          <a:p>
            <a:r>
              <a:rPr lang="fr-FR" sz="2400" dirty="0" smtClean="0"/>
              <a:t>Il est constitué d’un convertisseur numérique</a:t>
            </a:r>
            <a:r>
              <a:rPr lang="fr-FR" dirty="0" smtClean="0"/>
              <a:t> </a:t>
            </a:r>
            <a:r>
              <a:rPr lang="fr-FR" sz="2400" dirty="0" smtClean="0"/>
              <a:t>analogique .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13" name="Espace réservé du contenu 12" descr="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29454" y="1714488"/>
            <a:ext cx="1571636" cy="379491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567737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fr-BE" sz="4000" dirty="0" smtClean="0"/>
              <a:t>Les systèmes d’entrés – sorties déportées</a:t>
            </a:r>
            <a:endParaRPr lang="fr-FR" sz="4000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066800" y="1981200"/>
            <a:ext cx="7543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Flexibilité totale de la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Extension d’un automate modulaire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Processeurs spécialisés, PC industriels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fr-BE" sz="2400" dirty="0" smtClean="0"/>
              <a:t>Module sortie pneumatique</a:t>
            </a:r>
            <a:endParaRPr kumimoji="0" lang="fr-B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Lecture-écriture des entrée-sorties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fr-B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 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réseaux câblé ou sans fil.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 5" descr="E_S_d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214818"/>
            <a:ext cx="2357454" cy="2000264"/>
          </a:xfrm>
          <a:prstGeom prst="rect">
            <a:avLst/>
          </a:prstGeom>
        </p:spPr>
      </p:pic>
      <p:pic>
        <p:nvPicPr>
          <p:cNvPr id="7" name="Image 6" descr="entrees_sorties_deportees_modulaires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1928802"/>
            <a:ext cx="2381240" cy="204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module telef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4429156" cy="4525963"/>
          </a:xfr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00174"/>
            <a:ext cx="351471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 rot="20892428">
            <a:off x="1838083" y="5801093"/>
            <a:ext cx="2652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Accessoire entrées sorties</a:t>
            </a:r>
          </a:p>
          <a:p>
            <a:r>
              <a:rPr lang="fr-FR" b="1" dirty="0" smtClean="0"/>
              <a:t>                 TeleFast2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 rot="20892428">
            <a:off x="2732175" y="1053086"/>
            <a:ext cx="1911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Module automate</a:t>
            </a:r>
          </a:p>
          <a:p>
            <a:r>
              <a:rPr lang="fr-FR" b="1" dirty="0" smtClean="0"/>
              <a:t>    Entrées sorties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 rot="834485">
            <a:off x="1848835" y="2826171"/>
            <a:ext cx="100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Câble de</a:t>
            </a:r>
          </a:p>
          <a:p>
            <a:r>
              <a:rPr lang="fr-FR" b="1" dirty="0" smtClean="0"/>
              <a:t>liaison</a:t>
            </a:r>
            <a:endParaRPr lang="fr-FR" b="1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71415"/>
            <a:ext cx="8567737" cy="92869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fr-BE" sz="4000" dirty="0" smtClean="0"/>
              <a:t>Les systèmes d’entrés – sorties déportées</a:t>
            </a:r>
            <a:endParaRPr lang="fr-FR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643050"/>
            <a:ext cx="8567737" cy="264320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r-FR" sz="4000" dirty="0" smtClean="0"/>
              <a:t>Architecture d’un système automatisé</a:t>
            </a:r>
            <a:br>
              <a:rPr lang="fr-FR" sz="4000" dirty="0" smtClean="0"/>
            </a:br>
            <a:r>
              <a:rPr lang="fr-FR" sz="4000" dirty="0" smtClean="0"/>
              <a:t>de production SAP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0"/>
            <a:ext cx="8715436" cy="67151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necteur droit 26"/>
          <p:cNvCxnSpPr/>
          <p:nvPr/>
        </p:nvCxnSpPr>
        <p:spPr>
          <a:xfrm rot="10800000">
            <a:off x="5929323" y="4498981"/>
            <a:ext cx="150019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724136" y="3441142"/>
            <a:ext cx="3357586" cy="12737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714612" y="71438"/>
            <a:ext cx="3357586" cy="20002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Espace réservé du contenu 3" descr="335736-systeme-soudage-automatise-mis-avan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43240" y="571479"/>
            <a:ext cx="2571768" cy="1357323"/>
          </a:xfrm>
        </p:spPr>
      </p:pic>
      <p:sp>
        <p:nvSpPr>
          <p:cNvPr id="5" name="ZoneTexte 4"/>
          <p:cNvSpPr txBox="1"/>
          <p:nvPr/>
        </p:nvSpPr>
        <p:spPr>
          <a:xfrm>
            <a:off x="3286116" y="2110079"/>
            <a:ext cx="2229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Partie opérative</a:t>
            </a:r>
            <a:endParaRPr lang="fr-FR" sz="2400" b="1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857488" y="3714752"/>
          <a:ext cx="3071834" cy="940836"/>
        </p:xfrm>
        <a:graphic>
          <a:graphicData uri="http://schemas.openxmlformats.org/presentationml/2006/ole">
            <p:oleObj spid="_x0000_s2050" name="Image" r:id="rId4" imgW="8413976" imgH="3468502" progId="">
              <p:embed/>
            </p:oleObj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3143240" y="2928934"/>
            <a:ext cx="2440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Partie commande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1438" y="1857364"/>
            <a:ext cx="2500298" cy="19288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286512" y="1857364"/>
            <a:ext cx="2714612" cy="19288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4" name="Connecteur droit 13"/>
          <p:cNvCxnSpPr/>
          <p:nvPr/>
        </p:nvCxnSpPr>
        <p:spPr>
          <a:xfrm flipV="1">
            <a:off x="2571736" y="2643182"/>
            <a:ext cx="3780000" cy="0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42844" y="1928802"/>
            <a:ext cx="1757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Les capteurs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6357950" y="1967203"/>
            <a:ext cx="2665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Les préactionneurs</a:t>
            </a:r>
            <a:endParaRPr lang="fr-FR" sz="2400" b="1" dirty="0"/>
          </a:p>
        </p:txBody>
      </p:sp>
      <p:cxnSp>
        <p:nvCxnSpPr>
          <p:cNvPr id="22" name="Connecteur droit 21"/>
          <p:cNvCxnSpPr/>
          <p:nvPr/>
        </p:nvCxnSpPr>
        <p:spPr>
          <a:xfrm rot="10800000">
            <a:off x="1214414" y="857232"/>
            <a:ext cx="150019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rot="5400000">
            <a:off x="750861" y="1321582"/>
            <a:ext cx="927902" cy="791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flipV="1">
            <a:off x="1357290" y="4499777"/>
            <a:ext cx="1357322" cy="793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rot="5400000" flipH="1" flipV="1">
            <a:off x="1000894" y="4142586"/>
            <a:ext cx="71438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/>
          <p:nvPr/>
        </p:nvCxnSpPr>
        <p:spPr>
          <a:xfrm rot="5400000" flipH="1" flipV="1">
            <a:off x="7072331" y="4143379"/>
            <a:ext cx="714380" cy="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/>
          <p:cNvCxnSpPr>
            <a:endCxn id="12" idx="0"/>
          </p:cNvCxnSpPr>
          <p:nvPr/>
        </p:nvCxnSpPr>
        <p:spPr>
          <a:xfrm rot="5400000">
            <a:off x="7179479" y="1393009"/>
            <a:ext cx="928694" cy="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/>
          <p:nvPr/>
        </p:nvCxnSpPr>
        <p:spPr>
          <a:xfrm rot="10800000" flipV="1">
            <a:off x="6072198" y="928669"/>
            <a:ext cx="1571636" cy="1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071802" y="3429000"/>
            <a:ext cx="248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Traitement des données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714612" y="5500702"/>
            <a:ext cx="3357586" cy="12858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8" name="Connecteur droit avec flèche 47"/>
          <p:cNvCxnSpPr/>
          <p:nvPr/>
        </p:nvCxnSpPr>
        <p:spPr>
          <a:xfrm rot="16200000" flipH="1">
            <a:off x="4215207" y="5428868"/>
            <a:ext cx="284959" cy="1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/>
          <p:cNvCxnSpPr/>
          <p:nvPr/>
        </p:nvCxnSpPr>
        <p:spPr>
          <a:xfrm rot="16200000" flipV="1">
            <a:off x="4164804" y="4898242"/>
            <a:ext cx="36671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ZoneTexte 51"/>
          <p:cNvSpPr txBox="1"/>
          <p:nvPr/>
        </p:nvSpPr>
        <p:spPr>
          <a:xfrm>
            <a:off x="2714612" y="4929198"/>
            <a:ext cx="3528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Dialogue homme machine</a:t>
            </a:r>
          </a:p>
        </p:txBody>
      </p:sp>
      <p:pic>
        <p:nvPicPr>
          <p:cNvPr id="53" name="Picture 9" descr="image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2468577"/>
            <a:ext cx="1438264" cy="1174737"/>
          </a:xfrm>
          <a:prstGeom prst="rect">
            <a:avLst/>
          </a:prstGeom>
          <a:noFill/>
        </p:spPr>
      </p:pic>
      <p:pic>
        <p:nvPicPr>
          <p:cNvPr id="54" name="Picture 10" descr="contact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2500306"/>
            <a:ext cx="1060457" cy="1170225"/>
          </a:xfrm>
          <a:prstGeom prst="rect">
            <a:avLst/>
          </a:prstGeom>
          <a:noFill/>
        </p:spPr>
      </p:pic>
      <p:graphicFrame>
        <p:nvGraphicFramePr>
          <p:cNvPr id="57" name="Object 11"/>
          <p:cNvGraphicFramePr>
            <a:graphicFrameLocks noChangeAspect="1"/>
          </p:cNvGraphicFramePr>
          <p:nvPr/>
        </p:nvGraphicFramePr>
        <p:xfrm>
          <a:off x="1857356" y="2071678"/>
          <a:ext cx="652181" cy="1571636"/>
        </p:xfrm>
        <a:graphic>
          <a:graphicData uri="http://schemas.openxmlformats.org/presentationml/2006/ole">
            <p:oleObj spid="_x0000_s2051" name="Image bitmap" r:id="rId7" imgW="647619" imgH="1905266" progId="PBrush">
              <p:embed/>
            </p:oleObj>
          </a:graphicData>
        </a:graphic>
      </p:graphicFrame>
      <p:pic>
        <p:nvPicPr>
          <p:cNvPr id="58" name="Picture 5" descr="ACQUERIRINFOLOG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2285992"/>
            <a:ext cx="1714512" cy="1462079"/>
          </a:xfrm>
          <a:prstGeom prst="rect">
            <a:avLst/>
          </a:prstGeom>
          <a:noFill/>
        </p:spPr>
      </p:pic>
      <p:sp>
        <p:nvSpPr>
          <p:cNvPr id="59" name="ZoneTexte 58"/>
          <p:cNvSpPr txBox="1"/>
          <p:nvPr/>
        </p:nvSpPr>
        <p:spPr>
          <a:xfrm rot="2265047">
            <a:off x="429172" y="4651922"/>
            <a:ext cx="1412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informations</a:t>
            </a:r>
          </a:p>
        </p:txBody>
      </p:sp>
      <p:sp>
        <p:nvSpPr>
          <p:cNvPr id="60" name="ZoneTexte 59"/>
          <p:cNvSpPr txBox="1"/>
          <p:nvPr/>
        </p:nvSpPr>
        <p:spPr>
          <a:xfrm rot="19810397">
            <a:off x="7237299" y="4804322"/>
            <a:ext cx="82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Ordres</a:t>
            </a:r>
          </a:p>
        </p:txBody>
      </p:sp>
      <p:pic>
        <p:nvPicPr>
          <p:cNvPr id="2052" name="Picture 4" descr="C:\Documents and Settings\adsl\Bureau\Image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5857892"/>
            <a:ext cx="2643206" cy="857256"/>
          </a:xfrm>
          <a:prstGeom prst="rect">
            <a:avLst/>
          </a:prstGeom>
          <a:noFill/>
        </p:spPr>
      </p:pic>
      <p:sp>
        <p:nvSpPr>
          <p:cNvPr id="63" name="ZoneTexte 62"/>
          <p:cNvSpPr txBox="1"/>
          <p:nvPr/>
        </p:nvSpPr>
        <p:spPr>
          <a:xfrm>
            <a:off x="3357554" y="38377"/>
            <a:ext cx="2170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Les actionneurs</a:t>
            </a:r>
            <a:endParaRPr lang="fr-FR" sz="2400" b="1" dirty="0"/>
          </a:p>
        </p:txBody>
      </p:sp>
      <p:sp>
        <p:nvSpPr>
          <p:cNvPr id="64" name="ZoneTexte 63"/>
          <p:cNvSpPr txBox="1"/>
          <p:nvPr/>
        </p:nvSpPr>
        <p:spPr>
          <a:xfrm>
            <a:off x="3857620" y="5429264"/>
            <a:ext cx="1123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pupitre</a:t>
            </a:r>
            <a:endParaRPr lang="fr-FR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fr-FR" sz="4500" dirty="0" smtClean="0">
                <a:solidFill>
                  <a:srgbClr val="FF0000"/>
                </a:solidFill>
              </a:rPr>
              <a:t>    </a:t>
            </a:r>
            <a:r>
              <a:rPr lang="fr-FR" sz="4500" dirty="0" smtClean="0">
                <a:solidFill>
                  <a:srgbClr val="C00000"/>
                </a:solidFill>
              </a:rPr>
              <a:t>les Actionneurs  électrique </a:t>
            </a:r>
          </a:p>
          <a:p>
            <a:pPr>
              <a:buNone/>
            </a:pPr>
            <a:r>
              <a:rPr lang="fr-FR" dirty="0" smtClean="0"/>
              <a:t> </a:t>
            </a:r>
            <a:r>
              <a:rPr lang="fr-FR" sz="4000" b="1" u="sng" dirty="0" smtClean="0"/>
              <a:t>Le moteur à courant alternatif 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Il existe deux sorte de moteur à courant alternatif:</a:t>
            </a:r>
          </a:p>
          <a:p>
            <a:pPr>
              <a:buFont typeface="Wingdings" pitchFamily="2" charset="2"/>
              <a:buChar char="Ø"/>
            </a:pPr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En premier nous avons les moteurs </a:t>
            </a:r>
          </a:p>
          <a:p>
            <a:pPr>
              <a:buNone/>
            </a:pPr>
            <a:r>
              <a:rPr lang="fr-FR" dirty="0" smtClean="0"/>
              <a:t>synchrones qui sont utilisés pour les TGV </a:t>
            </a:r>
          </a:p>
          <a:p>
            <a:pPr>
              <a:buNone/>
            </a:pPr>
            <a:r>
              <a:rPr lang="fr-FR" dirty="0" smtClean="0"/>
              <a:t>aussi appelé alternateur quand il est utilisé </a:t>
            </a:r>
          </a:p>
          <a:p>
            <a:pPr>
              <a:buNone/>
            </a:pPr>
            <a:r>
              <a:rPr lang="fr-FR" dirty="0" smtClean="0"/>
              <a:t>comme générateur.</a:t>
            </a:r>
          </a:p>
          <a:p>
            <a:pPr>
              <a:buNone/>
            </a:pPr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En deuxième on trouve le moteur asynchrone </a:t>
            </a:r>
          </a:p>
          <a:p>
            <a:pPr>
              <a:buNone/>
            </a:pPr>
            <a:r>
              <a:rPr lang="fr-FR" dirty="0" smtClean="0"/>
              <a:t>Qui ne possède aucune connexion entre le rotor et</a:t>
            </a:r>
          </a:p>
          <a:p>
            <a:pPr>
              <a:buNone/>
            </a:pPr>
            <a:r>
              <a:rPr lang="fr-FR" dirty="0" smtClean="0"/>
              <a:t>Le stator (cas rotor cage d'écureuil). Se moteur est </a:t>
            </a:r>
          </a:p>
          <a:p>
            <a:pPr>
              <a:buNone/>
            </a:pPr>
            <a:r>
              <a:rPr lang="fr-FR" dirty="0" smtClean="0"/>
              <a:t>essentiellement alimenter par </a:t>
            </a:r>
            <a:r>
              <a:rPr lang="fr-FR" smtClean="0"/>
              <a:t>des systèmes </a:t>
            </a:r>
            <a:r>
              <a:rPr lang="fr-FR" dirty="0" smtClean="0"/>
              <a:t>de </a:t>
            </a:r>
          </a:p>
          <a:p>
            <a:pPr>
              <a:buNone/>
            </a:pPr>
            <a:r>
              <a:rPr lang="fr-FR" dirty="0" smtClean="0"/>
              <a:t>courant triphasés.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4" name="Picture 2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82" y="4071942"/>
            <a:ext cx="2643174" cy="2143140"/>
          </a:xfrm>
          <a:prstGeom prst="rect">
            <a:avLst/>
          </a:prstGeom>
          <a:noFill/>
        </p:spPr>
      </p:pic>
      <p:pic>
        <p:nvPicPr>
          <p:cNvPr id="5" name="Image 4" descr="3phase-electric-mo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1500174"/>
            <a:ext cx="2286016" cy="150019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6858016" y="3000372"/>
            <a:ext cx="1755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/>
              <a:t>Moteur synchrone</a:t>
            </a:r>
            <a:endParaRPr lang="fr-FR" sz="16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6929454" y="6233718"/>
            <a:ext cx="1856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/>
              <a:t>Moteur asynchrone</a:t>
            </a:r>
            <a:endParaRPr lang="fr-FR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71874"/>
          </a:xfrm>
        </p:spPr>
        <p:txBody>
          <a:bodyPr>
            <a:normAutofit fontScale="47500" lnSpcReduction="20000"/>
          </a:bodyPr>
          <a:lstStyle/>
          <a:p>
            <a:r>
              <a:rPr lang="fr-FR" sz="4400" b="1" dirty="0" smtClean="0"/>
              <a:t>Les moteurs pas à pas</a:t>
            </a:r>
          </a:p>
          <a:p>
            <a:pPr>
              <a:buNone/>
            </a:pPr>
            <a:endParaRPr lang="fr-FR" sz="5800" b="1" dirty="0" smtClean="0"/>
          </a:p>
          <a:p>
            <a:pPr marL="0" indent="177800">
              <a:buNone/>
            </a:pPr>
            <a:r>
              <a:rPr lang="fr-FR" sz="4400" dirty="0" smtClean="0"/>
              <a:t>Se sont des machines électrique Synchrone ,ou le rotor est en aiment permanant , Et le stator constitue par des bobines commandés par un courant continu géré par un système électronique </a:t>
            </a:r>
          </a:p>
          <a:p>
            <a:pPr marL="0" indent="177800">
              <a:buNone/>
            </a:pPr>
            <a:endParaRPr lang="fr-FR" sz="2900" dirty="0" smtClean="0"/>
          </a:p>
          <a:p>
            <a:pPr>
              <a:buNone/>
            </a:pPr>
            <a:r>
              <a:rPr lang="fr-FR" sz="3400" b="1" dirty="0" smtClean="0"/>
              <a:t>Avantage </a:t>
            </a:r>
          </a:p>
          <a:p>
            <a:r>
              <a:rPr lang="fr-FR" sz="3800" dirty="0" smtClean="0"/>
              <a:t>Sans balais</a:t>
            </a:r>
          </a:p>
          <a:p>
            <a:r>
              <a:rPr lang="fr-FR" sz="3800" dirty="0" smtClean="0"/>
              <a:t>Couple important même en petite vitesse</a:t>
            </a:r>
          </a:p>
          <a:p>
            <a:r>
              <a:rPr lang="fr-FR" sz="3800" dirty="0" smtClean="0"/>
              <a:t>Asservissement de position sans perte d’angle</a:t>
            </a:r>
          </a:p>
          <a:p>
            <a:r>
              <a:rPr lang="fr-FR" sz="3800" dirty="0" smtClean="0"/>
              <a:t>Vitesse important </a:t>
            </a:r>
          </a:p>
        </p:txBody>
      </p:sp>
      <p:pic>
        <p:nvPicPr>
          <p:cNvPr id="4" name="Image 3" descr="moteur electrique pas a p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352813"/>
            <a:ext cx="2709866" cy="3290897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000240"/>
            <a:ext cx="214312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285721" y="2000240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Une machine électrique à courant continu est constituée :</a:t>
            </a:r>
          </a:p>
          <a:p>
            <a:r>
              <a:rPr lang="fr-FR" sz="2400" dirty="0" smtClean="0"/>
              <a:t>   D’un stator à base d’un flux de champ magnétique crée soit par des enroulements bobinée soit par un aiment permanent</a:t>
            </a:r>
          </a:p>
          <a:p>
            <a:r>
              <a:rPr lang="fr-FR" sz="2400" dirty="0" smtClean="0"/>
              <a:t>   D’un rotor bobiné relié à un collecteur rotatif inversant la polarité de chaque enroulement rotorique.</a:t>
            </a:r>
          </a:p>
          <a:p>
            <a:endParaRPr lang="fr-FR" sz="2400" dirty="0"/>
          </a:p>
        </p:txBody>
      </p:sp>
      <p:pic>
        <p:nvPicPr>
          <p:cNvPr id="6" name="Image 5" descr="moteurcc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66" y="4929198"/>
            <a:ext cx="4857752" cy="1809513"/>
          </a:xfrm>
          <a:prstGeom prst="rect">
            <a:avLst/>
          </a:prstGeom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  0.125 0.16651  C 0.125 0.25843  0.069 0.33302  0 0.33302  C -0.069 0.33302  -0.125 0.25843  -0.125 0.16651  C -0.125 0.0746  -0.069 0  0 0  Z" pathEditMode="relative" ptsTypes="">
                                      <p:cBhvr>
                                        <p:cTn id="16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1"/>
          </a:xfrm>
        </p:spPr>
        <p:txBody>
          <a:bodyPr>
            <a:normAutofit/>
          </a:bodyPr>
          <a:lstStyle/>
          <a:p>
            <a:r>
              <a:rPr lang="fr-FR" sz="2000" dirty="0" smtClean="0"/>
              <a:t> </a:t>
            </a:r>
            <a:r>
              <a:rPr lang="fr-FR" sz="2400" dirty="0"/>
              <a:t>Automatisme </a:t>
            </a:r>
            <a:r>
              <a:rPr lang="fr-FR" sz="2400" dirty="0" smtClean="0"/>
              <a:t>du bâtiment  </a:t>
            </a:r>
            <a:endParaRPr lang="fr-FR" sz="2400" dirty="0"/>
          </a:p>
          <a:p>
            <a:r>
              <a:rPr lang="fr-FR" sz="2400" dirty="0" smtClean="0"/>
              <a:t> Chauffage, climatisation</a:t>
            </a:r>
            <a:endParaRPr lang="fr-FR" sz="2400" dirty="0"/>
          </a:p>
          <a:p>
            <a:r>
              <a:rPr lang="fr-FR" sz="2400" dirty="0" smtClean="0"/>
              <a:t>Distribution électrique</a:t>
            </a:r>
            <a:endParaRPr lang="fr-FR" sz="2400" dirty="0"/>
          </a:p>
          <a:p>
            <a:r>
              <a:rPr lang="fr-FR" sz="2400" dirty="0" smtClean="0"/>
              <a:t>éclairage</a:t>
            </a:r>
            <a:endParaRPr lang="fr-FR" sz="2400" dirty="0"/>
          </a:p>
          <a:p>
            <a:r>
              <a:rPr lang="fr-FR" sz="2400" dirty="0" smtClean="0"/>
              <a:t>Sécurité, </a:t>
            </a:r>
            <a:r>
              <a:rPr lang="fr-FR" sz="2400" dirty="0"/>
              <a:t>alarmes</a:t>
            </a:r>
          </a:p>
          <a:p>
            <a:r>
              <a:rPr lang="fr-FR" sz="2400" dirty="0" smtClean="0"/>
              <a:t>Régulation de Processus Chimie</a:t>
            </a:r>
          </a:p>
          <a:p>
            <a:r>
              <a:rPr lang="fr-FR" sz="2400" dirty="0" smtClean="0"/>
              <a:t>pétrochimie</a:t>
            </a:r>
          </a:p>
          <a:p>
            <a:r>
              <a:rPr lang="fr-FR" sz="2400" dirty="0" smtClean="0"/>
              <a:t>pharmaceutique</a:t>
            </a:r>
          </a:p>
          <a:p>
            <a:r>
              <a:rPr lang="fr-FR" sz="2400" dirty="0" smtClean="0"/>
              <a:t>Traitement des eaux</a:t>
            </a:r>
          </a:p>
          <a:p>
            <a:r>
              <a:rPr lang="fr-FR" sz="2400" dirty="0" smtClean="0"/>
              <a:t>Thermique, fours, métallurgie</a:t>
            </a:r>
          </a:p>
          <a:p>
            <a:endParaRPr lang="fr-FR" sz="2000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sz="4000" dirty="0"/>
              <a:t>Applications des automates</a:t>
            </a:r>
            <a:br>
              <a:rPr lang="fr-FR" sz="4000" dirty="0"/>
            </a:br>
            <a:r>
              <a:rPr lang="fr-FR" sz="4000" dirty="0"/>
              <a:t>programmables</a:t>
            </a:r>
            <a:r>
              <a:rPr lang="fr-FR" sz="1400" dirty="0"/>
              <a:t>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000504"/>
            <a:ext cx="307183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1" name="Picture 1" descr="D:\video generale\IMAGE EQUIPEMENT\ligne-de-conditionneme-000025707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428736"/>
            <a:ext cx="3071834" cy="2357454"/>
          </a:xfrm>
          <a:prstGeom prst="rect">
            <a:avLst/>
          </a:prstGeom>
          <a:noFill/>
        </p:spPr>
      </p:pic>
      <p:pic>
        <p:nvPicPr>
          <p:cNvPr id="7" name="Picture 1" descr="C:\Users\AHMIDANI\Desktop\Untitled-1ghhhh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95475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51435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fr-FR" sz="3400" dirty="0" smtClean="0">
                <a:solidFill>
                  <a:srgbClr val="C00000"/>
                </a:solidFill>
              </a:rPr>
              <a:t>les actionneurs pneumatique</a:t>
            </a:r>
          </a:p>
          <a:p>
            <a:pPr marL="177800" indent="177800">
              <a:buNone/>
            </a:pPr>
            <a:r>
              <a:rPr lang="fr-FR" sz="3400" dirty="0" smtClean="0"/>
              <a:t>Les vérins pneumatique :</a:t>
            </a:r>
          </a:p>
          <a:p>
            <a:pPr marL="177800" indent="177800">
              <a:buFont typeface="Wingdings" pitchFamily="2" charset="2"/>
              <a:buChar char="Ø"/>
            </a:pPr>
            <a:r>
              <a:rPr lang="fr-FR" sz="3400" dirty="0" smtClean="0"/>
              <a:t> il fournie une énergie </a:t>
            </a:r>
          </a:p>
          <a:p>
            <a:pPr marL="177800" indent="177800">
              <a:buNone/>
            </a:pPr>
            <a:r>
              <a:rPr lang="fr-FR" sz="3400" dirty="0" smtClean="0"/>
              <a:t>mécanique à partir</a:t>
            </a:r>
          </a:p>
          <a:p>
            <a:pPr marL="177800" indent="177800">
              <a:buNone/>
            </a:pPr>
            <a:r>
              <a:rPr lang="fr-FR" sz="3400" dirty="0" smtClean="0"/>
              <a:t> d’une énergie pneumatique</a:t>
            </a:r>
          </a:p>
          <a:p>
            <a:pPr marL="177800" indent="177800">
              <a:buFont typeface="Wingdings" pitchFamily="2" charset="2"/>
              <a:buChar char="Ø"/>
            </a:pPr>
            <a:r>
              <a:rPr lang="fr-FR" sz="4000" dirty="0" smtClean="0"/>
              <a:t> </a:t>
            </a:r>
            <a:r>
              <a:rPr lang="fr-FR" sz="3400" dirty="0" smtClean="0"/>
              <a:t>Ils produisent un mouvement de translation.</a:t>
            </a:r>
            <a:endParaRPr lang="fr-FR" sz="4000" dirty="0" smtClean="0"/>
          </a:p>
          <a:p>
            <a:pPr marL="177800" indent="177800">
              <a:buNone/>
            </a:pPr>
            <a:r>
              <a:rPr lang="fr-FR" sz="3400" b="1" dirty="0" smtClean="0"/>
              <a:t>Type des vérins :</a:t>
            </a:r>
          </a:p>
          <a:p>
            <a:pPr marL="177800" indent="177800">
              <a:buNone/>
            </a:pPr>
            <a:endParaRPr lang="fr-FR" sz="3400" dirty="0" smtClean="0"/>
          </a:p>
          <a:p>
            <a:pPr marL="177800" indent="177800">
              <a:buFont typeface="Wingdings" pitchFamily="2" charset="2"/>
              <a:buChar char="ü"/>
            </a:pPr>
            <a:r>
              <a:rPr lang="fr-FR" sz="3400" dirty="0" smtClean="0"/>
              <a:t> Vérin double effet </a:t>
            </a:r>
          </a:p>
          <a:p>
            <a:pPr marL="177800" indent="177800">
              <a:buFont typeface="Wingdings" pitchFamily="2" charset="2"/>
              <a:buChar char="ü"/>
            </a:pPr>
            <a:r>
              <a:rPr lang="fr-FR" sz="3400" dirty="0" smtClean="0"/>
              <a:t> Vérin simple effet </a:t>
            </a:r>
          </a:p>
          <a:p>
            <a:pPr marL="177800" indent="177800">
              <a:buFont typeface="Wingdings" pitchFamily="2" charset="2"/>
              <a:buChar char="ü"/>
            </a:pPr>
            <a:r>
              <a:rPr lang="fr-FR" sz="3400" dirty="0" smtClean="0"/>
              <a:t>Vérin linéaire </a:t>
            </a:r>
          </a:p>
          <a:p>
            <a:pPr marL="177800" indent="177800">
              <a:buFont typeface="Wingdings" pitchFamily="2" charset="2"/>
              <a:buChar char="ü"/>
            </a:pPr>
            <a:r>
              <a:rPr lang="fr-FR" sz="3400" dirty="0" smtClean="0"/>
              <a:t>Vérin rotatif</a:t>
            </a:r>
          </a:p>
          <a:p>
            <a:pPr marL="177800" indent="177800">
              <a:buNone/>
            </a:pPr>
            <a:r>
              <a:rPr lang="fr-FR" dirty="0" smtClean="0"/>
              <a:t> </a:t>
            </a:r>
          </a:p>
          <a:p>
            <a:pPr marL="177800" indent="177800">
              <a:buNone/>
            </a:pPr>
            <a:endParaRPr lang="fr-FR" dirty="0" smtClean="0"/>
          </a:p>
          <a:p>
            <a:pPr marL="177800" indent="177800">
              <a:buNone/>
            </a:pPr>
            <a:r>
              <a:rPr lang="fr-FR" dirty="0" smtClean="0"/>
              <a:t>  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pic>
        <p:nvPicPr>
          <p:cNvPr id="5" name="Image 4" descr="verin pne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1428736"/>
            <a:ext cx="2643206" cy="1714512"/>
          </a:xfrm>
          <a:prstGeom prst="rect">
            <a:avLst/>
          </a:prstGeom>
        </p:spPr>
      </p:pic>
      <p:pic>
        <p:nvPicPr>
          <p:cNvPr id="6" name="Image 5" descr="verin eclat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7918" y="3357562"/>
            <a:ext cx="2971800" cy="310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rotati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57884" y="3571876"/>
            <a:ext cx="2781300" cy="2000264"/>
          </a:xfrm>
        </p:spPr>
      </p:pic>
      <p:pic>
        <p:nvPicPr>
          <p:cNvPr id="5" name="Image 4" descr="simple eff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1357298"/>
            <a:ext cx="4492869" cy="150019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500430" y="2928934"/>
            <a:ext cx="2443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Vérin simple effet</a:t>
            </a:r>
            <a:endParaRPr lang="fr-FR" sz="24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6500826" y="5814972"/>
            <a:ext cx="147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/>
              <a:t>Vérin rotatif</a:t>
            </a:r>
            <a:endParaRPr lang="fr-FR" sz="2000" b="1" dirty="0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pic>
        <p:nvPicPr>
          <p:cNvPr id="11" name="Image 10" descr="!C!16V5wB2k~$(KGrHqF,!hcEzeWOobdsBNEyMY)gPg~~_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500438"/>
            <a:ext cx="3214710" cy="214314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142976" y="5786454"/>
            <a:ext cx="1885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Vérin linéaire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    </a:t>
            </a:r>
            <a:r>
              <a:rPr lang="fr-FR" b="1" u="sng" dirty="0" smtClean="0"/>
              <a:t>Autre actionneurs </a:t>
            </a:r>
          </a:p>
          <a:p>
            <a:r>
              <a:rPr lang="fr-FR" sz="2400" dirty="0" smtClean="0"/>
              <a:t>Ventouses pneumatique :Très utilisée dans la</a:t>
            </a:r>
          </a:p>
          <a:p>
            <a:pPr>
              <a:buNone/>
            </a:pPr>
            <a:r>
              <a:rPr lang="fr-FR" sz="2400" dirty="0" smtClean="0"/>
              <a:t>    manipulation d’objets.</a:t>
            </a:r>
          </a:p>
          <a:p>
            <a:r>
              <a:rPr lang="fr-FR" sz="2400" dirty="0" smtClean="0"/>
              <a:t>vanne à commande:</a:t>
            </a:r>
          </a:p>
          <a:p>
            <a:pPr lvl="3"/>
            <a:r>
              <a:rPr lang="fr-FR" sz="2400" dirty="0" smtClean="0"/>
              <a:t>Électrique (électrovanne)</a:t>
            </a:r>
          </a:p>
          <a:p>
            <a:pPr lvl="3"/>
            <a:r>
              <a:rPr lang="fr-FR" sz="2400" dirty="0" smtClean="0"/>
              <a:t>Pneumatique </a:t>
            </a:r>
          </a:p>
          <a:p>
            <a:pPr lvl="3"/>
            <a:r>
              <a:rPr lang="fr-FR" sz="2400" dirty="0" smtClean="0"/>
              <a:t>Hydraulique</a:t>
            </a:r>
          </a:p>
          <a:p>
            <a:pPr lvl="3"/>
            <a:endParaRPr lang="fr-FR" dirty="0"/>
          </a:p>
        </p:txBody>
      </p:sp>
      <p:pic>
        <p:nvPicPr>
          <p:cNvPr id="4" name="Image 3" descr="vent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1614486"/>
            <a:ext cx="1924050" cy="1600200"/>
          </a:xfrm>
          <a:prstGeom prst="rect">
            <a:avLst/>
          </a:prstGeom>
        </p:spPr>
      </p:pic>
      <p:pic>
        <p:nvPicPr>
          <p:cNvPr id="5" name="Image 4" descr="electrovanne-2-2-nf-type-d884-885-886-560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3286125"/>
            <a:ext cx="1928826" cy="1643074"/>
          </a:xfrm>
          <a:prstGeom prst="rect">
            <a:avLst/>
          </a:prstGeom>
        </p:spPr>
      </p:pic>
      <p:pic>
        <p:nvPicPr>
          <p:cNvPr id="6" name="Image 5" descr="vanne-3-piece-bride-avec-actionneur-pneumatique-inox-316-5839-pmo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5000636"/>
            <a:ext cx="1857388" cy="157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rebot pneum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1928802"/>
            <a:ext cx="5522517" cy="389414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285852" y="6000768"/>
            <a:ext cx="6437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Exemple d’un bras rebot avec vérin pneumatique</a:t>
            </a:r>
            <a:endParaRPr lang="fr-FR" sz="2400" b="1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Partie opérative/</a:t>
            </a:r>
            <a:r>
              <a:rPr lang="fr-FR" sz="3200" b="1" dirty="0" smtClean="0">
                <a:solidFill>
                  <a:srgbClr val="FF0000"/>
                </a:solidFill>
              </a:rPr>
              <a:t>les actionneurs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smtClean="0"/>
              <a:t>   Les pré actionneurs se sont  des dispositifs intermédiaires pour la commande des actionneurs .</a:t>
            </a:r>
          </a:p>
          <a:p>
            <a:pPr>
              <a:buFont typeface="Wingdings" pitchFamily="2" charset="2"/>
              <a:buChar char="v"/>
            </a:pPr>
            <a:r>
              <a:rPr lang="fr-FR" sz="2800" b="1" dirty="0" smtClean="0"/>
              <a:t>Les contacteurs et les relais:</a:t>
            </a:r>
          </a:p>
          <a:p>
            <a:pPr marL="1588" indent="176213">
              <a:buNone/>
            </a:pPr>
            <a:r>
              <a:rPr lang="fr-FR" sz="2400" dirty="0" smtClean="0"/>
              <a:t>Le contacteur est un appareil électromécanique </a:t>
            </a:r>
            <a:r>
              <a:rPr lang="fr-FR" sz="2400" dirty="0" smtClean="0">
                <a:cs typeface="Aharoni" pitchFamily="2" charset="-79"/>
              </a:rPr>
              <a:t>de commande mécanique de connexion, capable d’établir, de supporter et d’interrompre des courants dans les conditions normales du circuit, y compris les conditions de surcharges en services.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contacteu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4214818"/>
            <a:ext cx="2071702" cy="222884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858016" y="5429264"/>
            <a:ext cx="1858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Contacteur 4 pole</a:t>
            </a:r>
            <a:endParaRPr lang="fr-FR" dirty="0"/>
          </a:p>
        </p:txBody>
      </p:sp>
      <p:pic>
        <p:nvPicPr>
          <p:cNvPr id="7" name="Bobin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256"/>
            <a:ext cx="3886200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 build="p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/>
          <a:lstStyle/>
          <a:p>
            <a:pPr marL="0" indent="177800">
              <a:buNone/>
            </a:pPr>
            <a:r>
              <a:rPr lang="fr-FR" dirty="0" smtClean="0"/>
              <a:t>La commande des contacteur se fait par l’alimentation électrique  du bobine interne du contacteur.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  <p:pic>
        <p:nvPicPr>
          <p:cNvPr id="6" name="Image 5" descr="sché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343301"/>
            <a:ext cx="1885950" cy="3157533"/>
          </a:xfrm>
          <a:prstGeom prst="rect">
            <a:avLst/>
          </a:prstGeom>
        </p:spPr>
      </p:pic>
      <p:graphicFrame>
        <p:nvGraphicFramePr>
          <p:cNvPr id="9" name="Object 13"/>
          <p:cNvGraphicFramePr>
            <a:graphicFrameLocks noChangeAspect="1"/>
          </p:cNvGraphicFramePr>
          <p:nvPr/>
        </p:nvGraphicFramePr>
        <p:xfrm>
          <a:off x="6143636" y="3000372"/>
          <a:ext cx="2203444" cy="2647944"/>
        </p:xfrm>
        <a:graphic>
          <a:graphicData uri="http://schemas.openxmlformats.org/presentationml/2006/ole">
            <p:oleObj spid="_x0000_s49154" name="PhotoImpact" r:id="rId4" imgW="2619048" imgH="3000000" progId="">
              <p:embed/>
            </p:oleObj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6143636" y="5786454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Une bobine</a:t>
            </a:r>
            <a:endParaRPr lang="fr-FR" b="1" dirty="0"/>
          </a:p>
        </p:txBody>
      </p:sp>
      <p:pic>
        <p:nvPicPr>
          <p:cNvPr id="12" name="Image 11" descr="shem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95633" y="2714620"/>
            <a:ext cx="2619375" cy="3757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Les relais se sont des interfaces de commande Il est chargé de transmettre un ordre de la partie commande à la partie puissance d'un appareil électrique et permet, entre autres, un </a:t>
            </a:r>
            <a:r>
              <a:rPr lang="fr-FR" b="1" dirty="0" smtClean="0"/>
              <a:t>isolement galvanique </a:t>
            </a:r>
            <a:r>
              <a:rPr lang="fr-FR" dirty="0" smtClean="0"/>
              <a:t>entre les deux parties.</a:t>
            </a:r>
          </a:p>
          <a:p>
            <a:pPr>
              <a:buNone/>
            </a:pPr>
            <a:r>
              <a:rPr lang="fr-FR" dirty="0" smtClean="0"/>
              <a:t>Type :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/>
              <a:t>Relais électromécanique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/>
              <a:t>Relais statique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relais0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1428736"/>
            <a:ext cx="4325167" cy="4525963"/>
          </a:xfrm>
        </p:spPr>
      </p:pic>
      <p:sp>
        <p:nvSpPr>
          <p:cNvPr id="5" name="ZoneTexte 4"/>
          <p:cNvSpPr txBox="1"/>
          <p:nvPr/>
        </p:nvSpPr>
        <p:spPr>
          <a:xfrm>
            <a:off x="6143636" y="6072206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Schéma de principe</a:t>
            </a:r>
            <a:endParaRPr lang="fr-FR" b="1" dirty="0"/>
          </a:p>
        </p:txBody>
      </p:sp>
      <p:pic>
        <p:nvPicPr>
          <p:cNvPr id="6" name="Image 5" descr="rela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179" y="2143116"/>
            <a:ext cx="2862251" cy="24003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714348" y="4631304"/>
            <a:ext cx="2515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Relais électromécanique</a:t>
            </a:r>
            <a:endParaRPr lang="fr-FR" b="1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relais_statique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286124"/>
            <a:ext cx="3016264" cy="3227402"/>
          </a:xfr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42844" y="1913271"/>
            <a:ext cx="54292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L</a:t>
            </a:r>
            <a:r>
              <a:rPr lang="fr-FR" sz="2000" b="1" dirty="0" smtClean="0"/>
              <a:t>es relais statique </a:t>
            </a:r>
            <a:r>
              <a:rPr lang="fr-FR" sz="2000" dirty="0" smtClean="0"/>
              <a:t>:relais électronique à base de </a:t>
            </a:r>
          </a:p>
          <a:p>
            <a:r>
              <a:rPr lang="fr-FR" sz="2000" dirty="0" smtClean="0"/>
              <a:t>Photo coupleur qui assure l’isolement électrique</a:t>
            </a:r>
          </a:p>
          <a:p>
            <a:r>
              <a:rPr lang="fr-FR" sz="2000" dirty="0" smtClean="0"/>
              <a:t>des deux parties électrique.</a:t>
            </a:r>
          </a:p>
        </p:txBody>
      </p:sp>
      <p:pic>
        <p:nvPicPr>
          <p:cNvPr id="7" name="Image 6" descr="principe relais sta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571612"/>
            <a:ext cx="3467100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 </a:t>
            </a:r>
            <a:r>
              <a:rPr lang="fr-FR" sz="2400" dirty="0" smtClean="0"/>
              <a:t>les distributeurs</a:t>
            </a:r>
          </a:p>
          <a:p>
            <a:pPr>
              <a:buNone/>
            </a:pPr>
            <a:r>
              <a:rPr lang="fr-FR" sz="2400" dirty="0" smtClean="0"/>
              <a:t>Pour chaque vérin pneumatique, on associera un distributeur.</a:t>
            </a:r>
          </a:p>
          <a:p>
            <a:pPr marL="1588" indent="12700">
              <a:buNone/>
            </a:pPr>
            <a:r>
              <a:rPr lang="fr-FR" sz="2400" dirty="0" smtClean="0"/>
              <a:t> La commande du distributeur peut être pneumatique ou   électrique.</a:t>
            </a:r>
          </a:p>
          <a:p>
            <a:pPr marL="0" indent="355600">
              <a:buNone/>
            </a:pPr>
            <a:r>
              <a:rPr lang="fr-FR" sz="2400" dirty="0" smtClean="0"/>
              <a:t> Les distributeurs sont constitués d’un corps contenant plusieurs orifices et d’un tiroir pouvant prendre plusieurs positions dont </a:t>
            </a:r>
            <a:r>
              <a:rPr lang="fr-FR" sz="2400" b="1" dirty="0" smtClean="0"/>
              <a:t>une seule est active.</a:t>
            </a:r>
            <a:r>
              <a:rPr lang="fr-FR" sz="2400" dirty="0" smtClean="0"/>
              <a:t> Le symbole d’un distributeur se présente sous la forme suivante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pré actionneurs</a:t>
            </a:r>
            <a:endParaRPr lang="fr-FR" dirty="0"/>
          </a:p>
        </p:txBody>
      </p:sp>
      <p:pic>
        <p:nvPicPr>
          <p:cNvPr id="5" name="Image 4" descr="distri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5981" y="3429000"/>
            <a:ext cx="3305175" cy="2476500"/>
          </a:xfrm>
          <a:prstGeom prst="rect">
            <a:avLst/>
          </a:prstGeom>
        </p:spPr>
      </p:pic>
      <p:pic>
        <p:nvPicPr>
          <p:cNvPr id="6" name="Image 5" descr="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5981" y="5857892"/>
            <a:ext cx="2314575" cy="685800"/>
          </a:xfrm>
          <a:prstGeom prst="rect">
            <a:avLst/>
          </a:prstGeom>
        </p:spPr>
      </p:pic>
      <p:pic>
        <p:nvPicPr>
          <p:cNvPr id="58370" name="Picture 2" descr="E:\BIBLIOTHÈQUE\documents technique\pneumatique\LES VERINS_files\Image3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94" y="3929066"/>
            <a:ext cx="3157884" cy="2452690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929066"/>
            <a:ext cx="237172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928802"/>
            <a:ext cx="5686436" cy="190023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Contrôle </a:t>
            </a:r>
            <a:r>
              <a:rPr lang="fr-FR" sz="2400" dirty="0"/>
              <a:t>de </a:t>
            </a:r>
            <a:r>
              <a:rPr lang="fr-FR" sz="2400" dirty="0" smtClean="0"/>
              <a:t>systèmes</a:t>
            </a:r>
            <a:endParaRPr lang="fr-FR" sz="2400" dirty="0"/>
          </a:p>
          <a:p>
            <a:r>
              <a:rPr lang="fr-FR" sz="2400" dirty="0" smtClean="0"/>
              <a:t>Production </a:t>
            </a:r>
            <a:r>
              <a:rPr lang="fr-FR" sz="2400" dirty="0"/>
              <a:t>et </a:t>
            </a:r>
            <a:r>
              <a:rPr lang="fr-FR" sz="2400" dirty="0" smtClean="0"/>
              <a:t>distribution d’énergie (électricité ,pétrole, gaz) Transports </a:t>
            </a:r>
            <a:r>
              <a:rPr lang="fr-FR" sz="2400" dirty="0"/>
              <a:t>(chemin de fer, </a:t>
            </a:r>
            <a:r>
              <a:rPr lang="fr-FR" sz="2400" dirty="0" smtClean="0"/>
              <a:t>routier, marine).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14818"/>
            <a:ext cx="8286808" cy="245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943004" y="214290"/>
            <a:ext cx="7772400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Applications des automates</a:t>
            </a:r>
            <a:b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programmables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428736"/>
            <a:ext cx="214314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Les capteurs: source d’information</a:t>
            </a:r>
            <a:br>
              <a:rPr lang="fr-FR" dirty="0" smtClean="0"/>
            </a:br>
            <a:r>
              <a:rPr lang="fr-FR" dirty="0" smtClean="0"/>
              <a:t>ou l’acquisition des données</a:t>
            </a:r>
            <a:endParaRPr lang="fr-FR" dirty="0"/>
          </a:p>
        </p:txBody>
      </p:sp>
      <p:grpSp>
        <p:nvGrpSpPr>
          <p:cNvPr id="4" name="Group 10"/>
          <p:cNvGrpSpPr>
            <a:grpSpLocks noGrp="1"/>
          </p:cNvGrpSpPr>
          <p:nvPr>
            <p:ph idx="1"/>
          </p:nvPr>
        </p:nvGrpSpPr>
        <p:grpSpPr bwMode="auto">
          <a:xfrm>
            <a:off x="500034" y="1600200"/>
            <a:ext cx="8215370" cy="4525963"/>
            <a:chOff x="801" y="5401"/>
            <a:chExt cx="7999" cy="3934"/>
          </a:xfrm>
        </p:grpSpPr>
        <p:pic>
          <p:nvPicPr>
            <p:cNvPr id="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6921" y="5404"/>
              <a:ext cx="720" cy="2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1887" y="5581"/>
              <a:ext cx="1152" cy="2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3687" y="5401"/>
              <a:ext cx="419" cy="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4407" y="5581"/>
              <a:ext cx="1073" cy="2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24000"/>
            </a:blip>
            <a:srcRect/>
            <a:stretch>
              <a:fillRect/>
            </a:stretch>
          </p:blipFill>
          <p:spPr bwMode="auto">
            <a:xfrm>
              <a:off x="987" y="5401"/>
              <a:ext cx="1034" cy="1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3147" y="5581"/>
              <a:ext cx="288" cy="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E"/>
                </a:clrFrom>
                <a:clrTo>
                  <a:srgbClr val="FDFD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1" y="6484"/>
              <a:ext cx="851" cy="1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8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8001" y="5584"/>
              <a:ext cx="799" cy="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5487" y="5581"/>
              <a:ext cx="1361" cy="2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0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2787" y="7381"/>
              <a:ext cx="1509" cy="1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1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4407" y="7381"/>
              <a:ext cx="1623" cy="1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>
              <a:off x="1521" y="7384"/>
              <a:ext cx="890" cy="1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3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 b="9293"/>
            <a:stretch>
              <a:fillRect/>
            </a:stretch>
          </p:blipFill>
          <p:spPr bwMode="auto">
            <a:xfrm>
              <a:off x="7467" y="7201"/>
              <a:ext cx="1204" cy="1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4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E9E9EA"/>
                </a:clrFrom>
                <a:clrTo>
                  <a:srgbClr val="E9E9EA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6561" y="7204"/>
              <a:ext cx="1073" cy="2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010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r-FR" b="1" dirty="0" smtClean="0"/>
              <a:t>Un Capteur  </a:t>
            </a:r>
            <a:r>
              <a:rPr lang="fr-FR" dirty="0" smtClean="0"/>
              <a:t>est un dispositif transformant l'état d'une</a:t>
            </a:r>
          </a:p>
          <a:p>
            <a:pPr>
              <a:buNone/>
            </a:pPr>
            <a:r>
              <a:rPr lang="fr-FR" dirty="0" smtClean="0"/>
              <a:t>grandeur physique observée en une grandeur utilisable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57158" y="3728869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Un détecteur </a:t>
            </a:r>
            <a:r>
              <a:rPr lang="fr-FR" sz="2400" dirty="0" smtClean="0"/>
              <a:t>est un dispositif technique (instrument, substance, matière) qui change d'état en présence de l'élément ou de la situation pour lequel il a été spécifiquement conçu.</a:t>
            </a:r>
            <a:endParaRPr lang="fr-FR" sz="24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7223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fr-FR" sz="3800" dirty="0" smtClean="0"/>
              <a:t>Quelque principes physiques  exploités par les capteurs :</a:t>
            </a:r>
          </a:p>
          <a:p>
            <a:r>
              <a:rPr lang="fr-FR" sz="3800" dirty="0" smtClean="0"/>
              <a:t>Angle</a:t>
            </a:r>
          </a:p>
          <a:p>
            <a:r>
              <a:rPr lang="fr-FR" sz="3800" dirty="0" smtClean="0"/>
              <a:t>Courant</a:t>
            </a:r>
          </a:p>
          <a:p>
            <a:r>
              <a:rPr lang="fr-FR" sz="3800" dirty="0" smtClean="0"/>
              <a:t>Champ magnétique</a:t>
            </a:r>
          </a:p>
          <a:p>
            <a:r>
              <a:rPr lang="fr-FR" sz="3800" dirty="0" smtClean="0"/>
              <a:t>Débit</a:t>
            </a:r>
          </a:p>
          <a:p>
            <a:r>
              <a:rPr lang="fr-FR" sz="3800" dirty="0" smtClean="0"/>
              <a:t>Déplacement</a:t>
            </a:r>
          </a:p>
          <a:p>
            <a:r>
              <a:rPr lang="fr-FR" sz="3800" dirty="0" smtClean="0"/>
              <a:t>Distance</a:t>
            </a:r>
          </a:p>
          <a:p>
            <a:r>
              <a:rPr lang="fr-FR" sz="3800" dirty="0" smtClean="0"/>
              <a:t>Force</a:t>
            </a:r>
          </a:p>
          <a:p>
            <a:r>
              <a:rPr lang="fr-FR" sz="3800" dirty="0" smtClean="0"/>
              <a:t>Inertiels</a:t>
            </a:r>
          </a:p>
          <a:p>
            <a:r>
              <a:rPr lang="fr-FR" sz="3800" dirty="0" smtClean="0"/>
              <a:t>Lumière</a:t>
            </a:r>
          </a:p>
          <a:p>
            <a:r>
              <a:rPr lang="fr-FR" sz="3800" dirty="0" smtClean="0"/>
              <a:t>Niveau</a:t>
            </a:r>
          </a:p>
          <a:p>
            <a:r>
              <a:rPr lang="fr-FR" sz="3800" dirty="0" smtClean="0"/>
              <a:t>Position</a:t>
            </a:r>
          </a:p>
          <a:p>
            <a:r>
              <a:rPr lang="fr-FR" sz="3800" dirty="0" smtClean="0"/>
              <a:t>Pression</a:t>
            </a:r>
          </a:p>
          <a:p>
            <a:r>
              <a:rPr lang="fr-FR" sz="3800" dirty="0" smtClean="0"/>
              <a:t>Son</a:t>
            </a:r>
          </a:p>
          <a:p>
            <a:r>
              <a:rPr lang="fr-FR" sz="3800" dirty="0" smtClean="0"/>
              <a:t>Température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71472" y="3214686"/>
            <a:ext cx="78486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chemeClr val="accent1"/>
              </a:buClr>
              <a:buSzPts val="2400"/>
            </a:pPr>
            <a:r>
              <a:rPr lang="fr-FR" sz="2400" dirty="0" smtClean="0">
                <a:cs typeface="Times New Roman" pitchFamily="18" charset="0"/>
              </a:rPr>
              <a:t>Ces </a:t>
            </a:r>
            <a:r>
              <a:rPr lang="fr-FR" sz="2400" dirty="0">
                <a:cs typeface="Times New Roman" pitchFamily="18" charset="0"/>
              </a:rPr>
              <a:t>variables représentent généralement </a:t>
            </a:r>
            <a:r>
              <a:rPr lang="fr-FR" sz="2400" dirty="0" smtClean="0">
                <a:cs typeface="Times New Roman" pitchFamily="18" charset="0"/>
              </a:rPr>
              <a:t>:</a:t>
            </a:r>
          </a:p>
          <a:p>
            <a:pPr eaLnBrk="0" hangingPunct="0">
              <a:buClr>
                <a:schemeClr val="accent1"/>
              </a:buClr>
              <a:buSzPts val="2400"/>
            </a:pPr>
            <a:endParaRPr lang="fr-FR" sz="2000" dirty="0" smtClean="0">
              <a:cs typeface="Times New Roman" pitchFamily="18" charset="0"/>
            </a:endParaRPr>
          </a:p>
          <a:p>
            <a:pPr eaLnBrk="0" hangingPunct="0">
              <a:buClr>
                <a:schemeClr val="accent1"/>
              </a:buClr>
              <a:buSzPts val="2400"/>
              <a:buFont typeface="Wingdings" pitchFamily="2" charset="2"/>
              <a:buChar char="ü"/>
            </a:pPr>
            <a:r>
              <a:rPr lang="fr-FR" sz="2400" dirty="0" smtClean="0">
                <a:cs typeface="Times New Roman" pitchFamily="18" charset="0"/>
              </a:rPr>
              <a:t>   La présence ou l’absence de l’objet à détecter</a:t>
            </a:r>
            <a:r>
              <a:rPr lang="fr-FR" sz="3200" b="1" dirty="0" smtClean="0">
                <a:solidFill>
                  <a:srgbClr val="FFFF66"/>
                </a:solidFill>
              </a:rPr>
              <a:t> </a:t>
            </a:r>
          </a:p>
          <a:p>
            <a:pPr eaLnBrk="0" hangingPunct="0">
              <a:buClr>
                <a:schemeClr val="accent1"/>
              </a:buClr>
              <a:buSzPts val="2400"/>
              <a:buFont typeface="Wingdings" pitchFamily="2" charset="2"/>
              <a:buChar char="ü"/>
            </a:pPr>
            <a:r>
              <a:rPr lang="fr-FR" sz="2400" dirty="0" smtClean="0">
                <a:cs typeface="Times New Roman" pitchFamily="18" charset="0"/>
              </a:rPr>
              <a:t>   Le passage de l’objet</a:t>
            </a:r>
          </a:p>
          <a:p>
            <a:pPr eaLnBrk="0" hangingPunct="0">
              <a:buClr>
                <a:schemeClr val="accent1"/>
              </a:buClr>
              <a:buSzPts val="2400"/>
              <a:buFont typeface="Wingdings" pitchFamily="2" charset="2"/>
              <a:buChar char="ü"/>
            </a:pPr>
            <a:r>
              <a:rPr lang="fr-FR" sz="3200" b="1" dirty="0" smtClean="0">
                <a:solidFill>
                  <a:srgbClr val="FFFF66"/>
                </a:solidFill>
                <a:cs typeface="Times New Roman" pitchFamily="18" charset="0"/>
              </a:rPr>
              <a:t>  </a:t>
            </a:r>
            <a:r>
              <a:rPr lang="fr-FR" sz="2400" dirty="0" smtClean="0">
                <a:cs typeface="Times New Roman" pitchFamily="18" charset="0"/>
              </a:rPr>
              <a:t>Le positionnement de l’objet</a:t>
            </a:r>
            <a:r>
              <a:rPr lang="fr-FR" sz="2400" dirty="0" smtClean="0"/>
              <a:t> </a:t>
            </a:r>
          </a:p>
          <a:p>
            <a:pPr eaLnBrk="0" hangingPunct="0">
              <a:buClr>
                <a:schemeClr val="accent1"/>
              </a:buClr>
              <a:buSzPts val="2400"/>
              <a:buFont typeface="Wingdings" pitchFamily="2" charset="2"/>
              <a:buChar char="ü"/>
            </a:pPr>
            <a:r>
              <a:rPr lang="fr-FR" sz="2400" dirty="0" smtClean="0">
                <a:cs typeface="Times New Roman" pitchFamily="18" charset="0"/>
              </a:rPr>
              <a:t>   Éventuellement le comptage de l’objet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428596" y="1571612"/>
            <a:ext cx="73724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cs typeface="Times New Roman" pitchFamily="18" charset="0"/>
              </a:rPr>
              <a:t>     Sur la majorité des systèmes automatisés, le traitement</a:t>
            </a:r>
          </a:p>
          <a:p>
            <a:r>
              <a:rPr lang="fr-FR" sz="2400" dirty="0" smtClean="0">
                <a:cs typeface="Times New Roman" pitchFamily="18" charset="0"/>
              </a:rPr>
              <a:t> des données est effectué sur des variables de type </a:t>
            </a:r>
          </a:p>
          <a:p>
            <a:r>
              <a:rPr lang="fr-FR" sz="2400" dirty="0" smtClean="0">
                <a:cs typeface="Times New Roman" pitchFamily="18" charset="0"/>
              </a:rPr>
              <a:t>logiques( informations sur 2 états).</a:t>
            </a:r>
            <a:r>
              <a:rPr lang="fr-FR" sz="2400" dirty="0" smtClean="0"/>
              <a:t> </a:t>
            </a:r>
            <a:endParaRPr lang="en-US" sz="2400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/>
              <a:t>   </a:t>
            </a:r>
          </a:p>
          <a:p>
            <a:pPr>
              <a:buNone/>
            </a:pPr>
            <a:r>
              <a:rPr lang="fr-FR" sz="2400" dirty="0" smtClean="0"/>
              <a:t>   En fonction des application on distingue deux </a:t>
            </a:r>
          </a:p>
          <a:p>
            <a:pPr>
              <a:buNone/>
            </a:pPr>
            <a:r>
              <a:rPr lang="fr-FR" sz="2400" dirty="0" smtClean="0"/>
              <a:t>Types de technologies :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 Les capteurs à détection avec contacte  pour lequel  l’objet à détecter entre directement en Contacte avec un élément  du capteur</a:t>
            </a:r>
          </a:p>
          <a:p>
            <a:pPr>
              <a:buNone/>
            </a:pPr>
            <a:endParaRPr lang="fr-FR" sz="2400" dirty="0" smtClean="0"/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 Les capteurs à détection sans contact, pour lesquels  l’objet est détecter à distance par le capteur . 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57158" y="857232"/>
            <a:ext cx="821537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cs typeface="Times New Roman" pitchFamily="18" charset="0"/>
              </a:rPr>
              <a:t>	</a:t>
            </a:r>
            <a:r>
              <a:rPr lang="fr-FR" sz="2400" dirty="0" smtClean="0">
                <a:cs typeface="Times New Roman" pitchFamily="18" charset="0"/>
              </a:rPr>
              <a:t>Les interrupteurs de positions sont des appareils actionnés par contact direct avec l’objet à détecter. Ils transforment ce contact physique en une fermeture ou ouverture d’un contact électrique.</a:t>
            </a:r>
            <a:endParaRPr lang="fr-FR" sz="2000" dirty="0" smtClean="0">
              <a:cs typeface="Times New Roman" pitchFamily="18" charset="0"/>
            </a:endParaRPr>
          </a:p>
          <a:p>
            <a:r>
              <a:rPr lang="fr-FR" sz="2400" dirty="0" smtClean="0">
                <a:cs typeface="Times New Roman" pitchFamily="18" charset="0"/>
              </a:rPr>
              <a:t>Le dispositif d’attaque ( à poussoir, à levier, à tige..)</a:t>
            </a:r>
            <a:r>
              <a:rPr lang="fr-FR" sz="2400" dirty="0" smtClean="0"/>
              <a:t> </a:t>
            </a:r>
          </a:p>
          <a:p>
            <a:r>
              <a:rPr lang="fr-FR" sz="2400" dirty="0" smtClean="0">
                <a:cs typeface="Times New Roman" pitchFamily="18" charset="0"/>
              </a:rPr>
              <a:t>Le corps équipé de contact ( NO ou NF )</a:t>
            </a:r>
          </a:p>
          <a:p>
            <a:r>
              <a:rPr lang="fr-FR" sz="2400" dirty="0" smtClean="0">
                <a:cs typeface="Times New Roman" pitchFamily="18" charset="0"/>
              </a:rPr>
              <a:t>La tête de commande ( tête à mouvement rectiligne, angulaire ou multidirectionnel )</a:t>
            </a:r>
          </a:p>
          <a:p>
            <a:endParaRPr lang="fr-FR" sz="2400" dirty="0" smtClean="0"/>
          </a:p>
          <a:p>
            <a:endParaRPr lang="en-US" sz="2400" dirty="0" smtClean="0"/>
          </a:p>
          <a:p>
            <a:endParaRPr lang="fr-FR" dirty="0"/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282604" y="4143380"/>
            <a:ext cx="8504238" cy="2500306"/>
            <a:chOff x="144" y="2160"/>
            <a:chExt cx="5357" cy="2160"/>
          </a:xfrm>
        </p:grpSpPr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2400"/>
              <a:ext cx="1298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8" y="2160"/>
              <a:ext cx="2001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2" y="2304"/>
              <a:ext cx="1469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500306"/>
            <a:ext cx="1993020" cy="30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2928934"/>
            <a:ext cx="6248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r-FR" sz="2400" dirty="0">
                <a:cs typeface="Times New Roman" pitchFamily="18" charset="0"/>
              </a:rPr>
              <a:t>Les détecteurs inductifs sont des appareils capables de détecter des objets métalliques </a:t>
            </a:r>
          </a:p>
          <a:p>
            <a:pPr algn="ctr"/>
            <a:r>
              <a:rPr lang="fr-FR" sz="2400" dirty="0">
                <a:cs typeface="Times New Roman" pitchFamily="18" charset="0"/>
              </a:rPr>
              <a:t>à distance. Une sortie statique informe de la détection</a:t>
            </a:r>
            <a:r>
              <a:rPr lang="en-US" sz="2400" dirty="0"/>
              <a:t> 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981200"/>
            <a:ext cx="594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  Le </a:t>
            </a:r>
            <a:r>
              <a:rPr lang="fr-FR" sz="24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Détecteur inductif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incipe_indu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8604250" cy="3429023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07154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000" b="1" dirty="0">
                <a:cs typeface="Times New Roman" pitchFamily="18" charset="0"/>
              </a:rPr>
              <a:t>Un détecteur inductif </a:t>
            </a:r>
            <a:r>
              <a:rPr lang="fr-FR" sz="2000" dirty="0">
                <a:cs typeface="Times New Roman" pitchFamily="18" charset="0"/>
              </a:rPr>
              <a:t>se compose essentiellement d’un oscillateur dont </a:t>
            </a:r>
            <a:r>
              <a:rPr lang="fr-FR" sz="2000" dirty="0" smtClean="0">
                <a:cs typeface="Times New Roman" pitchFamily="18" charset="0"/>
              </a:rPr>
              <a:t>les </a:t>
            </a:r>
            <a:r>
              <a:rPr lang="fr-FR" sz="2000" dirty="0">
                <a:cs typeface="Times New Roman" pitchFamily="18" charset="0"/>
              </a:rPr>
              <a:t>bobinages constituent la face sensible. A l’avant de celle-ci est crée un champ magnétique </a:t>
            </a:r>
            <a:r>
              <a:rPr lang="fr-FR" sz="2000" dirty="0" smtClean="0">
                <a:cs typeface="Times New Roman" pitchFamily="18" charset="0"/>
              </a:rPr>
              <a:t>alternatif</a:t>
            </a:r>
            <a:r>
              <a:rPr lang="fr-FR" sz="2000" b="1" dirty="0" smtClean="0">
                <a:solidFill>
                  <a:srgbClr val="FFFF66"/>
                </a:solidFill>
                <a:cs typeface="Times New Roman" pitchFamily="18" charset="0"/>
              </a:rPr>
              <a:t> </a:t>
            </a:r>
            <a:endParaRPr lang="en-US" b="1" dirty="0">
              <a:solidFill>
                <a:srgbClr val="FFFF66"/>
              </a:solidFill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564357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dirty="0">
                <a:cs typeface="Times New Roman" pitchFamily="18" charset="0"/>
              </a:rPr>
              <a:t>Après mise en forme, un signal de sortie, correspondant à un contact NO ou NF, est délivré.</a:t>
            </a:r>
            <a:r>
              <a:rPr lang="en-US" sz="2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71612"/>
            <a:ext cx="594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chemeClr val="accent1"/>
              </a:buClr>
              <a:buSzPts val="2400"/>
              <a:buFont typeface="Wingdings" pitchFamily="2" charset="2"/>
              <a:buNone/>
            </a:pPr>
            <a:r>
              <a:rPr lang="fr-FR" sz="2800" dirty="0">
                <a:cs typeface="Times New Roman" pitchFamily="18" charset="0"/>
              </a:rPr>
              <a:t>Le détecteur capacitif</a:t>
            </a:r>
            <a:r>
              <a:rPr lang="fr-FR" sz="2800" dirty="0"/>
              <a:t> 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7158" y="2500306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cs typeface="Times New Roman" pitchFamily="18" charset="0"/>
              </a:rPr>
              <a:t>Les détecteurs capacitifs </a:t>
            </a:r>
            <a:r>
              <a:rPr lang="fr-FR" sz="2400" dirty="0" smtClean="0">
                <a:cs typeface="Times New Roman" pitchFamily="18" charset="0"/>
              </a:rPr>
              <a:t>sont des appareils capables de détecter des objets métalliques ou isolants à distance ( solide, liquide ou pulvérulent ). Une sortie statique informe de la détection.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6063" y="2057400"/>
            <a:ext cx="38179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643051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dirty="0">
                <a:cs typeface="Times New Roman" pitchFamily="18" charset="0"/>
              </a:rPr>
              <a:t>Un détecteur capacitif se compose essentiellement d’un oscillateur dont les condensateurs constituent la face sensible. Celle-ci est formée par l’une des armatures du condensateur. L’autre armature étant constituée par l’objet à détecter.</a:t>
            </a:r>
            <a:r>
              <a:rPr lang="fr-FR" sz="2400" dirty="0"/>
              <a:t> </a:t>
            </a:r>
            <a:endParaRPr lang="en-US" sz="2400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42844" y="3786190"/>
            <a:ext cx="57864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fr-FR" sz="2400" dirty="0">
                <a:cs typeface="Times New Roman" pitchFamily="18" charset="0"/>
              </a:rPr>
              <a:t>Après mise en forme, un signal de sortie, correspondant à un contact NO ou NF, est délivré.</a:t>
            </a:r>
            <a:r>
              <a:rPr lang="fr-FR" sz="2400" dirty="0"/>
              <a:t> </a:t>
            </a:r>
            <a:endParaRPr lang="en-US" sz="2400" dirty="0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6410354" y="3121043"/>
            <a:ext cx="2305050" cy="3379791"/>
            <a:chOff x="8352" y="2532"/>
            <a:chExt cx="1792" cy="3372"/>
          </a:xfrm>
        </p:grpSpPr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8352" y="2736"/>
              <a:ext cx="1136" cy="3034"/>
              <a:chOff x="4970" y="9798"/>
              <a:chExt cx="1136" cy="3034"/>
            </a:xfrm>
          </p:grpSpPr>
          <p:graphicFrame>
            <p:nvGraphicFramePr>
              <p:cNvPr id="20" name="Object 6"/>
              <p:cNvGraphicFramePr>
                <a:graphicFrameLocks noChangeAspect="1"/>
              </p:cNvGraphicFramePr>
              <p:nvPr/>
            </p:nvGraphicFramePr>
            <p:xfrm>
              <a:off x="4970" y="10650"/>
              <a:ext cx="1027" cy="2182"/>
            </p:xfrm>
            <a:graphic>
              <a:graphicData uri="http://schemas.openxmlformats.org/presentationml/2006/ole">
                <p:oleObj spid="_x0000_s61442" name="Image bitmap" r:id="rId3" imgW="647619" imgH="1905266" progId="PBrush">
                  <p:embed/>
                </p:oleObj>
              </a:graphicData>
            </a:graphic>
          </p:graphicFrame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4970" y="9798"/>
                <a:ext cx="1136" cy="284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fr-FR"/>
              </a:p>
            </p:txBody>
          </p:sp>
          <p:sp>
            <p:nvSpPr>
              <p:cNvPr id="22" name="Line 8"/>
              <p:cNvSpPr>
                <a:spLocks noChangeShapeType="1"/>
              </p:cNvSpPr>
              <p:nvPr/>
            </p:nvSpPr>
            <p:spPr bwMode="auto">
              <a:xfrm flipV="1">
                <a:off x="5538" y="10082"/>
                <a:ext cx="0" cy="71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H="1">
              <a:off x="9072" y="3456"/>
              <a:ext cx="576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H="1">
              <a:off x="9072" y="4176"/>
              <a:ext cx="576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>
              <a:off x="9072" y="4752"/>
              <a:ext cx="576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H="1">
              <a:off x="8784" y="5284"/>
              <a:ext cx="864" cy="21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 flipH="1">
              <a:off x="9072" y="5512"/>
              <a:ext cx="576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9564" y="4548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fr-FR"/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9568" y="5328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fr-FR"/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9564" y="5040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4</a:t>
              </a:r>
              <a:endParaRPr lang="fr-FR"/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9568" y="3232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  <a:endParaRPr lang="fr-FR"/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9568" y="3952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5</a:t>
              </a:r>
              <a:endParaRPr lang="fr-FR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H="1">
              <a:off x="9072" y="2736"/>
              <a:ext cx="576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9568" y="2532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 b="1">
                  <a:solidFill>
                    <a:srgbClr val="FF0000"/>
                  </a:solidFill>
                  <a:latin typeface="Times New Roman" pitchFamily="18" charset="0"/>
                </a:rPr>
                <a:t>6</a:t>
              </a:r>
              <a:endParaRPr lang="fr-FR"/>
            </a:p>
          </p:txBody>
        </p:sp>
      </p:grpSp>
      <p:sp>
        <p:nvSpPr>
          <p:cNvPr id="23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/>
              <a:t>INTRODUCTION A L’AUTOMATISME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/>
              <a:t>Définitions:</a:t>
            </a:r>
          </a:p>
          <a:p>
            <a:pPr>
              <a:buNone/>
            </a:pPr>
            <a:endParaRPr lang="fr-FR" sz="2400" b="1" dirty="0" smtClean="0"/>
          </a:p>
          <a:p>
            <a:r>
              <a:rPr lang="fr-FR" sz="2400" b="1" dirty="0" smtClean="0"/>
              <a:t>Automatique : </a:t>
            </a:r>
            <a:r>
              <a:rPr lang="fr-FR" sz="2400" dirty="0" smtClean="0"/>
              <a:t>C’est l’ensemble des sciences et des techniques utilisées dans la conception et la réalisation des systèmes automatisés (SA).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b="1" dirty="0" smtClean="0"/>
              <a:t>Automatisation </a:t>
            </a:r>
            <a:r>
              <a:rPr lang="fr-FR" sz="2400" dirty="0" smtClean="0"/>
              <a:t>: C’est l’exécution automatique de tâches sans interventions humaines</a:t>
            </a:r>
            <a:r>
              <a:rPr lang="fr-FR" sz="2400" b="1" dirty="0" smtClean="0"/>
              <a:t>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28596" y="1714488"/>
            <a:ext cx="81439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>
                <a:cs typeface="Times New Roman" pitchFamily="18" charset="0"/>
              </a:rPr>
              <a:t>Les détecteurs photoélectriques </a:t>
            </a:r>
            <a:r>
              <a:rPr lang="fr-FR" sz="2400" dirty="0">
                <a:cs typeface="Times New Roman" pitchFamily="18" charset="0"/>
              </a:rPr>
              <a:t>sont des appareils capables de détecter des objets à très grandes distances ( quelques centimètres à plusieurs dizaines de mètres ). Ils se présentent sous la forme d'un boîtier avec ou sans réflecteur, ou de deux boîtiers; l'un émetteur, l'autre récepteur.</a:t>
            </a:r>
            <a:r>
              <a:rPr lang="en-US" sz="2400" dirty="0"/>
              <a:t> 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381000" y="3929066"/>
            <a:ext cx="5257800" cy="2632072"/>
            <a:chOff x="240" y="1872"/>
            <a:chExt cx="3312" cy="2261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1872"/>
              <a:ext cx="1334" cy="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6" y="2784"/>
              <a:ext cx="1776" cy="1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5929322" y="2285992"/>
            <a:ext cx="3382963" cy="2076450"/>
            <a:chOff x="7091" y="4167"/>
            <a:chExt cx="3268" cy="2120"/>
          </a:xfrm>
        </p:grpSpPr>
        <p:sp>
          <p:nvSpPr>
            <p:cNvPr id="5" name="Rectangle 27" descr="Papier journal"/>
            <p:cNvSpPr>
              <a:spLocks noChangeArrowheads="1"/>
            </p:cNvSpPr>
            <p:nvPr/>
          </p:nvSpPr>
          <p:spPr bwMode="auto">
            <a:xfrm>
              <a:off x="7479" y="4167"/>
              <a:ext cx="576" cy="1008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Rectangle 28" descr="Papier recyclé"/>
            <p:cNvSpPr>
              <a:spLocks noChangeArrowheads="1"/>
            </p:cNvSpPr>
            <p:nvPr/>
          </p:nvSpPr>
          <p:spPr bwMode="auto">
            <a:xfrm>
              <a:off x="7335" y="4167"/>
              <a:ext cx="144" cy="100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Line 29"/>
            <p:cNvSpPr>
              <a:spLocks noChangeShapeType="1"/>
            </p:cNvSpPr>
            <p:nvPr/>
          </p:nvSpPr>
          <p:spPr bwMode="auto">
            <a:xfrm>
              <a:off x="7971" y="4167"/>
              <a:ext cx="0" cy="10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Rectangle 30" descr="Papier journal"/>
            <p:cNvSpPr>
              <a:spLocks noChangeArrowheads="1"/>
            </p:cNvSpPr>
            <p:nvPr/>
          </p:nvSpPr>
          <p:spPr bwMode="auto">
            <a:xfrm>
              <a:off x="8919" y="4167"/>
              <a:ext cx="576" cy="1008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Rectangle 31" descr="Papier recyclé"/>
            <p:cNvSpPr>
              <a:spLocks noChangeArrowheads="1"/>
            </p:cNvSpPr>
            <p:nvPr/>
          </p:nvSpPr>
          <p:spPr bwMode="auto">
            <a:xfrm>
              <a:off x="9495" y="4167"/>
              <a:ext cx="144" cy="100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Line 32"/>
            <p:cNvSpPr>
              <a:spLocks noChangeShapeType="1"/>
            </p:cNvSpPr>
            <p:nvPr/>
          </p:nvSpPr>
          <p:spPr bwMode="auto">
            <a:xfrm>
              <a:off x="9023" y="4167"/>
              <a:ext cx="0" cy="10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V="1">
              <a:off x="8055" y="4311"/>
              <a:ext cx="576" cy="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Line 34"/>
            <p:cNvSpPr>
              <a:spLocks noChangeShapeType="1"/>
            </p:cNvSpPr>
            <p:nvPr/>
          </p:nvSpPr>
          <p:spPr bwMode="auto">
            <a:xfrm>
              <a:off x="8343" y="4314"/>
              <a:ext cx="5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 rot="-1116007">
              <a:off x="7091" y="5043"/>
              <a:ext cx="288" cy="33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44" y="48"/>
                </a:cxn>
                <a:cxn ang="0">
                  <a:pos x="288" y="48"/>
                </a:cxn>
              </a:cxnLst>
              <a:rect l="0" t="0" r="r" b="b"/>
              <a:pathLst>
                <a:path w="288" h="336">
                  <a:moveTo>
                    <a:pt x="0" y="336"/>
                  </a:moveTo>
                  <a:cubicBezTo>
                    <a:pt x="48" y="216"/>
                    <a:pt x="96" y="96"/>
                    <a:pt x="144" y="48"/>
                  </a:cubicBezTo>
                  <a:cubicBezTo>
                    <a:pt x="192" y="0"/>
                    <a:pt x="264" y="24"/>
                    <a:pt x="288" y="48"/>
                  </a:cubicBezTo>
                </a:path>
              </a:pathLst>
            </a:cu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 rot="1116007" flipH="1">
              <a:off x="9579" y="5011"/>
              <a:ext cx="288" cy="33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44" y="48"/>
                </a:cxn>
                <a:cxn ang="0">
                  <a:pos x="288" y="48"/>
                </a:cxn>
              </a:cxnLst>
              <a:rect l="0" t="0" r="r" b="b"/>
              <a:pathLst>
                <a:path w="288" h="336">
                  <a:moveTo>
                    <a:pt x="0" y="336"/>
                  </a:moveTo>
                  <a:cubicBezTo>
                    <a:pt x="48" y="216"/>
                    <a:pt x="96" y="96"/>
                    <a:pt x="144" y="48"/>
                  </a:cubicBezTo>
                  <a:cubicBezTo>
                    <a:pt x="192" y="0"/>
                    <a:pt x="264" y="24"/>
                    <a:pt x="288" y="48"/>
                  </a:cubicBezTo>
                </a:path>
              </a:pathLst>
            </a:cu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Text Box 37"/>
            <p:cNvSpPr txBox="1">
              <a:spLocks noChangeArrowheads="1"/>
            </p:cNvSpPr>
            <p:nvPr/>
          </p:nvSpPr>
          <p:spPr bwMode="auto">
            <a:xfrm>
              <a:off x="7231" y="5179"/>
              <a:ext cx="158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>
                  <a:latin typeface="Times New Roman" pitchFamily="18" charset="0"/>
                </a:rPr>
                <a:t>Emetteur</a:t>
              </a:r>
              <a:endParaRPr lang="fr-FR"/>
            </a:p>
          </p:txBody>
        </p:sp>
        <p:sp>
          <p:nvSpPr>
            <p:cNvPr id="16" name="Text Box 38"/>
            <p:cNvSpPr txBox="1">
              <a:spLocks noChangeArrowheads="1"/>
            </p:cNvSpPr>
            <p:nvPr/>
          </p:nvSpPr>
          <p:spPr bwMode="auto">
            <a:xfrm>
              <a:off x="8775" y="5195"/>
              <a:ext cx="158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>
                  <a:latin typeface="Times New Roman" pitchFamily="18" charset="0"/>
                </a:rPr>
                <a:t>Récepteur</a:t>
              </a:r>
              <a:endParaRPr lang="fr-FR"/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7231" y="5711"/>
              <a:ext cx="115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1200">
                  <a:latin typeface="Times New Roman" pitchFamily="18" charset="0"/>
                </a:rPr>
                <a:t>Câble</a:t>
              </a:r>
              <a:endParaRPr lang="fr-FR"/>
            </a:p>
          </p:txBody>
        </p:sp>
        <p:sp>
          <p:nvSpPr>
            <p:cNvPr id="18" name="Line 40"/>
            <p:cNvSpPr>
              <a:spLocks noChangeShapeType="1"/>
            </p:cNvSpPr>
            <p:nvPr/>
          </p:nvSpPr>
          <p:spPr bwMode="auto">
            <a:xfrm flipH="1" flipV="1">
              <a:off x="7191" y="5463"/>
              <a:ext cx="144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9" name="Picture 42" descr="image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857760"/>
            <a:ext cx="2886075" cy="1276350"/>
          </a:xfrm>
          <a:prstGeom prst="rect">
            <a:avLst/>
          </a:prstGeom>
          <a:noFill/>
        </p:spPr>
      </p:pic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0" y="1928802"/>
            <a:ext cx="585788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600" b="1" u="sng" dirty="0">
                <a:latin typeface="Comic Sans MS" pitchFamily="66" charset="0"/>
              </a:rPr>
              <a:t>Principe de fonctionnement:</a:t>
            </a:r>
          </a:p>
          <a:p>
            <a:endParaRPr lang="fr-FR" sz="1600" dirty="0">
              <a:latin typeface="Comic Sans MS" pitchFamily="66" charset="0"/>
            </a:endParaRPr>
          </a:p>
          <a:p>
            <a:r>
              <a:rPr lang="fr-FR" sz="1600" b="1" dirty="0">
                <a:latin typeface="Comic Sans MS" pitchFamily="66" charset="0"/>
              </a:rPr>
              <a:t>Un détecteur de type barrage est composé d'un émetteur de lumière associé à un récepteur photosensible.</a:t>
            </a:r>
          </a:p>
          <a:p>
            <a:endParaRPr lang="fr-FR" sz="1600" b="1" dirty="0">
              <a:latin typeface="Comic Sans MS" pitchFamily="66" charset="0"/>
            </a:endParaRPr>
          </a:p>
          <a:p>
            <a:r>
              <a:rPr lang="fr-FR" sz="1600" b="1" dirty="0">
                <a:latin typeface="Comic Sans MS" pitchFamily="66" charset="0"/>
              </a:rPr>
              <a:t>Dans le cas du système barrage, les deux composants sont indépendants et placés l'un en face de l'autre.</a:t>
            </a:r>
          </a:p>
        </p:txBody>
      </p:sp>
      <p:pic>
        <p:nvPicPr>
          <p:cNvPr id="21" name="Picture 4" descr="BARRAGE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643446"/>
            <a:ext cx="3905250" cy="1314450"/>
          </a:xfrm>
          <a:prstGeom prst="rect">
            <a:avLst/>
          </a:prstGeom>
          <a:noFill/>
        </p:spPr>
      </p:pic>
      <p:sp>
        <p:nvSpPr>
          <p:cNvPr id="2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tout ou rien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</a:t>
            </a:r>
            <a:endParaRPr lang="fr-FR" dirty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-71470" y="1714488"/>
            <a:ext cx="5257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r-FR" sz="2000" b="1" dirty="0">
                <a:cs typeface="Times New Roman" pitchFamily="18" charset="0"/>
              </a:rPr>
              <a:t>Il permet le maintien d’un niveau à des points spécifiques (niveau haut et niveau bas) et alarme pour un niveau anormalement bas. </a:t>
            </a:r>
            <a:endParaRPr lang="fr-FR" sz="2000" b="1" dirty="0"/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233330" y="2019288"/>
            <a:ext cx="8839200" cy="4648200"/>
            <a:chOff x="192" y="1392"/>
            <a:chExt cx="5568" cy="2928"/>
          </a:xfrm>
        </p:grpSpPr>
        <p:pic>
          <p:nvPicPr>
            <p:cNvPr id="8" name="Picture 14" descr="http://www.koboldmessring.com/media/titel_fr/titel_n1.gi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29" y="1392"/>
              <a:ext cx="2531" cy="2784"/>
            </a:xfrm>
            <a:prstGeom prst="rect">
              <a:avLst/>
            </a:prstGeom>
            <a:noFill/>
          </p:spPr>
        </p:pic>
        <p:graphicFrame>
          <p:nvGraphicFramePr>
            <p:cNvPr id="9" name="Object 15"/>
            <p:cNvGraphicFramePr>
              <a:graphicFrameLocks noChangeAspect="1"/>
            </p:cNvGraphicFramePr>
            <p:nvPr/>
          </p:nvGraphicFramePr>
          <p:xfrm>
            <a:off x="192" y="2457"/>
            <a:ext cx="2961" cy="1863"/>
          </p:xfrm>
          <a:graphic>
            <a:graphicData uri="http://schemas.openxmlformats.org/presentationml/2006/ole">
              <p:oleObj spid="_x0000_s78850" name="Designer Drawing" r:id="rId5" imgW="5785560" imgH="3639960" progId="">
                <p:embed/>
              </p:oleObj>
            </a:graphicData>
          </a:graphic>
        </p:graphicFrame>
      </p:grpSp>
      <p:sp>
        <p:nvSpPr>
          <p:cNvPr id="10" name="ZoneTexte 9"/>
          <p:cNvSpPr txBox="1"/>
          <p:nvPr/>
        </p:nvSpPr>
        <p:spPr>
          <a:xfrm>
            <a:off x="571472" y="1251694"/>
            <a:ext cx="35004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cs typeface="Times New Roman" pitchFamily="18" charset="0"/>
              </a:rPr>
              <a:t>Les détecteurs de niveau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95400" y="1508141"/>
            <a:ext cx="6705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b="1" u="sng" dirty="0" smtClean="0">
                <a:cs typeface="Times New Roman" pitchFamily="18" charset="0"/>
              </a:rPr>
              <a:t>F</a:t>
            </a:r>
            <a:r>
              <a:rPr lang="fr-FR" sz="2000" b="1" u="sng" dirty="0" smtClean="0"/>
              <a:t>onctionnement </a:t>
            </a:r>
            <a:r>
              <a:rPr lang="fr-FR" sz="2000" b="1" u="sng" dirty="0" smtClean="0">
                <a:cs typeface="Times New Roman" pitchFamily="18" charset="0"/>
              </a:rPr>
              <a:t>des détecteurs de niveau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" y="2117741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fr-FR" sz="2800" dirty="0">
                <a:cs typeface="Times New Roman" pitchFamily="18" charset="0"/>
              </a:rPr>
              <a:t>Il existe différentes méthodes de mesure ou de détection de niveau, on peut en énumérer essentiellement trois: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1000" y="3738579"/>
            <a:ext cx="67279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dirty="0"/>
              <a:t>1 - </a:t>
            </a:r>
            <a:r>
              <a:rPr lang="fr-FR" sz="2400" b="1" dirty="0"/>
              <a:t>Méthodes hydrostatiques de mesure de niveau.</a:t>
            </a:r>
            <a:r>
              <a:rPr lang="fr-FR" sz="2400" dirty="0"/>
              <a:t> 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57200" y="4505341"/>
            <a:ext cx="624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dirty="0"/>
              <a:t>2 - </a:t>
            </a:r>
            <a:r>
              <a:rPr lang="fr-FR" sz="2400" b="1" dirty="0"/>
              <a:t>Méthodes électriques de mesure de niveau. </a:t>
            </a:r>
            <a:endParaRPr lang="fr-FR" sz="2400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81000" y="5267341"/>
            <a:ext cx="73887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400" dirty="0"/>
              <a:t>3 - </a:t>
            </a:r>
            <a:r>
              <a:rPr lang="fr-FR" sz="2400" b="1" dirty="0"/>
              <a:t>Méthodes fondées sur l’utilisation de rayonnements. </a:t>
            </a:r>
            <a:endParaRPr lang="fr-FR" sz="2400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48" y="857232"/>
            <a:ext cx="3383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sz="2400" b="1" u="sng" dirty="0" smtClean="0">
                <a:cs typeface="Times New Roman" pitchFamily="18" charset="0"/>
              </a:rPr>
              <a:t>Le détecteur de pression</a:t>
            </a:r>
            <a:r>
              <a:rPr lang="fr-FR" sz="2400" b="1" u="sng" dirty="0" smtClean="0"/>
              <a:t> </a:t>
            </a:r>
            <a:endParaRPr lang="fr-FR" sz="2400" b="1" u="sng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4282" y="4143380"/>
            <a:ext cx="85010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cs typeface="Times New Roman" pitchFamily="18" charset="0"/>
              </a:rPr>
              <a:t>Les pressostats et vacuostats sont constitués de deux parties distinctes </a:t>
            </a:r>
            <a:r>
              <a:rPr lang="fr-FR" sz="2000" dirty="0">
                <a:cs typeface="Times New Roman" pitchFamily="18" charset="0"/>
              </a:rPr>
              <a:t>:</a:t>
            </a:r>
            <a:r>
              <a:rPr lang="en-US" sz="2000" dirty="0"/>
              <a:t>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07167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000" dirty="0">
                <a:cs typeface="Times New Roman" pitchFamily="18" charset="0"/>
              </a:rPr>
              <a:t>Ils transforment le franchissement d'une valeur de consigne de pression, en un signal électrique TOR ou Analogique.</a:t>
            </a:r>
            <a:r>
              <a:rPr lang="en-US" sz="2000" dirty="0"/>
              <a:t> 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capteurs </a:t>
            </a:r>
            <a:endParaRPr lang="fr-FR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135729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000" dirty="0">
                <a:cs typeface="Times New Roman" pitchFamily="18" charset="0"/>
              </a:rPr>
              <a:t>Les pressostats et les vacuostats ont pour fonction de contrôler ou de réguler une pression ou une dépression dans un circuit hydraulique ou pneumatique.</a:t>
            </a:r>
            <a:r>
              <a:rPr lang="en-US" sz="2000" dirty="0"/>
              <a:t> 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71472" y="2786058"/>
            <a:ext cx="4643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b="1" dirty="0">
                <a:cs typeface="Times New Roman" pitchFamily="18" charset="0"/>
              </a:rPr>
              <a:t>une partie hydraulique comprenant: </a:t>
            </a:r>
            <a:r>
              <a:rPr lang="en-US" b="1" dirty="0">
                <a:solidFill>
                  <a:srgbClr val="FFFF66"/>
                </a:solidFill>
              </a:rPr>
              <a:t> 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57158" y="321468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fr-FR" dirty="0">
                <a:cs typeface="Times New Roman" pitchFamily="18" charset="0"/>
              </a:rPr>
              <a:t> un ou plusieurs orifices pour le raccordement au réseau de fluide à contrôler</a:t>
            </a:r>
            <a:r>
              <a:rPr lang="en-US" dirty="0"/>
              <a:t> 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142976" y="3714752"/>
            <a:ext cx="5500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Char char="•"/>
            </a:pPr>
            <a:r>
              <a:rPr lang="fr-FR" dirty="0">
                <a:cs typeface="Times New Roman" pitchFamily="18" charset="0"/>
              </a:rPr>
              <a:t> des systèmes de ressorts pour les différents réglages</a:t>
            </a:r>
            <a:r>
              <a:rPr lang="en-US" dirty="0"/>
              <a:t> 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285916" y="4643446"/>
            <a:ext cx="68579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fr-FR" dirty="0">
                <a:cs typeface="Times New Roman" pitchFamily="18" charset="0"/>
              </a:rPr>
              <a:t> un capteur (membrane ou piston) qui reçoit la pression et transmet l’information à la partie électrique</a:t>
            </a:r>
            <a:r>
              <a:rPr lang="en-US" dirty="0"/>
              <a:t> 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85852" y="5357826"/>
            <a:ext cx="73581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dirty="0">
                <a:cs typeface="Times New Roman" pitchFamily="18" charset="0"/>
              </a:rPr>
              <a:t>une partie électrique comprenant des contacts ou une sortie statique.</a:t>
            </a:r>
            <a:r>
              <a:rPr lang="en-US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98120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dirty="0">
                <a:cs typeface="Times New Roman" pitchFamily="18" charset="0"/>
              </a:rPr>
              <a:t>Le fonctionnement des thermomètres à résistance et des thermistances est basé sur un même phénomène physique, à savoir la variation de la résistance électrique d'un conducteur avec la température.</a:t>
            </a:r>
            <a:r>
              <a:rPr lang="en-US" sz="2400" dirty="0"/>
              <a:t> 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396240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400" dirty="0">
                <a:cs typeface="Times New Roman" pitchFamily="18" charset="0"/>
              </a:rPr>
              <a:t>Mais comme ces variations sont différentes suivant qu'il s'agit d'un métal ou d'un agglomérat d'oxydes métalliques, deux cas ont été distingués sous les appellations de thermomètre à résistance d'une part et de thermistance d'autre part.</a:t>
            </a:r>
            <a:r>
              <a:rPr lang="en-US" sz="2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85720" y="2428868"/>
            <a:ext cx="502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dirty="0">
                <a:cs typeface="Times New Roman" pitchFamily="18" charset="0"/>
              </a:rPr>
              <a:t>Lorsque la température varie on a :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5736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fr-FR" sz="2000" dirty="0">
                <a:cs typeface="Times New Roman" pitchFamily="18" charset="0"/>
              </a:rPr>
              <a:t> La résistance électrique d'un conducteur métallique croit avec la température</a:t>
            </a:r>
            <a:r>
              <a:rPr lang="fr-FR" sz="2000" dirty="0">
                <a:solidFill>
                  <a:srgbClr val="FFFF66"/>
                </a:solidFill>
                <a:cs typeface="Times New Roman" pitchFamily="18" charset="0"/>
              </a:rPr>
              <a:t>.</a:t>
            </a:r>
            <a:r>
              <a:rPr lang="fr-FR" sz="2000" dirty="0">
                <a:solidFill>
                  <a:srgbClr val="FFFF66"/>
                </a:solidFill>
              </a:rPr>
              <a:t> </a:t>
            </a:r>
            <a:endParaRPr lang="en-US" sz="2000" dirty="0">
              <a:solidFill>
                <a:srgbClr val="FFFF66"/>
              </a:solidFill>
            </a:endParaRPr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571604" y="2928934"/>
            <a:ext cx="4800600" cy="838200"/>
            <a:chOff x="960" y="1536"/>
            <a:chExt cx="3024" cy="528"/>
          </a:xfrm>
        </p:grpSpPr>
        <p:sp>
          <p:nvSpPr>
            <p:cNvPr id="7" name="Rectangle 17"/>
            <p:cNvSpPr>
              <a:spLocks noChangeArrowheads="1"/>
            </p:cNvSpPr>
            <p:nvPr/>
          </p:nvSpPr>
          <p:spPr bwMode="auto">
            <a:xfrm>
              <a:off x="960" y="1584"/>
              <a:ext cx="2976" cy="4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8" name="Object 18"/>
            <p:cNvGraphicFramePr>
              <a:graphicFrameLocks noChangeAspect="1"/>
            </p:cNvGraphicFramePr>
            <p:nvPr/>
          </p:nvGraphicFramePr>
          <p:xfrm>
            <a:off x="1008" y="1536"/>
            <a:ext cx="2976" cy="481"/>
          </p:xfrm>
          <a:graphic>
            <a:graphicData uri="http://schemas.openxmlformats.org/presentationml/2006/ole">
              <p:oleObj spid="_x0000_s75778" name="Equation" r:id="rId3" imgW="2095200" imgH="342720" progId="Equation.3">
                <p:embed/>
              </p:oleObj>
            </a:graphicData>
          </a:graphic>
        </p:graphicFrame>
      </p:grp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-71470" y="3786190"/>
            <a:ext cx="7696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400" dirty="0">
                <a:cs typeface="Times New Roman" pitchFamily="18" charset="0"/>
              </a:rPr>
              <a:t>T la température en °C</a:t>
            </a:r>
            <a:r>
              <a:rPr lang="fr-FR" sz="2400" dirty="0"/>
              <a:t> </a:t>
            </a:r>
            <a:endParaRPr lang="en-US" sz="2400" dirty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4786322"/>
            <a:ext cx="7696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a, b et c des coefficients positifs, spécifiques au métal.</a:t>
            </a:r>
            <a:r>
              <a:rPr lang="fr-FR" sz="2000" dirty="0"/>
              <a:t> </a:t>
            </a:r>
            <a:endParaRPr lang="en-US" sz="2000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142976" y="4143380"/>
            <a:ext cx="457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Ro la résistance à 0 °C </a:t>
            </a:r>
            <a:endParaRPr lang="en-US" sz="2000" dirty="0">
              <a:cs typeface="Times New Roman" pitchFamily="18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542926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fr-FR" dirty="0">
                <a:cs typeface="Times New Roman" pitchFamily="18" charset="0"/>
              </a:rPr>
              <a:t> C’est le platine qui est le plus utilisé.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00010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1.1 – Thermomètre à résistance</a:t>
            </a:r>
            <a:r>
              <a:rPr lang="fr-FR" sz="2400" b="1" u="sng" dirty="0"/>
              <a:t> </a:t>
            </a:r>
            <a:endParaRPr lang="en-US" sz="2400" b="1" u="sng" dirty="0"/>
          </a:p>
        </p:txBody>
      </p:sp>
      <p:sp>
        <p:nvSpPr>
          <p:cNvPr id="15" name="ZoneTexte 14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785926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400" dirty="0">
                <a:cs typeface="Times New Roman" pitchFamily="18" charset="0"/>
              </a:rPr>
              <a:t>Exemple : La sonde Pt100 est une sonde platine qui a une résistance de 100</a:t>
            </a:r>
            <a:r>
              <a:rPr lang="fr-FR" sz="2400" dirty="0">
                <a:cs typeface="Times New Roman" pitchFamily="18" charset="0"/>
                <a:sym typeface="Symbol" pitchFamily="18" charset="2"/>
              </a:rPr>
              <a:t></a:t>
            </a:r>
            <a:r>
              <a:rPr lang="fr-FR" sz="2400" dirty="0">
                <a:cs typeface="Times New Roman" pitchFamily="18" charset="0"/>
              </a:rPr>
              <a:t> pour une température de 0 °C. (138,5</a:t>
            </a:r>
            <a:r>
              <a:rPr lang="fr-FR" sz="2400" dirty="0">
                <a:cs typeface="Times New Roman" pitchFamily="18" charset="0"/>
                <a:sym typeface="Symbol" pitchFamily="18" charset="2"/>
              </a:rPr>
              <a:t></a:t>
            </a:r>
            <a:r>
              <a:rPr lang="fr-FR" sz="2400" dirty="0">
                <a:cs typeface="Times New Roman" pitchFamily="18" charset="0"/>
              </a:rPr>
              <a:t> pour 100 °C) </a:t>
            </a:r>
            <a:r>
              <a:rPr lang="fr-FR" sz="2400" dirty="0"/>
              <a:t> </a:t>
            </a:r>
            <a:endParaRPr lang="en-US" sz="2400" dirty="0"/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2500298" y="2786058"/>
            <a:ext cx="3886200" cy="762000"/>
            <a:chOff x="720" y="3696"/>
            <a:chExt cx="2448" cy="480"/>
          </a:xfrm>
        </p:grpSpPr>
        <p:sp>
          <p:nvSpPr>
            <p:cNvPr id="6" name="Rectangle 20"/>
            <p:cNvSpPr>
              <a:spLocks noChangeArrowheads="1"/>
            </p:cNvSpPr>
            <p:nvPr/>
          </p:nvSpPr>
          <p:spPr bwMode="auto">
            <a:xfrm>
              <a:off x="720" y="3696"/>
              <a:ext cx="2448" cy="4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7" name="Object 21"/>
            <p:cNvGraphicFramePr>
              <a:graphicFrameLocks noChangeAspect="1"/>
            </p:cNvGraphicFramePr>
            <p:nvPr/>
          </p:nvGraphicFramePr>
          <p:xfrm>
            <a:off x="960" y="3744"/>
            <a:ext cx="1872" cy="394"/>
          </p:xfrm>
          <a:graphic>
            <a:graphicData uri="http://schemas.openxmlformats.org/presentationml/2006/ole">
              <p:oleObj spid="_x0000_s76802" name="Equation" r:id="rId3" imgW="952087" imgH="203112" progId="Equation.3">
                <p:embed/>
              </p:oleObj>
            </a:graphicData>
          </a:graphic>
        </p:graphicFrame>
      </p:grp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857488" y="3857628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fr-FR" sz="2000" dirty="0">
                <a:cs typeface="Times New Roman" pitchFamily="18" charset="0"/>
              </a:rPr>
              <a:t>R</a:t>
            </a:r>
            <a:r>
              <a:rPr lang="fr-FR" sz="2000" baseline="-30000" dirty="0">
                <a:cs typeface="Times New Roman" pitchFamily="18" charset="0"/>
              </a:rPr>
              <a:t>0</a:t>
            </a:r>
            <a:r>
              <a:rPr lang="fr-FR" sz="2000" dirty="0">
                <a:cs typeface="Times New Roman" pitchFamily="18" charset="0"/>
              </a:rPr>
              <a:t>= 100</a:t>
            </a:r>
            <a:r>
              <a:rPr lang="fr-FR" sz="2000" dirty="0">
                <a:cs typeface="Times New Roman" pitchFamily="18" charset="0"/>
                <a:sym typeface="Symbol" pitchFamily="18" charset="2"/>
              </a:rPr>
              <a:t></a:t>
            </a:r>
            <a:r>
              <a:rPr lang="fr-FR" sz="2000" dirty="0">
                <a:cs typeface="Times New Roman" pitchFamily="18" charset="0"/>
              </a:rPr>
              <a:t> pour t=0°C</a:t>
            </a:r>
          </a:p>
          <a:p>
            <a:pPr algn="just" eaLnBrk="0" hangingPunct="0"/>
            <a:r>
              <a:rPr lang="fr-FR" sz="2000" dirty="0">
                <a:cs typeface="Times New Roman" pitchFamily="18" charset="0"/>
              </a:rPr>
              <a:t>K=0.4</a:t>
            </a:r>
            <a:r>
              <a:rPr lang="fr-FR" sz="2000" dirty="0"/>
              <a:t> </a:t>
            </a:r>
            <a:endParaRPr lang="en-US" sz="20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643182"/>
            <a:ext cx="2024063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8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28728" y="1285860"/>
            <a:ext cx="67151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fr-F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1.2 – Thermomètres à thermistance</a:t>
            </a:r>
            <a:r>
              <a:rPr lang="fr-F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28596" y="1928802"/>
            <a:ext cx="78581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>
                <a:cs typeface="Times New Roman" pitchFamily="18" charset="0"/>
              </a:rPr>
              <a:t>La résistance électrique d'une thermistance est très sensible à l'action de la température. Il existe deux types de thermistance, les CTN ( Coefficient de Température Négatif,) et les CTP ( Coefficient de Température Positif ).</a:t>
            </a:r>
            <a:r>
              <a:rPr lang="en-US" sz="2400" b="1" dirty="0"/>
              <a:t> 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214282" y="3857628"/>
            <a:ext cx="6622850" cy="1508126"/>
            <a:chOff x="1198" y="2213"/>
            <a:chExt cx="4272" cy="950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198" y="2213"/>
              <a:ext cx="4272" cy="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fr-FR" dirty="0">
                  <a:cs typeface="Times New Roman" pitchFamily="18" charset="0"/>
                </a:rPr>
                <a:t>La loi de variation est de la forme : </a:t>
              </a:r>
            </a:p>
            <a:p>
              <a:pPr algn="ctr"/>
              <a:endParaRPr lang="fr-FR" b="1" dirty="0">
                <a:solidFill>
                  <a:srgbClr val="FFFF66"/>
                </a:solidFill>
                <a:cs typeface="Times New Roman" pitchFamily="18" charset="0"/>
              </a:endParaRPr>
            </a:p>
            <a:p>
              <a:pPr algn="ctr"/>
              <a:endParaRPr lang="fr-FR" b="1" dirty="0">
                <a:solidFill>
                  <a:srgbClr val="FFFF66"/>
                </a:solidFill>
                <a:cs typeface="Times New Roman" pitchFamily="18" charset="0"/>
              </a:endParaRPr>
            </a:p>
            <a:p>
              <a:pPr algn="ctr"/>
              <a:endParaRPr lang="fr-FR" b="1" dirty="0">
                <a:solidFill>
                  <a:srgbClr val="FFFF66"/>
                </a:solidFill>
                <a:cs typeface="Times New Roman" pitchFamily="18" charset="0"/>
              </a:endParaRPr>
            </a:p>
            <a:p>
              <a:r>
                <a:rPr lang="fr-FR" sz="2000" dirty="0">
                  <a:cs typeface="Times New Roman" pitchFamily="18" charset="0"/>
                </a:rPr>
                <a:t>a et b sont deux paramètres de la thermistance.</a:t>
              </a:r>
              <a:r>
                <a:rPr lang="fr-FR" sz="2000" dirty="0"/>
                <a:t> </a:t>
              </a:r>
              <a:endParaRPr lang="en-US" sz="2000" dirty="0"/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2627" y="2355"/>
            <a:ext cx="1536" cy="578"/>
          </p:xfrm>
          <a:graphic>
            <a:graphicData uri="http://schemas.openxmlformats.org/presentationml/2006/ole">
              <p:oleObj spid="_x0000_s77826" r:id="rId3" imgW="672808" imgH="317362" progId="Equation.3">
                <p:embed/>
              </p:oleObj>
            </a:graphicData>
          </a:graphic>
        </p:graphicFrame>
      </p:grpSp>
      <p:sp>
        <p:nvSpPr>
          <p:cNvPr id="9" name="ZoneTexte 8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  <p:pic>
        <p:nvPicPr>
          <p:cNvPr id="10" name="Image 9" descr="sonde-de-temperature-a-thermistance-40815-28343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3571876"/>
            <a:ext cx="2835167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35756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000" dirty="0">
                <a:cs typeface="Times New Roman" pitchFamily="18" charset="0"/>
              </a:rPr>
              <a:t> Un second avantage des thermistances est leur faible encombrement. Leur domaine d'utilisation va de -80 à +700 °C avec une précision de 1/10ème à un demi degré.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00010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400" b="1" u="sng" dirty="0"/>
              <a:t>1.3 - Comparatif</a:t>
            </a:r>
            <a:endParaRPr lang="en-US" sz="2400" b="1" u="sng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201136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dirty="0">
                <a:cs typeface="Times New Roman" pitchFamily="18" charset="0"/>
              </a:rPr>
              <a:t> La comparaison des variations de résistivité d'un fil de platine et d'une thermistance est faite sur la figure ci-dessous. On constate que non seulement les variations sont de sens opposé, mais aussi que la variation de la résistivité est beaucoup plus importante pour une thermistance que pour un fil métallique </a:t>
            </a:r>
            <a:endParaRPr lang="fr-FR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dirty="0">
                <a:cs typeface="Times New Roman" pitchFamily="18" charset="0"/>
              </a:rPr>
              <a:t> Les thermistances ne présentent pas le phénomène de polarisation et peuvent être traversées indifféremment par un courant continu ou alternatif</a:t>
            </a:r>
            <a:r>
              <a:rPr lang="fr-FR" dirty="0"/>
              <a:t> 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5410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dirty="0">
                <a:cs typeface="Times New Roman" pitchFamily="18" charset="0"/>
              </a:rPr>
              <a:t> L'emploi des thermistances a donc des avantages de sensibilité et de faible encombrement, mais la loi de variation de la résistance en fonction de la température n'est pas linéaire</a:t>
            </a:r>
            <a:r>
              <a:rPr lang="fr-FR" dirty="0"/>
              <a:t>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Définition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9831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/>
              <a:t>Un </a:t>
            </a:r>
            <a:r>
              <a:rPr lang="fr-FR" sz="2800" b="1" dirty="0"/>
              <a:t>Automate Programmable </a:t>
            </a:r>
            <a:r>
              <a:rPr lang="fr-FR" sz="2800" b="1" dirty="0" smtClean="0"/>
              <a:t>Industriel</a:t>
            </a:r>
          </a:p>
          <a:p>
            <a:pPr marL="0" indent="0">
              <a:buNone/>
            </a:pPr>
            <a:r>
              <a:rPr lang="fr-FR" sz="2800" b="1" dirty="0" smtClean="0"/>
              <a:t> </a:t>
            </a:r>
          </a:p>
          <a:p>
            <a:pPr marL="0" indent="0">
              <a:buNone/>
            </a:pPr>
            <a:r>
              <a:rPr lang="fr-FR" sz="2400" b="1" dirty="0" smtClean="0"/>
              <a:t>API </a:t>
            </a:r>
            <a:r>
              <a:rPr lang="fr-FR" sz="2400" b="1" dirty="0"/>
              <a:t>: </a:t>
            </a:r>
            <a:r>
              <a:rPr lang="fr-FR" sz="2400" dirty="0" smtClean="0"/>
              <a:t>Automate programmable industriel</a:t>
            </a:r>
          </a:p>
          <a:p>
            <a:pPr marL="0" indent="0">
              <a:buNone/>
            </a:pPr>
            <a:endParaRPr lang="fr-FR" sz="2400" b="1" dirty="0" smtClean="0"/>
          </a:p>
          <a:p>
            <a:pPr marL="0" indent="0">
              <a:buNone/>
            </a:pPr>
            <a:r>
              <a:rPr lang="fr-FR" sz="2400" dirty="0" smtClean="0"/>
              <a:t> ou</a:t>
            </a:r>
            <a:r>
              <a:rPr lang="fr-FR" sz="2400" dirty="0"/>
              <a:t>, en </a:t>
            </a:r>
            <a:r>
              <a:rPr lang="fr-FR" sz="2400" dirty="0" smtClean="0"/>
              <a:t>anglais</a:t>
            </a:r>
          </a:p>
          <a:p>
            <a:pPr marL="0" indent="0">
              <a:buNone/>
            </a:pPr>
            <a:endParaRPr lang="fr-FR" sz="2400" b="1" dirty="0" smtClean="0"/>
          </a:p>
          <a:p>
            <a:pPr marL="0" indent="0">
              <a:buNone/>
            </a:pPr>
            <a:r>
              <a:rPr lang="fr-FR" sz="2400" b="1" dirty="0" smtClean="0"/>
              <a:t>PLC </a:t>
            </a:r>
            <a:r>
              <a:rPr lang="fr-FR" sz="2400" b="1" dirty="0"/>
              <a:t>: </a:t>
            </a:r>
            <a:r>
              <a:rPr lang="fr-FR" sz="2400" dirty="0"/>
              <a:t>Programmable Logic </a:t>
            </a:r>
            <a:r>
              <a:rPr lang="fr-FR" sz="2400" dirty="0" smtClean="0"/>
              <a:t>Controller</a:t>
            </a:r>
          </a:p>
          <a:p>
            <a:pPr marL="0" indent="0">
              <a:buNone/>
            </a:pPr>
            <a:endParaRPr lang="fr-FR" sz="2400" b="1" dirty="0" smtClean="0"/>
          </a:p>
          <a:p>
            <a:pPr>
              <a:buNone/>
            </a:pPr>
            <a:r>
              <a:rPr lang="fr-FR" sz="2400" b="1" i="1" u="sng" dirty="0" smtClean="0"/>
              <a:t>Est </a:t>
            </a:r>
            <a:r>
              <a:rPr lang="fr-FR" sz="2400" b="1" i="1" u="sng" dirty="0"/>
              <a:t>un appareil </a:t>
            </a:r>
            <a:r>
              <a:rPr lang="fr-FR" sz="2400" b="1" i="1" u="sng" dirty="0" smtClean="0"/>
              <a:t>électronique </a:t>
            </a:r>
            <a:r>
              <a:rPr lang="fr-FR" sz="2400" b="1" i="1" u="sng" dirty="0"/>
              <a:t>de traitement de l’information</a:t>
            </a:r>
          </a:p>
          <a:p>
            <a:pPr>
              <a:buNone/>
            </a:pPr>
            <a:r>
              <a:rPr lang="fr-FR" sz="2400" dirty="0"/>
              <a:t>(remplacement de logique </a:t>
            </a:r>
            <a:r>
              <a:rPr lang="fr-FR" sz="2400" dirty="0" smtClean="0"/>
              <a:t>à </a:t>
            </a:r>
            <a:r>
              <a:rPr lang="fr-FR" sz="2400" dirty="0"/>
              <a:t>relais </a:t>
            </a:r>
            <a:r>
              <a:rPr lang="fr-FR" sz="2400" dirty="0" smtClean="0"/>
              <a:t>câblée)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6685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b="1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1.4 - </a:t>
            </a:r>
            <a:r>
              <a:rPr lang="fr-FR" sz="2000" b="1" u="sng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Couple thermoélectrique</a:t>
            </a:r>
            <a:r>
              <a:rPr lang="fr-FR" sz="2000" b="1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2000" b="1" u="sng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0" y="1524000"/>
            <a:ext cx="9144000" cy="4889500"/>
            <a:chOff x="0" y="960"/>
            <a:chExt cx="5760" cy="308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266"/>
              <a:ext cx="2880" cy="2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960"/>
              <a:ext cx="57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fr-FR" b="1" u="sng" dirty="0">
                  <a:cs typeface="Times New Roman" pitchFamily="18" charset="0"/>
                </a:rPr>
                <a:t>Exemple</a:t>
              </a:r>
              <a:r>
                <a:rPr lang="fr-FR" b="1" dirty="0">
                  <a:cs typeface="Times New Roman" pitchFamily="18" charset="0"/>
                </a:rPr>
                <a:t> : le thermocouple</a:t>
              </a:r>
              <a:r>
                <a:rPr lang="en-US" b="1" dirty="0"/>
                <a:t> </a:t>
              </a:r>
            </a:p>
          </p:txBody>
        </p:sp>
      </p:grp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648200" y="2286000"/>
            <a:ext cx="4495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Un thermocouple est constitué de deux conducteurs en métaux de caractéristiques thermoélectriques différents. Ces deux conducteurs placés dans un gradient de température, vont générer une FEM ( V ) en rapport avec la température </a:t>
            </a:r>
            <a:endParaRPr lang="fr-FR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8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1.5 - </a:t>
            </a:r>
            <a:r>
              <a:rPr lang="fr-FR" sz="2000" u="sng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Sonde de niveau capacitive</a:t>
            </a:r>
            <a:endParaRPr lang="en-US" sz="2000" u="sng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64" y="1571612"/>
            <a:ext cx="295433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48000" y="2438400"/>
            <a:ext cx="5715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La méthode de mesure capacitive est basée sur le principe du condensateur. La conversion d’une variation de capacité en une variation de courant s’effectue par un transmetteur.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000232" y="14285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LES CAPTEURS ANALOGIQUES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24193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95600" y="1600200"/>
            <a:ext cx="5715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C'est un dispositif répondant à une variable mesurée afin de générer et de transmettre un signal de sortie standard en relation continue avec la valeur de la variable mesurée. 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960813"/>
            <a:ext cx="2713038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124200" y="3810000"/>
            <a:ext cx="5715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cs typeface="Times New Roman" pitchFamily="18" charset="0"/>
              </a:rPr>
              <a:t>Le transmetteur est destiné à être monté en tête de sonde. Le signal du détecteur ( sonde de température, de niveau, </a:t>
            </a:r>
            <a:r>
              <a:rPr lang="fr-FR" sz="2000" dirty="0" err="1">
                <a:cs typeface="Times New Roman" pitchFamily="18" charset="0"/>
              </a:rPr>
              <a:t>etc</a:t>
            </a:r>
            <a:r>
              <a:rPr lang="fr-FR" sz="2000" dirty="0">
                <a:cs typeface="Times New Roman" pitchFamily="18" charset="0"/>
              </a:rPr>
              <a:t>… ) est converti par le transmetteur 2 fils en un signal courant </a:t>
            </a:r>
            <a:r>
              <a:rPr lang="fr-FR" sz="2000" dirty="0" err="1">
                <a:cs typeface="Times New Roman" pitchFamily="18" charset="0"/>
              </a:rPr>
              <a:t>linéarisé</a:t>
            </a:r>
            <a:r>
              <a:rPr lang="fr-FR" sz="2000" dirty="0">
                <a:cs typeface="Times New Roman" pitchFamily="18" charset="0"/>
              </a:rPr>
              <a:t>. La liaison 2 fils assure à la fois l'alimentation et la transmission du signal</a:t>
            </a:r>
            <a:r>
              <a:rPr lang="fr-FR" sz="2000" dirty="0"/>
              <a:t>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357422" y="428604"/>
            <a:ext cx="47149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smtClean="0">
                <a:cs typeface="Times New Roman" pitchFamily="18" charset="0"/>
              </a:rPr>
              <a:t>LES TRANSMETTEURS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93822"/>
            <a:ext cx="7543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dirty="0">
                <a:cs typeface="Times New Roman" pitchFamily="18" charset="0"/>
              </a:rPr>
              <a:t>Deux types de transmission du signal cohabitent :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727222"/>
            <a:ext cx="571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fr-FR" sz="2000" b="1" dirty="0">
                <a:cs typeface="Times New Roman" pitchFamily="18" charset="0"/>
              </a:rPr>
              <a:t> La boucle de tension : 0-10 V, 5V- 10V</a:t>
            </a:r>
            <a:r>
              <a:rPr lang="fr-FR" sz="2000" b="1" dirty="0"/>
              <a:t>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26062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dirty="0">
                <a:cs typeface="Times New Roman" pitchFamily="18" charset="0"/>
              </a:rPr>
              <a:t>Le capteur délivre une tension proportionnelle à la grandeur mesurée. Attention cependant au problème des parasites radioélectriques</a:t>
            </a:r>
            <a:r>
              <a:rPr lang="fr-FR" sz="2000" dirty="0"/>
              <a:t>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556022"/>
            <a:ext cx="571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fr-FR" sz="2000" b="1" dirty="0">
                <a:cs typeface="Times New Roman" pitchFamily="18" charset="0"/>
              </a:rPr>
              <a:t> La boucle de courant : 0-20mA, 4-20mA</a:t>
            </a:r>
            <a:r>
              <a:rPr lang="fr-FR" sz="2000" b="1" dirty="0"/>
              <a:t>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28600" y="4013222"/>
            <a:ext cx="8915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dirty="0">
                <a:cs typeface="Times New Roman" pitchFamily="18" charset="0"/>
              </a:rPr>
              <a:t>Le capteur délivre un courant proportionnel à la grandeur mesurée. La faible impédance du circuit améliore l’immunité aux parasites de la boucle et lui confère une plus grande précision.</a:t>
            </a:r>
            <a:r>
              <a:rPr lang="fr-FR" sz="2000" dirty="0"/>
              <a:t>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5384822"/>
            <a:ext cx="891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dirty="0">
                <a:cs typeface="Times New Roman" pitchFamily="18" charset="0"/>
              </a:rPr>
              <a:t>La boucle de courant 4 - 20 mA présente l’avantage de permettre la détection d’une coupure de la ligne si i = 0 mA ( sécurité fil coupée ).</a:t>
            </a:r>
            <a:r>
              <a:rPr lang="fr-FR" sz="2000" dirty="0"/>
              <a:t>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928794" y="142852"/>
            <a:ext cx="5143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smtClean="0">
                <a:cs typeface="Times New Roman" pitchFamily="18" charset="0"/>
              </a:rPr>
              <a:t>LES TRANSMETTEURS </a:t>
            </a:r>
          </a:p>
          <a:p>
            <a:endParaRPr lang="fr-FR" dirty="0"/>
          </a:p>
        </p:txBody>
      </p:sp>
      <p:pic>
        <p:nvPicPr>
          <p:cNvPr id="11" name="Picture 1" descr="C:\Users\AHMIDANI\Desktop\Untitled-1ghhhh6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95475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71546"/>
            <a:ext cx="8472518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/>
              <a:t>Effectue des fonctions d’automatisme programmes telles que: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Logique combinatoire</a:t>
            </a:r>
          </a:p>
          <a:p>
            <a:r>
              <a:rPr lang="fr-FR" sz="2400" dirty="0" smtClean="0"/>
              <a:t>Logique séquentiel (Grafcet, bascules. . .)</a:t>
            </a:r>
          </a:p>
          <a:p>
            <a:r>
              <a:rPr lang="fr-FR" sz="2400" dirty="0" smtClean="0"/>
              <a:t>Temporisation (T-on, T-off, minuterie, horloge . . .)</a:t>
            </a:r>
          </a:p>
          <a:p>
            <a:r>
              <a:rPr lang="fr-FR" sz="2400" dirty="0" smtClean="0"/>
              <a:t>Comptage (totalisateur ,compteur incrémenté décrémenté)</a:t>
            </a:r>
          </a:p>
          <a:p>
            <a:r>
              <a:rPr lang="fr-FR" sz="2400" dirty="0" smtClean="0"/>
              <a:t>Calculs numériques (+,-,/,x. . .)</a:t>
            </a:r>
          </a:p>
          <a:p>
            <a:r>
              <a:rPr lang="fr-FR" sz="2400" dirty="0" smtClean="0"/>
              <a:t>Asservissement, régulation</a:t>
            </a:r>
          </a:p>
          <a:p>
            <a:r>
              <a:rPr lang="fr-FR" sz="2400" dirty="0" smtClean="0"/>
              <a:t>Permet de commander, mesurer et contrôler au moyen de signaux d’entrées et de sorties (numériques ou analogiques) toutes machines et processus, en environnement industriel.</a:t>
            </a:r>
          </a:p>
          <a:p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Définition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57290" y="285728"/>
            <a:ext cx="6399213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Buts de l’automatisation</a:t>
            </a:r>
            <a:endParaRPr kumimoji="0" lang="fr-CA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428860" y="2428868"/>
            <a:ext cx="4419600" cy="914400"/>
          </a:xfrm>
          <a:prstGeom prst="rect">
            <a:avLst/>
          </a:prstGeom>
          <a:ln w="5715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Pourquoi automatiser ?</a:t>
            </a:r>
            <a:endParaRPr kumimoji="0" lang="fr-C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714752"/>
            <a:ext cx="55530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8593</TotalTime>
  <Words>2810</Words>
  <Application>Microsoft Office PowerPoint</Application>
  <PresentationFormat>Affichage à l'écran (4:3)</PresentationFormat>
  <Paragraphs>568</Paragraphs>
  <Slides>74</Slides>
  <Notes>1</Notes>
  <HiddenSlides>0</HiddenSlides>
  <MMClips>1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7</vt:i4>
      </vt:variant>
      <vt:variant>
        <vt:lpstr>Titres des diapositives</vt:lpstr>
      </vt:variant>
      <vt:variant>
        <vt:i4>74</vt:i4>
      </vt:variant>
    </vt:vector>
  </HeadingPairs>
  <TitlesOfParts>
    <vt:vector size="82" baseType="lpstr">
      <vt:lpstr>Thème Office</vt:lpstr>
      <vt:lpstr>Photo Editor Photo</vt:lpstr>
      <vt:lpstr>Image</vt:lpstr>
      <vt:lpstr>Image bitmap</vt:lpstr>
      <vt:lpstr>PhotoImpact</vt:lpstr>
      <vt:lpstr>Designer Drawing</vt:lpstr>
      <vt:lpstr>Equation</vt:lpstr>
      <vt:lpstr>Microsoft Éditeur d'équations 3.0</vt:lpstr>
      <vt:lpstr>Automatismes industriels</vt:lpstr>
      <vt:lpstr>Sommaire</vt:lpstr>
      <vt:lpstr>Applications des automates programmables.</vt:lpstr>
      <vt:lpstr>Applications des automates programmables.</vt:lpstr>
      <vt:lpstr>Diapositive 5</vt:lpstr>
      <vt:lpstr>INTRODUCTION A L’AUTOMATISME</vt:lpstr>
      <vt:lpstr> Définition </vt:lpstr>
      <vt:lpstr> Définition </vt:lpstr>
      <vt:lpstr>Diapositive 9</vt:lpstr>
      <vt:lpstr>Buts de l'automatisation</vt:lpstr>
      <vt:lpstr>Buts de l'automatisation</vt:lpstr>
      <vt:lpstr>Buts de l'automatisation</vt:lpstr>
      <vt:lpstr>Historique</vt:lpstr>
      <vt:lpstr>Quelques fabriquants des automates dans le monde  </vt:lpstr>
      <vt:lpstr> Architecture matérielle d’un API </vt:lpstr>
      <vt:lpstr> Architecture matérielle d’un API </vt:lpstr>
      <vt:lpstr> Architecture matérielle d’un API </vt:lpstr>
      <vt:lpstr> Fonctionnement des automates </vt:lpstr>
      <vt:lpstr> Fonctionnement des automates </vt:lpstr>
      <vt:lpstr> Fonctionnement des automates </vt:lpstr>
      <vt:lpstr>Exemple d’une API</vt:lpstr>
      <vt:lpstr>Catégories d’automates</vt:lpstr>
      <vt:lpstr>Diapositive 23</vt:lpstr>
      <vt:lpstr>Les automates modulaires</vt:lpstr>
      <vt:lpstr>Diapositive 25</vt:lpstr>
      <vt:lpstr>Rack pour automate modulaire</vt:lpstr>
      <vt:lpstr>Alimentation automate modulaire</vt:lpstr>
      <vt:lpstr>CPU</vt:lpstr>
      <vt:lpstr>Module d’entrée sortie</vt:lpstr>
      <vt:lpstr>Module d’entrée sortie</vt:lpstr>
      <vt:lpstr>Module d’entrée sortie</vt:lpstr>
      <vt:lpstr>Les systèmes d’entrés – sorties déportées</vt:lpstr>
      <vt:lpstr>Les systèmes d’entrés – sorties déportées</vt:lpstr>
      <vt:lpstr>Architecture d’un système automatisé de production SAP</vt:lpstr>
      <vt:lpstr>Diapositive 35</vt:lpstr>
      <vt:lpstr>Diapositive 36</vt:lpstr>
      <vt:lpstr>Partie opérative/les actionneurs</vt:lpstr>
      <vt:lpstr>Partie opérative/les actionneurs</vt:lpstr>
      <vt:lpstr>Partie opérative/les actionneurs</vt:lpstr>
      <vt:lpstr>Partie opérative/les actionneurs</vt:lpstr>
      <vt:lpstr>Partie opérative/les actionneurs</vt:lpstr>
      <vt:lpstr>Diapositive 42</vt:lpstr>
      <vt:lpstr>Partie opérative/les actionneurs</vt:lpstr>
      <vt:lpstr>Les pré actionneurs</vt:lpstr>
      <vt:lpstr>Les pré actionneurs</vt:lpstr>
      <vt:lpstr>Les pré actionneurs</vt:lpstr>
      <vt:lpstr>Les pré actionneurs</vt:lpstr>
      <vt:lpstr>Les pré actionneurs</vt:lpstr>
      <vt:lpstr>Les pré actionneurs</vt:lpstr>
      <vt:lpstr>Les capteurs: source d’information ou l’acquisition des données</vt:lpstr>
      <vt:lpstr>définition</vt:lpstr>
      <vt:lpstr>Les capteurs</vt:lpstr>
      <vt:lpstr>Les capteurs tout ou rien</vt:lpstr>
      <vt:lpstr>Les capteurs tout ou rien</vt:lpstr>
      <vt:lpstr>Les capteurs tout ou rien</vt:lpstr>
      <vt:lpstr>Les capteurs tout ou rien</vt:lpstr>
      <vt:lpstr>Les capteurs tout ou rien</vt:lpstr>
      <vt:lpstr>Les capteurs tout ou rien</vt:lpstr>
      <vt:lpstr>Les capteurs tout ou rien</vt:lpstr>
      <vt:lpstr>Les capteurs tout ou rien</vt:lpstr>
      <vt:lpstr>Les capteurs tout ou rien</vt:lpstr>
      <vt:lpstr>Les capteurs </vt:lpstr>
      <vt:lpstr>Les capteurs</vt:lpstr>
      <vt:lpstr>Les capteurs </vt:lpstr>
      <vt:lpstr>Diapositive 65</vt:lpstr>
      <vt:lpstr>Diapositive 66</vt:lpstr>
      <vt:lpstr>Diapositive 67</vt:lpstr>
      <vt:lpstr>Diapositive 68</vt:lpstr>
      <vt:lpstr>Diapositive 69</vt:lpstr>
      <vt:lpstr>Diapositive 70</vt:lpstr>
      <vt:lpstr>Diapositive 71</vt:lpstr>
      <vt:lpstr>Diapositive 72</vt:lpstr>
      <vt:lpstr>Diapositive 73</vt:lpstr>
      <vt:lpstr>Diapositive 74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EHEI   module automatisme industriel</dc:title>
  <dc:creator>adsl</dc:creator>
  <cp:lastModifiedBy>AHMIDANI</cp:lastModifiedBy>
  <cp:revision>162</cp:revision>
  <dcterms:created xsi:type="dcterms:W3CDTF">2012-08-02T22:51:45Z</dcterms:created>
  <dcterms:modified xsi:type="dcterms:W3CDTF">2013-03-06T21:45:38Z</dcterms:modified>
</cp:coreProperties>
</file>