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20" r:id="rId1"/>
  </p:sldMasterIdLst>
  <p:notesMasterIdLst>
    <p:notesMasterId r:id="rId38"/>
  </p:notesMasterIdLst>
  <p:sldIdLst>
    <p:sldId id="297" r:id="rId2"/>
    <p:sldId id="296" r:id="rId3"/>
    <p:sldId id="294" r:id="rId4"/>
    <p:sldId id="257" r:id="rId5"/>
    <p:sldId id="258" r:id="rId6"/>
    <p:sldId id="260" r:id="rId7"/>
    <p:sldId id="261" r:id="rId8"/>
    <p:sldId id="262" r:id="rId9"/>
    <p:sldId id="263" r:id="rId10"/>
    <p:sldId id="264" r:id="rId11"/>
    <p:sldId id="265" r:id="rId12"/>
    <p:sldId id="266" r:id="rId13"/>
    <p:sldId id="298"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91" r:id="rId30"/>
    <p:sldId id="283" r:id="rId31"/>
    <p:sldId id="284" r:id="rId32"/>
    <p:sldId id="285" r:id="rId33"/>
    <p:sldId id="286" r:id="rId34"/>
    <p:sldId id="287" r:id="rId35"/>
    <p:sldId id="288" r:id="rId36"/>
    <p:sldId id="289" r:id="rId3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8C5CA-2B33-401C-A357-B42BA6914F04}" type="doc">
      <dgm:prSet loTypeId="urn:microsoft.com/office/officeart/2005/8/layout/cycle4" loCatId="relationship" qsTypeId="urn:microsoft.com/office/officeart/2005/8/quickstyle/simple1" qsCatId="simple" csTypeId="urn:microsoft.com/office/officeart/2005/8/colors/accent1_2" csCatId="accent1" phldr="1"/>
      <dgm:spPr/>
      <dgm:t>
        <a:bodyPr/>
        <a:lstStyle/>
        <a:p>
          <a:endParaRPr lang="fr-FR"/>
        </a:p>
      </dgm:t>
    </dgm:pt>
    <dgm:pt modelId="{F05FE284-213B-4C46-A001-79E603C88651}">
      <dgm:prSet phldrT="[Texte]" custT="1"/>
      <dgm:spPr/>
      <dgm:t>
        <a:bodyPr/>
        <a:lstStyle/>
        <a:p>
          <a:r>
            <a:rPr lang="fr-FR" sz="2400" dirty="0" smtClean="0"/>
            <a:t>AIR EXTERIEUR</a:t>
          </a:r>
          <a:endParaRPr lang="fr-FR" sz="2400" dirty="0"/>
        </a:p>
      </dgm:t>
    </dgm:pt>
    <dgm:pt modelId="{92ECBDF7-6374-40D9-9714-002A9C232C94}" type="parTrans" cxnId="{665F8443-BFFB-4BEA-B29F-80E7EC582151}">
      <dgm:prSet/>
      <dgm:spPr/>
      <dgm:t>
        <a:bodyPr/>
        <a:lstStyle/>
        <a:p>
          <a:endParaRPr lang="fr-FR"/>
        </a:p>
      </dgm:t>
    </dgm:pt>
    <dgm:pt modelId="{DDCA1AA5-E7E2-4B6C-8509-EB0E1444A637}" type="sibTrans" cxnId="{665F8443-BFFB-4BEA-B29F-80E7EC582151}">
      <dgm:prSet/>
      <dgm:spPr/>
      <dgm:t>
        <a:bodyPr/>
        <a:lstStyle/>
        <a:p>
          <a:endParaRPr lang="fr-FR"/>
        </a:p>
      </dgm:t>
    </dgm:pt>
    <dgm:pt modelId="{C8F3AA5F-AE16-4CEF-8AEB-9BF06A3B733D}">
      <dgm:prSet phldrT="[Texte]"/>
      <dgm:spPr/>
      <dgm:t>
        <a:bodyPr/>
        <a:lstStyle/>
        <a:p>
          <a:r>
            <a:rPr lang="fr-FR" dirty="0" smtClean="0"/>
            <a:t>AIR INTERIEUR</a:t>
          </a:r>
          <a:endParaRPr lang="fr-FR" dirty="0"/>
        </a:p>
      </dgm:t>
    </dgm:pt>
    <dgm:pt modelId="{7F9FFC11-D938-4BD6-9866-692163199705}" type="parTrans" cxnId="{332A33EE-71EE-47CE-A411-FC607C2CEB78}">
      <dgm:prSet/>
      <dgm:spPr/>
      <dgm:t>
        <a:bodyPr/>
        <a:lstStyle/>
        <a:p>
          <a:endParaRPr lang="fr-FR"/>
        </a:p>
      </dgm:t>
    </dgm:pt>
    <dgm:pt modelId="{B24AA8F9-2D82-486A-B1DD-7C1BF0FE4779}" type="sibTrans" cxnId="{332A33EE-71EE-47CE-A411-FC607C2CEB78}">
      <dgm:prSet/>
      <dgm:spPr/>
      <dgm:t>
        <a:bodyPr/>
        <a:lstStyle/>
        <a:p>
          <a:endParaRPr lang="fr-FR"/>
        </a:p>
      </dgm:t>
    </dgm:pt>
    <dgm:pt modelId="{86C04ED9-C332-4E4E-A728-7BD9831C3080}">
      <dgm:prSet phldrT="[Texte]" custT="1"/>
      <dgm:spPr/>
      <dgm:t>
        <a:bodyPr/>
        <a:lstStyle/>
        <a:p>
          <a:pPr algn="ctr"/>
          <a:r>
            <a:rPr lang="fr-FR" sz="1800" dirty="0" smtClean="0"/>
            <a:t>la voix ou aux cris des voisins, au son de la télévision ou de la chaîne     hifi du mélomane du            dessus</a:t>
          </a:r>
          <a:r>
            <a:rPr lang="fr-FR" sz="1500" dirty="0" smtClean="0"/>
            <a:t>.</a:t>
          </a:r>
          <a:endParaRPr lang="fr-FR" sz="1500" dirty="0"/>
        </a:p>
      </dgm:t>
    </dgm:pt>
    <dgm:pt modelId="{586AB3C9-9D75-4931-8882-7A30F3F46E0C}" type="parTrans" cxnId="{88FBF10C-5B62-4852-8A32-AC619A7FB9E5}">
      <dgm:prSet/>
      <dgm:spPr/>
      <dgm:t>
        <a:bodyPr/>
        <a:lstStyle/>
        <a:p>
          <a:endParaRPr lang="fr-FR"/>
        </a:p>
      </dgm:t>
    </dgm:pt>
    <dgm:pt modelId="{B54B8E50-3E68-4FDC-A5BC-6276C96AA247}" type="sibTrans" cxnId="{88FBF10C-5B62-4852-8A32-AC619A7FB9E5}">
      <dgm:prSet/>
      <dgm:spPr/>
      <dgm:t>
        <a:bodyPr/>
        <a:lstStyle/>
        <a:p>
          <a:endParaRPr lang="fr-FR"/>
        </a:p>
      </dgm:t>
    </dgm:pt>
    <dgm:pt modelId="{A35DF416-36B8-413C-9A0B-C45005F9E692}">
      <dgm:prSet phldrT="[Texte]"/>
      <dgm:spPr/>
      <dgm:t>
        <a:bodyPr/>
        <a:lstStyle/>
        <a:p>
          <a:r>
            <a:rPr lang="fr-FR" i="1" dirty="0" smtClean="0"/>
            <a:t>Bruits de chocs ou d’impacts</a:t>
          </a:r>
          <a:endParaRPr lang="fr-FR" dirty="0"/>
        </a:p>
      </dgm:t>
    </dgm:pt>
    <dgm:pt modelId="{E60570B3-BD2E-4433-A26C-5667BE41EB0E}" type="parTrans" cxnId="{D1278A28-DA43-4D56-9489-5CF578BFA5FA}">
      <dgm:prSet/>
      <dgm:spPr/>
      <dgm:t>
        <a:bodyPr/>
        <a:lstStyle/>
        <a:p>
          <a:endParaRPr lang="fr-FR"/>
        </a:p>
      </dgm:t>
    </dgm:pt>
    <dgm:pt modelId="{68E72658-8249-4A0B-BBC1-56AEAD9F305F}" type="sibTrans" cxnId="{D1278A28-DA43-4D56-9489-5CF578BFA5FA}">
      <dgm:prSet/>
      <dgm:spPr/>
      <dgm:t>
        <a:bodyPr/>
        <a:lstStyle/>
        <a:p>
          <a:endParaRPr lang="fr-FR"/>
        </a:p>
      </dgm:t>
    </dgm:pt>
    <dgm:pt modelId="{ABF04DFC-D8EE-4397-A650-1193A673581E}">
      <dgm:prSet phldrT="[Texte]" custT="1"/>
      <dgm:spPr/>
      <dgm:t>
        <a:bodyPr/>
        <a:lstStyle/>
        <a:p>
          <a:r>
            <a:rPr lang="fr-FR" sz="1600" dirty="0" smtClean="0"/>
            <a:t>B     bruits de pas, à la</a:t>
          </a:r>
          <a:endParaRPr lang="fr-FR" sz="1600" dirty="0"/>
        </a:p>
      </dgm:t>
    </dgm:pt>
    <dgm:pt modelId="{2735ADC8-4BA6-4BDC-9E16-D791CA9322DC}" type="parTrans" cxnId="{92B6F8E2-1F86-44E0-A403-E5F03A351E7C}">
      <dgm:prSet/>
      <dgm:spPr/>
      <dgm:t>
        <a:bodyPr/>
        <a:lstStyle/>
        <a:p>
          <a:endParaRPr lang="fr-FR"/>
        </a:p>
      </dgm:t>
    </dgm:pt>
    <dgm:pt modelId="{294E85D6-0376-485B-B6F9-6EA0D0E0BB26}" type="sibTrans" cxnId="{92B6F8E2-1F86-44E0-A403-E5F03A351E7C}">
      <dgm:prSet/>
      <dgm:spPr/>
      <dgm:t>
        <a:bodyPr/>
        <a:lstStyle/>
        <a:p>
          <a:endParaRPr lang="fr-FR"/>
        </a:p>
      </dgm:t>
    </dgm:pt>
    <dgm:pt modelId="{669F87CE-009A-44A7-8014-60323B1B1E1E}">
      <dgm:prSet phldrT="[Texte]"/>
      <dgm:spPr/>
      <dgm:t>
        <a:bodyPr/>
        <a:lstStyle/>
        <a:p>
          <a:r>
            <a:rPr lang="fr-FR" dirty="0" smtClean="0"/>
            <a:t>EQUIPEMENTS</a:t>
          </a:r>
          <a:endParaRPr lang="fr-FR" dirty="0"/>
        </a:p>
      </dgm:t>
    </dgm:pt>
    <dgm:pt modelId="{C8764A17-929C-4599-9210-2F59D3C59F4F}" type="parTrans" cxnId="{DDEA86A4-D709-4B56-AB87-B92F81784D3F}">
      <dgm:prSet/>
      <dgm:spPr/>
      <dgm:t>
        <a:bodyPr/>
        <a:lstStyle/>
        <a:p>
          <a:endParaRPr lang="fr-FR"/>
        </a:p>
      </dgm:t>
    </dgm:pt>
    <dgm:pt modelId="{96DA5EDA-DCDB-47DB-B1BF-D8FB5B87DE05}" type="sibTrans" cxnId="{DDEA86A4-D709-4B56-AB87-B92F81784D3F}">
      <dgm:prSet/>
      <dgm:spPr/>
      <dgm:t>
        <a:bodyPr/>
        <a:lstStyle/>
        <a:p>
          <a:endParaRPr lang="fr-FR"/>
        </a:p>
      </dgm:t>
    </dgm:pt>
    <dgm:pt modelId="{AE5058BF-40EE-4517-AB0E-1DBCCC9A4412}">
      <dgm:prSet phldrT="[Texte]" custT="1"/>
      <dgm:spPr/>
      <dgm:t>
        <a:bodyPr/>
        <a:lstStyle/>
        <a:p>
          <a:r>
            <a:rPr lang="fr-FR" sz="1600" dirty="0" smtClean="0"/>
            <a:t>les appareils individuels  de chauffage, de climatisation et le système de ventilation mécanique et des véhicules circulent                                              sur les routes. </a:t>
          </a:r>
          <a:endParaRPr lang="fr-FR" sz="1600" dirty="0"/>
        </a:p>
      </dgm:t>
    </dgm:pt>
    <dgm:pt modelId="{32240FD6-54AF-4ADF-ABA9-AB7AEAE1413C}" type="parTrans" cxnId="{2319C9A6-B7FE-47F2-9956-381E65AAA51D}">
      <dgm:prSet/>
      <dgm:spPr/>
      <dgm:t>
        <a:bodyPr/>
        <a:lstStyle/>
        <a:p>
          <a:endParaRPr lang="fr-FR"/>
        </a:p>
      </dgm:t>
    </dgm:pt>
    <dgm:pt modelId="{2EC00489-C2F8-4BB7-A061-7B8B69327164}" type="sibTrans" cxnId="{2319C9A6-B7FE-47F2-9956-381E65AAA51D}">
      <dgm:prSet/>
      <dgm:spPr/>
      <dgm:t>
        <a:bodyPr/>
        <a:lstStyle/>
        <a:p>
          <a:endParaRPr lang="fr-FR"/>
        </a:p>
      </dgm:t>
    </dgm:pt>
    <dgm:pt modelId="{65CB1FC3-EFB1-4E04-99FC-E17795DA749B}">
      <dgm:prSet phldrT="[Texte]" custT="1"/>
      <dgm:spPr/>
      <dgm:t>
        <a:bodyPr/>
        <a:lstStyle/>
        <a:p>
          <a:pPr algn="ctr"/>
          <a:r>
            <a:rPr lang="fr-FR" sz="2000" i="0" dirty="0" smtClean="0"/>
            <a:t>les trafics routier et ferroviaire, les avions, et le voisinage (aboiements, claquement de      Portière)</a:t>
          </a:r>
          <a:endParaRPr lang="fr-FR" sz="2000" dirty="0"/>
        </a:p>
      </dgm:t>
    </dgm:pt>
    <dgm:pt modelId="{73826C74-42A5-4AF3-A4BA-81100F1F80D4}" type="sibTrans" cxnId="{DBD86C71-411A-4908-A7D9-F3DD65FB8514}">
      <dgm:prSet/>
      <dgm:spPr/>
      <dgm:t>
        <a:bodyPr/>
        <a:lstStyle/>
        <a:p>
          <a:endParaRPr lang="fr-FR"/>
        </a:p>
      </dgm:t>
    </dgm:pt>
    <dgm:pt modelId="{88B98F34-D941-40C1-83DD-29BD0619B2AB}" type="parTrans" cxnId="{DBD86C71-411A-4908-A7D9-F3DD65FB8514}">
      <dgm:prSet/>
      <dgm:spPr/>
      <dgm:t>
        <a:bodyPr/>
        <a:lstStyle/>
        <a:p>
          <a:endParaRPr lang="fr-FR"/>
        </a:p>
      </dgm:t>
    </dgm:pt>
    <dgm:pt modelId="{E7BB450D-68B3-42F3-B216-9B7A44DE0BEB}">
      <dgm:prSet phldrT="[Texte]" custT="1"/>
      <dgm:spPr/>
      <dgm:t>
        <a:bodyPr/>
        <a:lstStyle/>
        <a:p>
          <a:r>
            <a:rPr lang="fr-FR" sz="1600" dirty="0" smtClean="0"/>
            <a:t>     chute d’objets sur le sol, à la fermeture des portes ou à l’ébranlement des parois par les mouvements d’équipements électroménagers.</a:t>
          </a:r>
          <a:endParaRPr lang="fr-FR" sz="1600" dirty="0"/>
        </a:p>
      </dgm:t>
    </dgm:pt>
    <dgm:pt modelId="{75F87B8A-15D6-4D73-BB30-93C1A38EBE16}" type="parTrans" cxnId="{8DEE7634-BEC5-4DD9-A2D0-A4944F5106CE}">
      <dgm:prSet/>
      <dgm:spPr/>
      <dgm:t>
        <a:bodyPr/>
        <a:lstStyle/>
        <a:p>
          <a:endParaRPr lang="fr-FR"/>
        </a:p>
      </dgm:t>
    </dgm:pt>
    <dgm:pt modelId="{448F1A9A-A6C7-42D6-8588-2981091FF482}" type="sibTrans" cxnId="{8DEE7634-BEC5-4DD9-A2D0-A4944F5106CE}">
      <dgm:prSet/>
      <dgm:spPr/>
      <dgm:t>
        <a:bodyPr/>
        <a:lstStyle/>
        <a:p>
          <a:endParaRPr lang="fr-FR"/>
        </a:p>
      </dgm:t>
    </dgm:pt>
    <dgm:pt modelId="{84A5C38C-3B6E-4D1E-B6F0-6CCF38050610}" type="pres">
      <dgm:prSet presAssocID="{3C78C5CA-2B33-401C-A357-B42BA6914F04}" presName="cycleMatrixDiagram" presStyleCnt="0">
        <dgm:presLayoutVars>
          <dgm:chMax val="1"/>
          <dgm:dir/>
          <dgm:animLvl val="lvl"/>
          <dgm:resizeHandles val="exact"/>
        </dgm:presLayoutVars>
      </dgm:prSet>
      <dgm:spPr/>
      <dgm:t>
        <a:bodyPr/>
        <a:lstStyle/>
        <a:p>
          <a:endParaRPr lang="fr-FR"/>
        </a:p>
      </dgm:t>
    </dgm:pt>
    <dgm:pt modelId="{B61649B6-33D3-4C69-BA41-499841445806}" type="pres">
      <dgm:prSet presAssocID="{3C78C5CA-2B33-401C-A357-B42BA6914F04}" presName="children" presStyleCnt="0"/>
      <dgm:spPr/>
    </dgm:pt>
    <dgm:pt modelId="{3C714A13-5EE4-4296-8D3B-CEF16C912408}" type="pres">
      <dgm:prSet presAssocID="{3C78C5CA-2B33-401C-A357-B42BA6914F04}" presName="child1group" presStyleCnt="0"/>
      <dgm:spPr/>
    </dgm:pt>
    <dgm:pt modelId="{53C918F0-78BC-4EED-A2A2-8CC220879F5C}" type="pres">
      <dgm:prSet presAssocID="{3C78C5CA-2B33-401C-A357-B42BA6914F04}" presName="child1" presStyleLbl="bgAcc1" presStyleIdx="0" presStyleCnt="4" custAng="0" custScaleX="134849" custScaleY="128501"/>
      <dgm:spPr/>
      <dgm:t>
        <a:bodyPr/>
        <a:lstStyle/>
        <a:p>
          <a:endParaRPr lang="fr-FR"/>
        </a:p>
      </dgm:t>
    </dgm:pt>
    <dgm:pt modelId="{D29F6807-E21D-4F7E-891F-F5B37EB12B0C}" type="pres">
      <dgm:prSet presAssocID="{3C78C5CA-2B33-401C-A357-B42BA6914F04}" presName="child1Text" presStyleLbl="bgAcc1" presStyleIdx="0" presStyleCnt="4">
        <dgm:presLayoutVars>
          <dgm:bulletEnabled val="1"/>
        </dgm:presLayoutVars>
      </dgm:prSet>
      <dgm:spPr/>
      <dgm:t>
        <a:bodyPr/>
        <a:lstStyle/>
        <a:p>
          <a:endParaRPr lang="fr-FR"/>
        </a:p>
      </dgm:t>
    </dgm:pt>
    <dgm:pt modelId="{0D737C1C-A9C3-4592-BA3B-66DC25C83D49}" type="pres">
      <dgm:prSet presAssocID="{3C78C5CA-2B33-401C-A357-B42BA6914F04}" presName="child2group" presStyleCnt="0"/>
      <dgm:spPr/>
    </dgm:pt>
    <dgm:pt modelId="{5A0CEB05-71B8-4525-AFC1-9E8AA0FD3E50}" type="pres">
      <dgm:prSet presAssocID="{3C78C5CA-2B33-401C-A357-B42BA6914F04}" presName="child2" presStyleLbl="bgAcc1" presStyleIdx="1" presStyleCnt="4" custScaleX="133529" custScaleY="131139" custLinFactNeighborX="7726"/>
      <dgm:spPr/>
      <dgm:t>
        <a:bodyPr/>
        <a:lstStyle/>
        <a:p>
          <a:endParaRPr lang="fr-FR"/>
        </a:p>
      </dgm:t>
    </dgm:pt>
    <dgm:pt modelId="{322DF0C9-CFFE-49BD-8C92-E18D6B4B13A5}" type="pres">
      <dgm:prSet presAssocID="{3C78C5CA-2B33-401C-A357-B42BA6914F04}" presName="child2Text" presStyleLbl="bgAcc1" presStyleIdx="1" presStyleCnt="4">
        <dgm:presLayoutVars>
          <dgm:bulletEnabled val="1"/>
        </dgm:presLayoutVars>
      </dgm:prSet>
      <dgm:spPr/>
      <dgm:t>
        <a:bodyPr/>
        <a:lstStyle/>
        <a:p>
          <a:endParaRPr lang="fr-FR"/>
        </a:p>
      </dgm:t>
    </dgm:pt>
    <dgm:pt modelId="{2F43B5EC-2AE9-454C-9DB7-CF3F37DBDC92}" type="pres">
      <dgm:prSet presAssocID="{3C78C5CA-2B33-401C-A357-B42BA6914F04}" presName="child3group" presStyleCnt="0"/>
      <dgm:spPr/>
    </dgm:pt>
    <dgm:pt modelId="{AD4676B3-3C57-4BE5-9ABA-735DB0CF64CA}" type="pres">
      <dgm:prSet presAssocID="{3C78C5CA-2B33-401C-A357-B42BA6914F04}" presName="child3" presStyleLbl="bgAcc1" presStyleIdx="2" presStyleCnt="4" custScaleX="132918" custScaleY="138601" custLinFactNeighborX="20965" custLinFactNeighborY="-8560"/>
      <dgm:spPr/>
      <dgm:t>
        <a:bodyPr/>
        <a:lstStyle/>
        <a:p>
          <a:endParaRPr lang="fr-FR"/>
        </a:p>
      </dgm:t>
    </dgm:pt>
    <dgm:pt modelId="{AAD09B81-FC17-41AF-88AF-4DFC08182F7B}" type="pres">
      <dgm:prSet presAssocID="{3C78C5CA-2B33-401C-A357-B42BA6914F04}" presName="child3Text" presStyleLbl="bgAcc1" presStyleIdx="2" presStyleCnt="4">
        <dgm:presLayoutVars>
          <dgm:bulletEnabled val="1"/>
        </dgm:presLayoutVars>
      </dgm:prSet>
      <dgm:spPr/>
      <dgm:t>
        <a:bodyPr/>
        <a:lstStyle/>
        <a:p>
          <a:endParaRPr lang="fr-FR"/>
        </a:p>
      </dgm:t>
    </dgm:pt>
    <dgm:pt modelId="{411E4EAD-3039-44FD-98DF-174A83F12F4D}" type="pres">
      <dgm:prSet presAssocID="{3C78C5CA-2B33-401C-A357-B42BA6914F04}" presName="child4group" presStyleCnt="0"/>
      <dgm:spPr/>
    </dgm:pt>
    <dgm:pt modelId="{D8D2CC17-3B18-4079-A0F9-33C209775349}" type="pres">
      <dgm:prSet presAssocID="{3C78C5CA-2B33-401C-A357-B42BA6914F04}" presName="child4" presStyleLbl="bgAcc1" presStyleIdx="3" presStyleCnt="4" custScaleX="129544" custScaleY="126015" custLinFactNeighborX="-4623" custLinFactNeighborY="1890"/>
      <dgm:spPr/>
      <dgm:t>
        <a:bodyPr/>
        <a:lstStyle/>
        <a:p>
          <a:endParaRPr lang="fr-FR"/>
        </a:p>
      </dgm:t>
    </dgm:pt>
    <dgm:pt modelId="{66FDAD31-88C5-43DB-8E5F-6642705A6400}" type="pres">
      <dgm:prSet presAssocID="{3C78C5CA-2B33-401C-A357-B42BA6914F04}" presName="child4Text" presStyleLbl="bgAcc1" presStyleIdx="3" presStyleCnt="4">
        <dgm:presLayoutVars>
          <dgm:bulletEnabled val="1"/>
        </dgm:presLayoutVars>
      </dgm:prSet>
      <dgm:spPr/>
      <dgm:t>
        <a:bodyPr/>
        <a:lstStyle/>
        <a:p>
          <a:endParaRPr lang="fr-FR"/>
        </a:p>
      </dgm:t>
    </dgm:pt>
    <dgm:pt modelId="{AB7FD048-5946-4129-BC7B-026C7D1B9A0A}" type="pres">
      <dgm:prSet presAssocID="{3C78C5CA-2B33-401C-A357-B42BA6914F04}" presName="childPlaceholder" presStyleCnt="0"/>
      <dgm:spPr/>
    </dgm:pt>
    <dgm:pt modelId="{3A5A9C42-EBC4-4A35-97AA-61CFBA62B175}" type="pres">
      <dgm:prSet presAssocID="{3C78C5CA-2B33-401C-A357-B42BA6914F04}" presName="circle" presStyleCnt="0"/>
      <dgm:spPr/>
    </dgm:pt>
    <dgm:pt modelId="{CD0D0BFF-9513-4321-B244-487FF3C882AF}" type="pres">
      <dgm:prSet presAssocID="{3C78C5CA-2B33-401C-A357-B42BA6914F04}" presName="quadrant1" presStyleLbl="node1" presStyleIdx="0" presStyleCnt="4">
        <dgm:presLayoutVars>
          <dgm:chMax val="1"/>
          <dgm:bulletEnabled val="1"/>
        </dgm:presLayoutVars>
      </dgm:prSet>
      <dgm:spPr/>
      <dgm:t>
        <a:bodyPr/>
        <a:lstStyle/>
        <a:p>
          <a:endParaRPr lang="fr-FR"/>
        </a:p>
      </dgm:t>
    </dgm:pt>
    <dgm:pt modelId="{3103C11B-3613-4BD1-B6B8-0AD2EC9D8639}" type="pres">
      <dgm:prSet presAssocID="{3C78C5CA-2B33-401C-A357-B42BA6914F04}" presName="quadrant2" presStyleLbl="node1" presStyleIdx="1" presStyleCnt="4" custScaleX="99474">
        <dgm:presLayoutVars>
          <dgm:chMax val="1"/>
          <dgm:bulletEnabled val="1"/>
        </dgm:presLayoutVars>
      </dgm:prSet>
      <dgm:spPr/>
      <dgm:t>
        <a:bodyPr/>
        <a:lstStyle/>
        <a:p>
          <a:endParaRPr lang="fr-FR"/>
        </a:p>
      </dgm:t>
    </dgm:pt>
    <dgm:pt modelId="{370038ED-3322-48C4-99F6-24B12CF05D7F}" type="pres">
      <dgm:prSet presAssocID="{3C78C5CA-2B33-401C-A357-B42BA6914F04}" presName="quadrant3" presStyleLbl="node1" presStyleIdx="2" presStyleCnt="4">
        <dgm:presLayoutVars>
          <dgm:chMax val="1"/>
          <dgm:bulletEnabled val="1"/>
        </dgm:presLayoutVars>
      </dgm:prSet>
      <dgm:spPr/>
      <dgm:t>
        <a:bodyPr/>
        <a:lstStyle/>
        <a:p>
          <a:endParaRPr lang="fr-FR"/>
        </a:p>
      </dgm:t>
    </dgm:pt>
    <dgm:pt modelId="{A7BB15A2-E523-4F6A-835E-73F55A0FCA4C}" type="pres">
      <dgm:prSet presAssocID="{3C78C5CA-2B33-401C-A357-B42BA6914F04}" presName="quadrant4" presStyleLbl="node1" presStyleIdx="3" presStyleCnt="4">
        <dgm:presLayoutVars>
          <dgm:chMax val="1"/>
          <dgm:bulletEnabled val="1"/>
        </dgm:presLayoutVars>
      </dgm:prSet>
      <dgm:spPr/>
      <dgm:t>
        <a:bodyPr/>
        <a:lstStyle/>
        <a:p>
          <a:endParaRPr lang="fr-FR"/>
        </a:p>
      </dgm:t>
    </dgm:pt>
    <dgm:pt modelId="{C203773D-3F97-4C7C-8437-FA16861FAFCF}" type="pres">
      <dgm:prSet presAssocID="{3C78C5CA-2B33-401C-A357-B42BA6914F04}" presName="quadrantPlaceholder" presStyleCnt="0"/>
      <dgm:spPr/>
    </dgm:pt>
    <dgm:pt modelId="{DD4521B2-5424-4CC6-96DE-B87BE7131217}" type="pres">
      <dgm:prSet presAssocID="{3C78C5CA-2B33-401C-A357-B42BA6914F04}" presName="center1" presStyleLbl="fgShp" presStyleIdx="0" presStyleCnt="2"/>
      <dgm:spPr/>
    </dgm:pt>
    <dgm:pt modelId="{0A19E7EA-16BB-4152-976D-9341B23642BC}" type="pres">
      <dgm:prSet presAssocID="{3C78C5CA-2B33-401C-A357-B42BA6914F04}" presName="center2" presStyleLbl="fgShp" presStyleIdx="1" presStyleCnt="2"/>
      <dgm:spPr/>
    </dgm:pt>
  </dgm:ptLst>
  <dgm:cxnLst>
    <dgm:cxn modelId="{457C24A3-C906-4F37-A25C-9A2CB3C2F926}" type="presOf" srcId="{3C78C5CA-2B33-401C-A357-B42BA6914F04}" destId="{84A5C38C-3B6E-4D1E-B6F0-6CCF38050610}" srcOrd="0" destOrd="0" presId="urn:microsoft.com/office/officeart/2005/8/layout/cycle4"/>
    <dgm:cxn modelId="{9254623D-16E0-43B6-9C35-F1FE9FCEE092}" type="presOf" srcId="{ABF04DFC-D8EE-4397-A650-1193A673581E}" destId="{AD4676B3-3C57-4BE5-9ABA-735DB0CF64CA}" srcOrd="0" destOrd="0" presId="urn:microsoft.com/office/officeart/2005/8/layout/cycle4"/>
    <dgm:cxn modelId="{D1278A28-DA43-4D56-9489-5CF578BFA5FA}" srcId="{3C78C5CA-2B33-401C-A357-B42BA6914F04}" destId="{A35DF416-36B8-413C-9A0B-C45005F9E692}" srcOrd="2" destOrd="0" parTransId="{E60570B3-BD2E-4433-A26C-5667BE41EB0E}" sibTransId="{68E72658-8249-4A0B-BBC1-56AEAD9F305F}"/>
    <dgm:cxn modelId="{DA5A2EE2-AE90-4A87-A135-0BF377DFB63B}" type="presOf" srcId="{F05FE284-213B-4C46-A001-79E603C88651}" destId="{CD0D0BFF-9513-4321-B244-487FF3C882AF}" srcOrd="0" destOrd="0" presId="urn:microsoft.com/office/officeart/2005/8/layout/cycle4"/>
    <dgm:cxn modelId="{8F06DF3D-F912-488C-90A1-7DC7CA753BEE}" type="presOf" srcId="{65CB1FC3-EFB1-4E04-99FC-E17795DA749B}" destId="{53C918F0-78BC-4EED-A2A2-8CC220879F5C}" srcOrd="0" destOrd="0" presId="urn:microsoft.com/office/officeart/2005/8/layout/cycle4"/>
    <dgm:cxn modelId="{665F8443-BFFB-4BEA-B29F-80E7EC582151}" srcId="{3C78C5CA-2B33-401C-A357-B42BA6914F04}" destId="{F05FE284-213B-4C46-A001-79E603C88651}" srcOrd="0" destOrd="0" parTransId="{92ECBDF7-6374-40D9-9714-002A9C232C94}" sibTransId="{DDCA1AA5-E7E2-4B6C-8509-EB0E1444A637}"/>
    <dgm:cxn modelId="{88FBF10C-5B62-4852-8A32-AC619A7FB9E5}" srcId="{C8F3AA5F-AE16-4CEF-8AEB-9BF06A3B733D}" destId="{86C04ED9-C332-4E4E-A728-7BD9831C3080}" srcOrd="0" destOrd="0" parTransId="{586AB3C9-9D75-4931-8882-7A30F3F46E0C}" sibTransId="{B54B8E50-3E68-4FDC-A5BC-6276C96AA247}"/>
    <dgm:cxn modelId="{16F679B0-3A36-4205-B0DC-680308EE69BD}" type="presOf" srcId="{AE5058BF-40EE-4517-AB0E-1DBCCC9A4412}" destId="{D8D2CC17-3B18-4079-A0F9-33C209775349}" srcOrd="0" destOrd="0" presId="urn:microsoft.com/office/officeart/2005/8/layout/cycle4"/>
    <dgm:cxn modelId="{A5323275-5B3E-426F-93C2-2F2A78884F6D}" type="presOf" srcId="{A35DF416-36B8-413C-9A0B-C45005F9E692}" destId="{370038ED-3322-48C4-99F6-24B12CF05D7F}" srcOrd="0" destOrd="0" presId="urn:microsoft.com/office/officeart/2005/8/layout/cycle4"/>
    <dgm:cxn modelId="{DBD86C71-411A-4908-A7D9-F3DD65FB8514}" srcId="{F05FE284-213B-4C46-A001-79E603C88651}" destId="{65CB1FC3-EFB1-4E04-99FC-E17795DA749B}" srcOrd="0" destOrd="0" parTransId="{88B98F34-D941-40C1-83DD-29BD0619B2AB}" sibTransId="{73826C74-42A5-4AF3-A4BA-81100F1F80D4}"/>
    <dgm:cxn modelId="{D4A0C6FC-2E2E-4300-A577-5D236971A3A0}" type="presOf" srcId="{C8F3AA5F-AE16-4CEF-8AEB-9BF06A3B733D}" destId="{3103C11B-3613-4BD1-B6B8-0AD2EC9D8639}" srcOrd="0" destOrd="0" presId="urn:microsoft.com/office/officeart/2005/8/layout/cycle4"/>
    <dgm:cxn modelId="{F995E6EC-26FD-426D-AEF0-8E1A5A0A68DE}" type="presOf" srcId="{AE5058BF-40EE-4517-AB0E-1DBCCC9A4412}" destId="{66FDAD31-88C5-43DB-8E5F-6642705A6400}" srcOrd="1" destOrd="0" presId="urn:microsoft.com/office/officeart/2005/8/layout/cycle4"/>
    <dgm:cxn modelId="{D8FD0CAB-A90C-4679-9CE3-5D5A994F5421}" type="presOf" srcId="{65CB1FC3-EFB1-4E04-99FC-E17795DA749B}" destId="{D29F6807-E21D-4F7E-891F-F5B37EB12B0C}" srcOrd="1" destOrd="0" presId="urn:microsoft.com/office/officeart/2005/8/layout/cycle4"/>
    <dgm:cxn modelId="{ABD628F9-03A6-4DBD-985F-E97DD686B755}" type="presOf" srcId="{E7BB450D-68B3-42F3-B216-9B7A44DE0BEB}" destId="{AD4676B3-3C57-4BE5-9ABA-735DB0CF64CA}" srcOrd="0" destOrd="1" presId="urn:microsoft.com/office/officeart/2005/8/layout/cycle4"/>
    <dgm:cxn modelId="{D330073A-8460-44CA-935F-B46E0C219CC0}" type="presOf" srcId="{ABF04DFC-D8EE-4397-A650-1193A673581E}" destId="{AAD09B81-FC17-41AF-88AF-4DFC08182F7B}" srcOrd="1" destOrd="0" presId="urn:microsoft.com/office/officeart/2005/8/layout/cycle4"/>
    <dgm:cxn modelId="{8DEE7634-BEC5-4DD9-A2D0-A4944F5106CE}" srcId="{A35DF416-36B8-413C-9A0B-C45005F9E692}" destId="{E7BB450D-68B3-42F3-B216-9B7A44DE0BEB}" srcOrd="1" destOrd="0" parTransId="{75F87B8A-15D6-4D73-BB30-93C1A38EBE16}" sibTransId="{448F1A9A-A6C7-42D6-8588-2981091FF482}"/>
    <dgm:cxn modelId="{332A33EE-71EE-47CE-A411-FC607C2CEB78}" srcId="{3C78C5CA-2B33-401C-A357-B42BA6914F04}" destId="{C8F3AA5F-AE16-4CEF-8AEB-9BF06A3B733D}" srcOrd="1" destOrd="0" parTransId="{7F9FFC11-D938-4BD6-9866-692163199705}" sibTransId="{B24AA8F9-2D82-486A-B1DD-7C1BF0FE4779}"/>
    <dgm:cxn modelId="{DDEA86A4-D709-4B56-AB87-B92F81784D3F}" srcId="{3C78C5CA-2B33-401C-A357-B42BA6914F04}" destId="{669F87CE-009A-44A7-8014-60323B1B1E1E}" srcOrd="3" destOrd="0" parTransId="{C8764A17-929C-4599-9210-2F59D3C59F4F}" sibTransId="{96DA5EDA-DCDB-47DB-B1BF-D8FB5B87DE05}"/>
    <dgm:cxn modelId="{DDA0E374-32F0-4BF5-9C9B-DA60737D416C}" type="presOf" srcId="{669F87CE-009A-44A7-8014-60323B1B1E1E}" destId="{A7BB15A2-E523-4F6A-835E-73F55A0FCA4C}" srcOrd="0" destOrd="0" presId="urn:microsoft.com/office/officeart/2005/8/layout/cycle4"/>
    <dgm:cxn modelId="{2319C9A6-B7FE-47F2-9956-381E65AAA51D}" srcId="{669F87CE-009A-44A7-8014-60323B1B1E1E}" destId="{AE5058BF-40EE-4517-AB0E-1DBCCC9A4412}" srcOrd="0" destOrd="0" parTransId="{32240FD6-54AF-4ADF-ABA9-AB7AEAE1413C}" sibTransId="{2EC00489-C2F8-4BB7-A061-7B8B69327164}"/>
    <dgm:cxn modelId="{5CD28C14-EA5D-45E5-9F82-2EEB432D7E54}" type="presOf" srcId="{86C04ED9-C332-4E4E-A728-7BD9831C3080}" destId="{322DF0C9-CFFE-49BD-8C92-E18D6B4B13A5}" srcOrd="1" destOrd="0" presId="urn:microsoft.com/office/officeart/2005/8/layout/cycle4"/>
    <dgm:cxn modelId="{97E3F2FC-E87A-49AB-94BB-62ABD668D745}" type="presOf" srcId="{E7BB450D-68B3-42F3-B216-9B7A44DE0BEB}" destId="{AAD09B81-FC17-41AF-88AF-4DFC08182F7B}" srcOrd="1" destOrd="1" presId="urn:microsoft.com/office/officeart/2005/8/layout/cycle4"/>
    <dgm:cxn modelId="{2ACFDC24-DEAF-4D82-9837-9D3A9F9E2EDC}" type="presOf" srcId="{86C04ED9-C332-4E4E-A728-7BD9831C3080}" destId="{5A0CEB05-71B8-4525-AFC1-9E8AA0FD3E50}" srcOrd="0" destOrd="0" presId="urn:microsoft.com/office/officeart/2005/8/layout/cycle4"/>
    <dgm:cxn modelId="{92B6F8E2-1F86-44E0-A403-E5F03A351E7C}" srcId="{A35DF416-36B8-413C-9A0B-C45005F9E692}" destId="{ABF04DFC-D8EE-4397-A650-1193A673581E}" srcOrd="0" destOrd="0" parTransId="{2735ADC8-4BA6-4BDC-9E16-D791CA9322DC}" sibTransId="{294E85D6-0376-485B-B6F9-6EA0D0E0BB26}"/>
    <dgm:cxn modelId="{DE0CE82E-856A-424D-A490-B04A053F9316}" type="presParOf" srcId="{84A5C38C-3B6E-4D1E-B6F0-6CCF38050610}" destId="{B61649B6-33D3-4C69-BA41-499841445806}" srcOrd="0" destOrd="0" presId="urn:microsoft.com/office/officeart/2005/8/layout/cycle4"/>
    <dgm:cxn modelId="{936BF978-1F9E-46F4-9596-E256152C383A}" type="presParOf" srcId="{B61649B6-33D3-4C69-BA41-499841445806}" destId="{3C714A13-5EE4-4296-8D3B-CEF16C912408}" srcOrd="0" destOrd="0" presId="urn:microsoft.com/office/officeart/2005/8/layout/cycle4"/>
    <dgm:cxn modelId="{A3C120FF-A08F-4372-898F-11850463BE3F}" type="presParOf" srcId="{3C714A13-5EE4-4296-8D3B-CEF16C912408}" destId="{53C918F0-78BC-4EED-A2A2-8CC220879F5C}" srcOrd="0" destOrd="0" presId="urn:microsoft.com/office/officeart/2005/8/layout/cycle4"/>
    <dgm:cxn modelId="{641E2E13-8DCC-4F25-862E-65984B2EDAD7}" type="presParOf" srcId="{3C714A13-5EE4-4296-8D3B-CEF16C912408}" destId="{D29F6807-E21D-4F7E-891F-F5B37EB12B0C}" srcOrd="1" destOrd="0" presId="urn:microsoft.com/office/officeart/2005/8/layout/cycle4"/>
    <dgm:cxn modelId="{FDC518A1-90F7-4232-B42B-2FC73DBFD8F1}" type="presParOf" srcId="{B61649B6-33D3-4C69-BA41-499841445806}" destId="{0D737C1C-A9C3-4592-BA3B-66DC25C83D49}" srcOrd="1" destOrd="0" presId="urn:microsoft.com/office/officeart/2005/8/layout/cycle4"/>
    <dgm:cxn modelId="{FB790604-CBA4-45BD-B7D2-D43C42EECC6D}" type="presParOf" srcId="{0D737C1C-A9C3-4592-BA3B-66DC25C83D49}" destId="{5A0CEB05-71B8-4525-AFC1-9E8AA0FD3E50}" srcOrd="0" destOrd="0" presId="urn:microsoft.com/office/officeart/2005/8/layout/cycle4"/>
    <dgm:cxn modelId="{B9AB3052-C22D-478B-B38F-CC9801F8A18D}" type="presParOf" srcId="{0D737C1C-A9C3-4592-BA3B-66DC25C83D49}" destId="{322DF0C9-CFFE-49BD-8C92-E18D6B4B13A5}" srcOrd="1" destOrd="0" presId="urn:microsoft.com/office/officeart/2005/8/layout/cycle4"/>
    <dgm:cxn modelId="{B1EFB92B-34D0-4FB4-85F9-32FB0F6C9F9A}" type="presParOf" srcId="{B61649B6-33D3-4C69-BA41-499841445806}" destId="{2F43B5EC-2AE9-454C-9DB7-CF3F37DBDC92}" srcOrd="2" destOrd="0" presId="urn:microsoft.com/office/officeart/2005/8/layout/cycle4"/>
    <dgm:cxn modelId="{DA26B776-71E1-4409-B886-CC2D50BEACD0}" type="presParOf" srcId="{2F43B5EC-2AE9-454C-9DB7-CF3F37DBDC92}" destId="{AD4676B3-3C57-4BE5-9ABA-735DB0CF64CA}" srcOrd="0" destOrd="0" presId="urn:microsoft.com/office/officeart/2005/8/layout/cycle4"/>
    <dgm:cxn modelId="{0522AA50-790D-4AC9-9DD0-4BEF8C31C713}" type="presParOf" srcId="{2F43B5EC-2AE9-454C-9DB7-CF3F37DBDC92}" destId="{AAD09B81-FC17-41AF-88AF-4DFC08182F7B}" srcOrd="1" destOrd="0" presId="urn:microsoft.com/office/officeart/2005/8/layout/cycle4"/>
    <dgm:cxn modelId="{2513F012-1EDA-43B1-8F7A-F44A2C2A4B6E}" type="presParOf" srcId="{B61649B6-33D3-4C69-BA41-499841445806}" destId="{411E4EAD-3039-44FD-98DF-174A83F12F4D}" srcOrd="3" destOrd="0" presId="urn:microsoft.com/office/officeart/2005/8/layout/cycle4"/>
    <dgm:cxn modelId="{8DFADEC8-BE23-433C-8CE2-8790B98BE136}" type="presParOf" srcId="{411E4EAD-3039-44FD-98DF-174A83F12F4D}" destId="{D8D2CC17-3B18-4079-A0F9-33C209775349}" srcOrd="0" destOrd="0" presId="urn:microsoft.com/office/officeart/2005/8/layout/cycle4"/>
    <dgm:cxn modelId="{FF3E776C-51A0-4657-86B3-93BB080560C2}" type="presParOf" srcId="{411E4EAD-3039-44FD-98DF-174A83F12F4D}" destId="{66FDAD31-88C5-43DB-8E5F-6642705A6400}" srcOrd="1" destOrd="0" presId="urn:microsoft.com/office/officeart/2005/8/layout/cycle4"/>
    <dgm:cxn modelId="{54EA4D03-07BC-4EBC-94BF-D151627E23B3}" type="presParOf" srcId="{B61649B6-33D3-4C69-BA41-499841445806}" destId="{AB7FD048-5946-4129-BC7B-026C7D1B9A0A}" srcOrd="4" destOrd="0" presId="urn:microsoft.com/office/officeart/2005/8/layout/cycle4"/>
    <dgm:cxn modelId="{F97F9CE4-A2D5-4F68-83F2-4E5A2D5B8FB9}" type="presParOf" srcId="{84A5C38C-3B6E-4D1E-B6F0-6CCF38050610}" destId="{3A5A9C42-EBC4-4A35-97AA-61CFBA62B175}" srcOrd="1" destOrd="0" presId="urn:microsoft.com/office/officeart/2005/8/layout/cycle4"/>
    <dgm:cxn modelId="{308031B1-AF5A-4225-9D77-07029F4D5B79}" type="presParOf" srcId="{3A5A9C42-EBC4-4A35-97AA-61CFBA62B175}" destId="{CD0D0BFF-9513-4321-B244-487FF3C882AF}" srcOrd="0" destOrd="0" presId="urn:microsoft.com/office/officeart/2005/8/layout/cycle4"/>
    <dgm:cxn modelId="{39D4BA38-A1F0-4C7E-9C2D-B5B4F19A26F5}" type="presParOf" srcId="{3A5A9C42-EBC4-4A35-97AA-61CFBA62B175}" destId="{3103C11B-3613-4BD1-B6B8-0AD2EC9D8639}" srcOrd="1" destOrd="0" presId="urn:microsoft.com/office/officeart/2005/8/layout/cycle4"/>
    <dgm:cxn modelId="{25EE5F2D-D579-4BE5-B6C8-4F98440A1EEB}" type="presParOf" srcId="{3A5A9C42-EBC4-4A35-97AA-61CFBA62B175}" destId="{370038ED-3322-48C4-99F6-24B12CF05D7F}" srcOrd="2" destOrd="0" presId="urn:microsoft.com/office/officeart/2005/8/layout/cycle4"/>
    <dgm:cxn modelId="{FFA8B063-ED53-4B98-98FD-F9A24DEB70FA}" type="presParOf" srcId="{3A5A9C42-EBC4-4A35-97AA-61CFBA62B175}" destId="{A7BB15A2-E523-4F6A-835E-73F55A0FCA4C}" srcOrd="3" destOrd="0" presId="urn:microsoft.com/office/officeart/2005/8/layout/cycle4"/>
    <dgm:cxn modelId="{98A27433-E856-4AA9-893B-9AE5EEF9C789}" type="presParOf" srcId="{3A5A9C42-EBC4-4A35-97AA-61CFBA62B175}" destId="{C203773D-3F97-4C7C-8437-FA16861FAFCF}" srcOrd="4" destOrd="0" presId="urn:microsoft.com/office/officeart/2005/8/layout/cycle4"/>
    <dgm:cxn modelId="{F4806967-07BC-45FE-B3D7-FBD376CDBB6E}" type="presParOf" srcId="{84A5C38C-3B6E-4D1E-B6F0-6CCF38050610}" destId="{DD4521B2-5424-4CC6-96DE-B87BE7131217}" srcOrd="2" destOrd="0" presId="urn:microsoft.com/office/officeart/2005/8/layout/cycle4"/>
    <dgm:cxn modelId="{24723154-4BBE-45FF-8B04-7737AA6F6BEB}" type="presParOf" srcId="{84A5C38C-3B6E-4D1E-B6F0-6CCF38050610}" destId="{0A19E7EA-16BB-4152-976D-9341B23642BC}" srcOrd="3" destOrd="0" presId="urn:microsoft.com/office/officeart/2005/8/layout/cycle4"/>
  </dgm:cxnLst>
  <dgm:bg/>
  <dgm:whole/>
</dgm:dataModel>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CD3B52-1902-4D90-87ED-6A191617715E}" type="datetimeFigureOut">
              <a:rPr lang="fr-FR" smtClean="0"/>
              <a:pPr/>
              <a:t>09/02/2011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C12E0D-B7EE-4D0A-97AF-B12955AD60C2}"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r>
              <a:rPr lang="fr-FR" smtClean="0"/>
              <a:t>22/12/2010</a:t>
            </a:r>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r>
              <a:rPr lang="fr-FR" smtClean="0"/>
              <a:t>22/12/2010</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r>
              <a:rPr lang="fr-FR" smtClean="0"/>
              <a:t>22/12/2010</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r>
              <a:rPr lang="fr-FR" smtClean="0"/>
              <a:t>22/12/2010</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r>
              <a:rPr lang="fr-FR" smtClean="0"/>
              <a:t>22/12/2010</a:t>
            </a:r>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r>
              <a:rPr lang="fr-FR" smtClean="0"/>
              <a:t>22/12/2010</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r>
              <a:rPr lang="fr-FR" smtClean="0"/>
              <a:t>22/12/2010</a:t>
            </a:r>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r>
              <a:rPr lang="fr-FR" smtClean="0"/>
              <a:t>22/12/2010</a:t>
            </a:r>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22/12/2010</a:t>
            </a:r>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r>
              <a:rPr lang="fr-FR" smtClean="0"/>
              <a:t>22/12/2010</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4D2BF9B-A79B-442C-8C7E-C163BB02958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22/12/2010</a:t>
            </a:r>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54D2BF9B-A79B-442C-8C7E-C163BB02958A}"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fr-FR" smtClean="0"/>
              <a:t>22/12/2010</a:t>
            </a:r>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4D2BF9B-A79B-442C-8C7E-C163BB02958A}"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vedura.fr/environnement/pollution" TargetMode="External"/><Relationship Id="rId2" Type="http://schemas.openxmlformats.org/officeDocument/2006/relationships/hyperlink" Target="http://www.vedura.fr/environnemen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vedura.fr/environnement/catastrophe-ecologique" TargetMode="External"/><Relationship Id="rId2" Type="http://schemas.openxmlformats.org/officeDocument/2006/relationships/hyperlink" Target="http://www.vedura.fr/environnement/" TargetMode="External"/><Relationship Id="rId1" Type="http://schemas.openxmlformats.org/officeDocument/2006/relationships/slideLayout" Target="../slideLayouts/slideLayout2.xml"/><Relationship Id="rId4" Type="http://schemas.openxmlformats.org/officeDocument/2006/relationships/hyperlink" Target="http://www.vedura.fr/developpement-durable/reglementatio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fr.wikipedia.org/wiki/Tapage" TargetMode="External"/><Relationship Id="rId2" Type="http://schemas.openxmlformats.org/officeDocument/2006/relationships/hyperlink" Target="http://fr.wikipedia.org/wiki/Rumeur" TargetMode="External"/><Relationship Id="rId1" Type="http://schemas.openxmlformats.org/officeDocument/2006/relationships/slideLayout" Target="../slideLayouts/slideLayout2.xml"/><Relationship Id="rId6" Type="http://schemas.openxmlformats.org/officeDocument/2006/relationships/hyperlink" Target="http://fr.wikipedia.org/wiki/D%C3%A9tonation" TargetMode="External"/><Relationship Id="rId5" Type="http://schemas.openxmlformats.org/officeDocument/2006/relationships/hyperlink" Target="http://fr.wikipedia.org/wiki/D%C3%A9flagration" TargetMode="External"/><Relationship Id="rId4" Type="http://schemas.openxmlformats.org/officeDocument/2006/relationships/hyperlink" Target="http://fr.wikipedia.org/wiki/Nuisance_sonore" TargetMode="Externa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techno-science.net/?onglet=glossaire&amp;definition=3581" TargetMode="External"/><Relationship Id="rId7" Type="http://schemas.openxmlformats.org/officeDocument/2006/relationships/hyperlink" Target="http://www.techno-science.net/?onglet=glossaire&amp;definition=222" TargetMode="External"/><Relationship Id="rId2" Type="http://schemas.openxmlformats.org/officeDocument/2006/relationships/hyperlink" Target="http://www.techno-science.net/?onglet=glossaire&amp;definition=1232" TargetMode="External"/><Relationship Id="rId1" Type="http://schemas.openxmlformats.org/officeDocument/2006/relationships/slideLayout" Target="../slideLayouts/slideLayout2.xml"/><Relationship Id="rId6" Type="http://schemas.openxmlformats.org/officeDocument/2006/relationships/hyperlink" Target="http://www.techno-science.net/?onglet=glossaire&amp;definition=938" TargetMode="External"/><Relationship Id="rId5" Type="http://schemas.openxmlformats.org/officeDocument/2006/relationships/hyperlink" Target="http://www.techno-science.net/?onglet=glossaire&amp;definition=2886" TargetMode="External"/><Relationship Id="rId4" Type="http://schemas.openxmlformats.org/officeDocument/2006/relationships/hyperlink" Target="http://www.techno-science.net/?onglet=glossaire&amp;definition=652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9"/>
          <p:cNvSpPr>
            <a:spLocks noChangeArrowheads="1"/>
          </p:cNvSpPr>
          <p:nvPr/>
        </p:nvSpPr>
        <p:spPr bwMode="auto">
          <a:xfrm>
            <a:off x="395288" y="6373813"/>
            <a:ext cx="8529637" cy="161925"/>
          </a:xfrm>
          <a:prstGeom prst="rect">
            <a:avLst/>
          </a:prstGeom>
          <a:solidFill>
            <a:srgbClr val="C0C0C0"/>
          </a:solidFill>
          <a:ln w="9525">
            <a:solidFill>
              <a:schemeClr val="tx1"/>
            </a:solidFill>
            <a:miter lim="800000"/>
            <a:headEnd/>
            <a:tailEnd/>
          </a:ln>
          <a:effectLst/>
        </p:spPr>
        <p:txBody>
          <a:bodyPr wrap="none" anchor="ctr"/>
          <a:lstStyle/>
          <a:p>
            <a:pPr algn="ctr"/>
            <a:endParaRPr lang="fr-FR"/>
          </a:p>
        </p:txBody>
      </p:sp>
      <p:sp>
        <p:nvSpPr>
          <p:cNvPr id="2058" name="Rectangle 10"/>
          <p:cNvSpPr>
            <a:spLocks noChangeArrowheads="1"/>
          </p:cNvSpPr>
          <p:nvPr/>
        </p:nvSpPr>
        <p:spPr bwMode="auto">
          <a:xfrm>
            <a:off x="7308850"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59" name="Rectangle 11"/>
          <p:cNvSpPr>
            <a:spLocks noChangeArrowheads="1"/>
          </p:cNvSpPr>
          <p:nvPr/>
        </p:nvSpPr>
        <p:spPr bwMode="auto">
          <a:xfrm>
            <a:off x="6156325"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0" name="Rectangle 12"/>
          <p:cNvSpPr>
            <a:spLocks noChangeArrowheads="1"/>
          </p:cNvSpPr>
          <p:nvPr/>
        </p:nvSpPr>
        <p:spPr bwMode="auto">
          <a:xfrm>
            <a:off x="5148263"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1" name="Rectangle 13"/>
          <p:cNvSpPr>
            <a:spLocks noChangeArrowheads="1"/>
          </p:cNvSpPr>
          <p:nvPr/>
        </p:nvSpPr>
        <p:spPr bwMode="auto">
          <a:xfrm>
            <a:off x="3995738"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2" name="Rectangle 14"/>
          <p:cNvSpPr>
            <a:spLocks noChangeArrowheads="1"/>
          </p:cNvSpPr>
          <p:nvPr/>
        </p:nvSpPr>
        <p:spPr bwMode="auto">
          <a:xfrm>
            <a:off x="3635375"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3" name="Rectangle 15"/>
          <p:cNvSpPr>
            <a:spLocks noChangeArrowheads="1"/>
          </p:cNvSpPr>
          <p:nvPr/>
        </p:nvSpPr>
        <p:spPr bwMode="auto">
          <a:xfrm>
            <a:off x="2124075"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4" name="Rectangle 16"/>
          <p:cNvSpPr>
            <a:spLocks noChangeArrowheads="1"/>
          </p:cNvSpPr>
          <p:nvPr/>
        </p:nvSpPr>
        <p:spPr bwMode="auto">
          <a:xfrm>
            <a:off x="1042988"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5" name="Rectangle 17"/>
          <p:cNvSpPr>
            <a:spLocks noChangeArrowheads="1"/>
          </p:cNvSpPr>
          <p:nvPr/>
        </p:nvSpPr>
        <p:spPr bwMode="auto">
          <a:xfrm>
            <a:off x="423863" y="6380163"/>
            <a:ext cx="1584325" cy="144462"/>
          </a:xfrm>
          <a:prstGeom prst="rect">
            <a:avLst/>
          </a:prstGeom>
          <a:gradFill rotWithShape="1">
            <a:gsLst>
              <a:gs pos="0">
                <a:srgbClr val="FF3300"/>
              </a:gs>
              <a:gs pos="50000">
                <a:srgbClr val="FF3300">
                  <a:gamma/>
                  <a:shade val="0"/>
                  <a:invGamma/>
                </a:srgbClr>
              </a:gs>
              <a:gs pos="100000">
                <a:srgbClr val="FF3300"/>
              </a:gs>
            </a:gsLst>
            <a:lin ang="5400000" scaled="1"/>
          </a:gradFill>
          <a:ln w="9525">
            <a:noFill/>
            <a:miter lim="800000"/>
            <a:headEnd/>
            <a:tailEnd/>
          </a:ln>
          <a:effectLst/>
        </p:spPr>
        <p:txBody>
          <a:bodyPr wrap="none" anchor="ctr"/>
          <a:lstStyle/>
          <a:p>
            <a:pPr algn="ctr"/>
            <a:endParaRPr lang="fr-FR"/>
          </a:p>
        </p:txBody>
      </p:sp>
      <p:sp>
        <p:nvSpPr>
          <p:cNvPr id="2066" name="WordArt 18"/>
          <p:cNvSpPr>
            <a:spLocks noChangeArrowheads="1" noChangeShapeType="1" noTextEdit="1"/>
          </p:cNvSpPr>
          <p:nvPr/>
        </p:nvSpPr>
        <p:spPr bwMode="auto">
          <a:xfrm>
            <a:off x="2627313" y="5373688"/>
            <a:ext cx="2808287" cy="719137"/>
          </a:xfrm>
          <a:prstGeom prst="rect">
            <a:avLst/>
          </a:prstGeom>
        </p:spPr>
        <p:txBody>
          <a:bodyPr wrap="none" fromWordArt="1">
            <a:prstTxWarp prst="textPlain">
              <a:avLst>
                <a:gd name="adj" fmla="val 50000"/>
              </a:avLst>
            </a:prstTxWarp>
          </a:bodyPr>
          <a:lstStyle/>
          <a:p>
            <a:pPr algn="ctr" rtl="0"/>
            <a:r>
              <a:rPr lang="fr-FR" sz="3600" kern="10" dirty="0" smtClean="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Times New Roman"/>
                <a:cs typeface="Times New Roman"/>
              </a:rPr>
              <a:t>CHARGEMENT </a:t>
            </a:r>
            <a:r>
              <a:rPr lang="fr-FR"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Times New Roman"/>
                <a:cs typeface="Times New Roman"/>
              </a:rPr>
              <a:t>...</a:t>
            </a:r>
          </a:p>
        </p:txBody>
      </p:sp>
      <p:sp>
        <p:nvSpPr>
          <p:cNvPr id="14" name="Rectangle 13"/>
          <p:cNvSpPr/>
          <p:nvPr/>
        </p:nvSpPr>
        <p:spPr>
          <a:xfrm>
            <a:off x="714348" y="1928802"/>
            <a:ext cx="7755393" cy="1200329"/>
          </a:xfrm>
          <a:prstGeom prst="rect">
            <a:avLst/>
          </a:prstGeom>
          <a:noFill/>
        </p:spPr>
        <p:txBody>
          <a:bodyPr wrap="none" lIns="91440" tIns="45720" rIns="91440" bIns="45720">
            <a:spAutoFit/>
          </a:bodyPr>
          <a:lstStyle/>
          <a:p>
            <a:pPr algn="ctr"/>
            <a:r>
              <a:rPr lang="fr-FR"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VEUILLEZ  PATIENTER  PENDAND </a:t>
            </a:r>
          </a:p>
          <a:p>
            <a:pPr algn="ctr"/>
            <a:r>
              <a:rPr lang="fr-FR"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LE CHARGEMENT DU FICHIER</a:t>
            </a:r>
            <a:endParaRPr lang="fr-F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066"/>
                                        </p:tgtEl>
                                        <p:attrNameLst>
                                          <p:attrName>style.visibility</p:attrName>
                                        </p:attrNameLst>
                                      </p:cBhvr>
                                      <p:to>
                                        <p:strVal val="visible"/>
                                      </p:to>
                                    </p:set>
                                    <p:animEffect transition="in" filter="fade">
                                      <p:cBhvr>
                                        <p:cTn id="13" dur="2000"/>
                                        <p:tgtEl>
                                          <p:spTgt spid="2066"/>
                                        </p:tgtEl>
                                      </p:cBhvr>
                                    </p:animEffect>
                                  </p:childTnLst>
                                </p:cTn>
                              </p:par>
                            </p:childTnLst>
                          </p:cTn>
                        </p:par>
                        <p:par>
                          <p:cTn id="14" fill="hold">
                            <p:stCondLst>
                              <p:cond delay="3000"/>
                            </p:stCondLst>
                            <p:childTnLst>
                              <p:par>
                                <p:cTn id="15" presetID="29" presetClass="entr" presetSubtype="0" fill="hold" grpId="0" nodeType="afterEffect">
                                  <p:stCondLst>
                                    <p:cond delay="0"/>
                                  </p:stCondLst>
                                  <p:childTnLst>
                                    <p:set>
                                      <p:cBhvr>
                                        <p:cTn id="16" dur="1" fill="hold">
                                          <p:stCondLst>
                                            <p:cond delay="0"/>
                                          </p:stCondLst>
                                        </p:cTn>
                                        <p:tgtEl>
                                          <p:spTgt spid="2065"/>
                                        </p:tgtEl>
                                        <p:attrNameLst>
                                          <p:attrName>style.visibility</p:attrName>
                                        </p:attrNameLst>
                                      </p:cBhvr>
                                      <p:to>
                                        <p:strVal val="visible"/>
                                      </p:to>
                                    </p:set>
                                    <p:anim calcmode="lin" valueType="num">
                                      <p:cBhvr>
                                        <p:cTn id="17" dur="1000" fill="hold"/>
                                        <p:tgtEl>
                                          <p:spTgt spid="2065"/>
                                        </p:tgtEl>
                                        <p:attrNameLst>
                                          <p:attrName>ppt_x</p:attrName>
                                        </p:attrNameLst>
                                      </p:cBhvr>
                                      <p:tavLst>
                                        <p:tav tm="0">
                                          <p:val>
                                            <p:strVal val="#ppt_x-.2"/>
                                          </p:val>
                                        </p:tav>
                                        <p:tav tm="100000">
                                          <p:val>
                                            <p:strVal val="#ppt_x"/>
                                          </p:val>
                                        </p:tav>
                                      </p:tavLst>
                                    </p:anim>
                                    <p:anim calcmode="lin" valueType="num">
                                      <p:cBhvr>
                                        <p:cTn id="18" dur="1000" fill="hold"/>
                                        <p:tgtEl>
                                          <p:spTgt spid="2065"/>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065"/>
                                        </p:tgtEl>
                                      </p:cBhvr>
                                    </p:animEffect>
                                  </p:childTnLst>
                                </p:cTn>
                              </p:par>
                            </p:childTnLst>
                          </p:cTn>
                        </p:par>
                        <p:par>
                          <p:cTn id="20" fill="hold">
                            <p:stCondLst>
                              <p:cond delay="4000"/>
                            </p:stCondLst>
                            <p:childTnLst>
                              <p:par>
                                <p:cTn id="21" presetID="29" presetClass="entr" presetSubtype="0" fill="hold" grpId="0" nodeType="afterEffect">
                                  <p:stCondLst>
                                    <p:cond delay="0"/>
                                  </p:stCondLst>
                                  <p:childTnLst>
                                    <p:set>
                                      <p:cBhvr>
                                        <p:cTn id="22" dur="1" fill="hold">
                                          <p:stCondLst>
                                            <p:cond delay="0"/>
                                          </p:stCondLst>
                                        </p:cTn>
                                        <p:tgtEl>
                                          <p:spTgt spid="2064"/>
                                        </p:tgtEl>
                                        <p:attrNameLst>
                                          <p:attrName>style.visibility</p:attrName>
                                        </p:attrNameLst>
                                      </p:cBhvr>
                                      <p:to>
                                        <p:strVal val="visible"/>
                                      </p:to>
                                    </p:set>
                                    <p:anim calcmode="lin" valueType="num">
                                      <p:cBhvr>
                                        <p:cTn id="23" dur="1000" fill="hold"/>
                                        <p:tgtEl>
                                          <p:spTgt spid="2064"/>
                                        </p:tgtEl>
                                        <p:attrNameLst>
                                          <p:attrName>ppt_x</p:attrName>
                                        </p:attrNameLst>
                                      </p:cBhvr>
                                      <p:tavLst>
                                        <p:tav tm="0">
                                          <p:val>
                                            <p:strVal val="#ppt_x-.2"/>
                                          </p:val>
                                        </p:tav>
                                        <p:tav tm="100000">
                                          <p:val>
                                            <p:strVal val="#ppt_x"/>
                                          </p:val>
                                        </p:tav>
                                      </p:tavLst>
                                    </p:anim>
                                    <p:anim calcmode="lin" valueType="num">
                                      <p:cBhvr>
                                        <p:cTn id="24" dur="1000" fill="hold"/>
                                        <p:tgtEl>
                                          <p:spTgt spid="2064"/>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064"/>
                                        </p:tgtEl>
                                      </p:cBhvr>
                                    </p:animEffect>
                                  </p:childTnLst>
                                </p:cTn>
                              </p:par>
                            </p:childTnLst>
                          </p:cTn>
                        </p:par>
                        <p:par>
                          <p:cTn id="26" fill="hold">
                            <p:stCondLst>
                              <p:cond delay="5000"/>
                            </p:stCondLst>
                            <p:childTnLst>
                              <p:par>
                                <p:cTn id="27" presetID="29" presetClass="entr" presetSubtype="0" fill="hold" grpId="0" nodeType="afterEffect">
                                  <p:stCondLst>
                                    <p:cond delay="0"/>
                                  </p:stCondLst>
                                  <p:childTnLst>
                                    <p:set>
                                      <p:cBhvr>
                                        <p:cTn id="28" dur="1" fill="hold">
                                          <p:stCondLst>
                                            <p:cond delay="0"/>
                                          </p:stCondLst>
                                        </p:cTn>
                                        <p:tgtEl>
                                          <p:spTgt spid="2063"/>
                                        </p:tgtEl>
                                        <p:attrNameLst>
                                          <p:attrName>style.visibility</p:attrName>
                                        </p:attrNameLst>
                                      </p:cBhvr>
                                      <p:to>
                                        <p:strVal val="visible"/>
                                      </p:to>
                                    </p:set>
                                    <p:anim calcmode="lin" valueType="num">
                                      <p:cBhvr>
                                        <p:cTn id="29" dur="2000" fill="hold"/>
                                        <p:tgtEl>
                                          <p:spTgt spid="2063"/>
                                        </p:tgtEl>
                                        <p:attrNameLst>
                                          <p:attrName>ppt_x</p:attrName>
                                        </p:attrNameLst>
                                      </p:cBhvr>
                                      <p:tavLst>
                                        <p:tav tm="0">
                                          <p:val>
                                            <p:strVal val="#ppt_x-.2"/>
                                          </p:val>
                                        </p:tav>
                                        <p:tav tm="100000">
                                          <p:val>
                                            <p:strVal val="#ppt_x"/>
                                          </p:val>
                                        </p:tav>
                                      </p:tavLst>
                                    </p:anim>
                                    <p:anim calcmode="lin" valueType="num">
                                      <p:cBhvr>
                                        <p:cTn id="30" dur="2000" fill="hold"/>
                                        <p:tgtEl>
                                          <p:spTgt spid="2063"/>
                                        </p:tgtEl>
                                        <p:attrNameLst>
                                          <p:attrName>ppt_y</p:attrName>
                                        </p:attrNameLst>
                                      </p:cBhvr>
                                      <p:tavLst>
                                        <p:tav tm="0">
                                          <p:val>
                                            <p:strVal val="#ppt_y"/>
                                          </p:val>
                                        </p:tav>
                                        <p:tav tm="100000">
                                          <p:val>
                                            <p:strVal val="#ppt_y"/>
                                          </p:val>
                                        </p:tav>
                                      </p:tavLst>
                                    </p:anim>
                                    <p:animEffect transition="in" filter="wipe(right)" prLst="gradientSize: 0.1">
                                      <p:cBhvr>
                                        <p:cTn id="31" dur="2000"/>
                                        <p:tgtEl>
                                          <p:spTgt spid="2063"/>
                                        </p:tgtEl>
                                      </p:cBhvr>
                                    </p:animEffect>
                                  </p:childTnLst>
                                </p:cTn>
                              </p:par>
                            </p:childTnLst>
                          </p:cTn>
                        </p:par>
                        <p:par>
                          <p:cTn id="32" fill="hold">
                            <p:stCondLst>
                              <p:cond delay="7000"/>
                            </p:stCondLst>
                            <p:childTnLst>
                              <p:par>
                                <p:cTn id="33" presetID="29" presetClass="entr" presetSubtype="0" fill="hold" grpId="0" nodeType="afterEffect">
                                  <p:stCondLst>
                                    <p:cond delay="0"/>
                                  </p:stCondLst>
                                  <p:childTnLst>
                                    <p:set>
                                      <p:cBhvr>
                                        <p:cTn id="34" dur="1" fill="hold">
                                          <p:stCondLst>
                                            <p:cond delay="0"/>
                                          </p:stCondLst>
                                        </p:cTn>
                                        <p:tgtEl>
                                          <p:spTgt spid="2062"/>
                                        </p:tgtEl>
                                        <p:attrNameLst>
                                          <p:attrName>style.visibility</p:attrName>
                                        </p:attrNameLst>
                                      </p:cBhvr>
                                      <p:to>
                                        <p:strVal val="visible"/>
                                      </p:to>
                                    </p:set>
                                    <p:anim calcmode="lin" valueType="num">
                                      <p:cBhvr>
                                        <p:cTn id="35" dur="2000" fill="hold"/>
                                        <p:tgtEl>
                                          <p:spTgt spid="2062"/>
                                        </p:tgtEl>
                                        <p:attrNameLst>
                                          <p:attrName>ppt_x</p:attrName>
                                        </p:attrNameLst>
                                      </p:cBhvr>
                                      <p:tavLst>
                                        <p:tav tm="0">
                                          <p:val>
                                            <p:strVal val="#ppt_x-.2"/>
                                          </p:val>
                                        </p:tav>
                                        <p:tav tm="100000">
                                          <p:val>
                                            <p:strVal val="#ppt_x"/>
                                          </p:val>
                                        </p:tav>
                                      </p:tavLst>
                                    </p:anim>
                                    <p:anim calcmode="lin" valueType="num">
                                      <p:cBhvr>
                                        <p:cTn id="36" dur="2000" fill="hold"/>
                                        <p:tgtEl>
                                          <p:spTgt spid="2062"/>
                                        </p:tgtEl>
                                        <p:attrNameLst>
                                          <p:attrName>ppt_y</p:attrName>
                                        </p:attrNameLst>
                                      </p:cBhvr>
                                      <p:tavLst>
                                        <p:tav tm="0">
                                          <p:val>
                                            <p:strVal val="#ppt_y"/>
                                          </p:val>
                                        </p:tav>
                                        <p:tav tm="100000">
                                          <p:val>
                                            <p:strVal val="#ppt_y"/>
                                          </p:val>
                                        </p:tav>
                                      </p:tavLst>
                                    </p:anim>
                                    <p:animEffect transition="in" filter="wipe(right)" prLst="gradientSize: 0.1">
                                      <p:cBhvr>
                                        <p:cTn id="37" dur="2000"/>
                                        <p:tgtEl>
                                          <p:spTgt spid="2062"/>
                                        </p:tgtEl>
                                      </p:cBhvr>
                                    </p:animEffect>
                                  </p:childTnLst>
                                </p:cTn>
                              </p:par>
                            </p:childTnLst>
                          </p:cTn>
                        </p:par>
                        <p:par>
                          <p:cTn id="38" fill="hold">
                            <p:stCondLst>
                              <p:cond delay="9000"/>
                            </p:stCondLst>
                            <p:childTnLst>
                              <p:par>
                                <p:cTn id="39" presetID="29" presetClass="entr" presetSubtype="0" fill="hold" grpId="0" nodeType="afterEffect">
                                  <p:stCondLst>
                                    <p:cond delay="0"/>
                                  </p:stCondLst>
                                  <p:childTnLst>
                                    <p:set>
                                      <p:cBhvr>
                                        <p:cTn id="40" dur="1" fill="hold">
                                          <p:stCondLst>
                                            <p:cond delay="0"/>
                                          </p:stCondLst>
                                        </p:cTn>
                                        <p:tgtEl>
                                          <p:spTgt spid="2061"/>
                                        </p:tgtEl>
                                        <p:attrNameLst>
                                          <p:attrName>style.visibility</p:attrName>
                                        </p:attrNameLst>
                                      </p:cBhvr>
                                      <p:to>
                                        <p:strVal val="visible"/>
                                      </p:to>
                                    </p:set>
                                    <p:anim calcmode="lin" valueType="num">
                                      <p:cBhvr>
                                        <p:cTn id="41" dur="2000" fill="hold"/>
                                        <p:tgtEl>
                                          <p:spTgt spid="2061"/>
                                        </p:tgtEl>
                                        <p:attrNameLst>
                                          <p:attrName>ppt_x</p:attrName>
                                        </p:attrNameLst>
                                      </p:cBhvr>
                                      <p:tavLst>
                                        <p:tav tm="0">
                                          <p:val>
                                            <p:strVal val="#ppt_x-.2"/>
                                          </p:val>
                                        </p:tav>
                                        <p:tav tm="100000">
                                          <p:val>
                                            <p:strVal val="#ppt_x"/>
                                          </p:val>
                                        </p:tav>
                                      </p:tavLst>
                                    </p:anim>
                                    <p:anim calcmode="lin" valueType="num">
                                      <p:cBhvr>
                                        <p:cTn id="42" dur="2000" fill="hold"/>
                                        <p:tgtEl>
                                          <p:spTgt spid="2061"/>
                                        </p:tgtEl>
                                        <p:attrNameLst>
                                          <p:attrName>ppt_y</p:attrName>
                                        </p:attrNameLst>
                                      </p:cBhvr>
                                      <p:tavLst>
                                        <p:tav tm="0">
                                          <p:val>
                                            <p:strVal val="#ppt_y"/>
                                          </p:val>
                                        </p:tav>
                                        <p:tav tm="100000">
                                          <p:val>
                                            <p:strVal val="#ppt_y"/>
                                          </p:val>
                                        </p:tav>
                                      </p:tavLst>
                                    </p:anim>
                                    <p:animEffect transition="in" filter="wipe(right)" prLst="gradientSize: 0.1">
                                      <p:cBhvr>
                                        <p:cTn id="43" dur="2000"/>
                                        <p:tgtEl>
                                          <p:spTgt spid="2061"/>
                                        </p:tgtEl>
                                      </p:cBhvr>
                                    </p:animEffect>
                                  </p:childTnLst>
                                </p:cTn>
                              </p:par>
                            </p:childTnLst>
                          </p:cTn>
                        </p:par>
                        <p:par>
                          <p:cTn id="44" fill="hold">
                            <p:stCondLst>
                              <p:cond delay="11000"/>
                            </p:stCondLst>
                            <p:childTnLst>
                              <p:par>
                                <p:cTn id="45" presetID="29" presetClass="entr" presetSubtype="0" fill="hold" grpId="0" nodeType="afterEffect">
                                  <p:stCondLst>
                                    <p:cond delay="0"/>
                                  </p:stCondLst>
                                  <p:childTnLst>
                                    <p:set>
                                      <p:cBhvr>
                                        <p:cTn id="46" dur="1" fill="hold">
                                          <p:stCondLst>
                                            <p:cond delay="0"/>
                                          </p:stCondLst>
                                        </p:cTn>
                                        <p:tgtEl>
                                          <p:spTgt spid="2060"/>
                                        </p:tgtEl>
                                        <p:attrNameLst>
                                          <p:attrName>style.visibility</p:attrName>
                                        </p:attrNameLst>
                                      </p:cBhvr>
                                      <p:to>
                                        <p:strVal val="visible"/>
                                      </p:to>
                                    </p:set>
                                    <p:anim calcmode="lin" valueType="num">
                                      <p:cBhvr>
                                        <p:cTn id="47" dur="3000" fill="hold"/>
                                        <p:tgtEl>
                                          <p:spTgt spid="2060"/>
                                        </p:tgtEl>
                                        <p:attrNameLst>
                                          <p:attrName>ppt_x</p:attrName>
                                        </p:attrNameLst>
                                      </p:cBhvr>
                                      <p:tavLst>
                                        <p:tav tm="0">
                                          <p:val>
                                            <p:strVal val="#ppt_x-.2"/>
                                          </p:val>
                                        </p:tav>
                                        <p:tav tm="100000">
                                          <p:val>
                                            <p:strVal val="#ppt_x"/>
                                          </p:val>
                                        </p:tav>
                                      </p:tavLst>
                                    </p:anim>
                                    <p:anim calcmode="lin" valueType="num">
                                      <p:cBhvr>
                                        <p:cTn id="48" dur="3000" fill="hold"/>
                                        <p:tgtEl>
                                          <p:spTgt spid="2060"/>
                                        </p:tgtEl>
                                        <p:attrNameLst>
                                          <p:attrName>ppt_y</p:attrName>
                                        </p:attrNameLst>
                                      </p:cBhvr>
                                      <p:tavLst>
                                        <p:tav tm="0">
                                          <p:val>
                                            <p:strVal val="#ppt_y"/>
                                          </p:val>
                                        </p:tav>
                                        <p:tav tm="100000">
                                          <p:val>
                                            <p:strVal val="#ppt_y"/>
                                          </p:val>
                                        </p:tav>
                                      </p:tavLst>
                                    </p:anim>
                                    <p:animEffect transition="in" filter="wipe(right)" prLst="gradientSize: 0.1">
                                      <p:cBhvr>
                                        <p:cTn id="49" dur="3000"/>
                                        <p:tgtEl>
                                          <p:spTgt spid="2060"/>
                                        </p:tgtEl>
                                      </p:cBhvr>
                                    </p:animEffect>
                                  </p:childTnLst>
                                </p:cTn>
                              </p:par>
                            </p:childTnLst>
                          </p:cTn>
                        </p:par>
                        <p:par>
                          <p:cTn id="50" fill="hold">
                            <p:stCondLst>
                              <p:cond delay="14000"/>
                            </p:stCondLst>
                            <p:childTnLst>
                              <p:par>
                                <p:cTn id="51" presetID="29" presetClass="entr" presetSubtype="0" fill="hold" grpId="0" nodeType="afterEffect">
                                  <p:stCondLst>
                                    <p:cond delay="0"/>
                                  </p:stCondLst>
                                  <p:childTnLst>
                                    <p:set>
                                      <p:cBhvr>
                                        <p:cTn id="52" dur="1" fill="hold">
                                          <p:stCondLst>
                                            <p:cond delay="0"/>
                                          </p:stCondLst>
                                        </p:cTn>
                                        <p:tgtEl>
                                          <p:spTgt spid="2059"/>
                                        </p:tgtEl>
                                        <p:attrNameLst>
                                          <p:attrName>style.visibility</p:attrName>
                                        </p:attrNameLst>
                                      </p:cBhvr>
                                      <p:to>
                                        <p:strVal val="visible"/>
                                      </p:to>
                                    </p:set>
                                    <p:anim calcmode="lin" valueType="num">
                                      <p:cBhvr>
                                        <p:cTn id="53" dur="500" fill="hold"/>
                                        <p:tgtEl>
                                          <p:spTgt spid="2059"/>
                                        </p:tgtEl>
                                        <p:attrNameLst>
                                          <p:attrName>ppt_x</p:attrName>
                                        </p:attrNameLst>
                                      </p:cBhvr>
                                      <p:tavLst>
                                        <p:tav tm="0">
                                          <p:val>
                                            <p:strVal val="#ppt_x-.2"/>
                                          </p:val>
                                        </p:tav>
                                        <p:tav tm="100000">
                                          <p:val>
                                            <p:strVal val="#ppt_x"/>
                                          </p:val>
                                        </p:tav>
                                      </p:tavLst>
                                    </p:anim>
                                    <p:anim calcmode="lin" valueType="num">
                                      <p:cBhvr>
                                        <p:cTn id="54" dur="500" fill="hold"/>
                                        <p:tgtEl>
                                          <p:spTgt spid="2059"/>
                                        </p:tgtEl>
                                        <p:attrNameLst>
                                          <p:attrName>ppt_y</p:attrName>
                                        </p:attrNameLst>
                                      </p:cBhvr>
                                      <p:tavLst>
                                        <p:tav tm="0">
                                          <p:val>
                                            <p:strVal val="#ppt_y"/>
                                          </p:val>
                                        </p:tav>
                                        <p:tav tm="100000">
                                          <p:val>
                                            <p:strVal val="#ppt_y"/>
                                          </p:val>
                                        </p:tav>
                                      </p:tavLst>
                                    </p:anim>
                                    <p:animEffect transition="in" filter="wipe(right)" prLst="gradientSize: 0.1">
                                      <p:cBhvr>
                                        <p:cTn id="55" dur="500"/>
                                        <p:tgtEl>
                                          <p:spTgt spid="2059"/>
                                        </p:tgtEl>
                                      </p:cBhvr>
                                    </p:animEffect>
                                  </p:childTnLst>
                                </p:cTn>
                              </p:par>
                            </p:childTnLst>
                          </p:cTn>
                        </p:par>
                        <p:par>
                          <p:cTn id="56" fill="hold">
                            <p:stCondLst>
                              <p:cond delay="14500"/>
                            </p:stCondLst>
                            <p:childTnLst>
                              <p:par>
                                <p:cTn id="57" presetID="29" presetClass="entr" presetSubtype="0" fill="hold" grpId="0" nodeType="afterEffect">
                                  <p:stCondLst>
                                    <p:cond delay="0"/>
                                  </p:stCondLst>
                                  <p:childTnLst>
                                    <p:set>
                                      <p:cBhvr>
                                        <p:cTn id="58" dur="1" fill="hold">
                                          <p:stCondLst>
                                            <p:cond delay="0"/>
                                          </p:stCondLst>
                                        </p:cTn>
                                        <p:tgtEl>
                                          <p:spTgt spid="2058"/>
                                        </p:tgtEl>
                                        <p:attrNameLst>
                                          <p:attrName>style.visibility</p:attrName>
                                        </p:attrNameLst>
                                      </p:cBhvr>
                                      <p:to>
                                        <p:strVal val="visible"/>
                                      </p:to>
                                    </p:set>
                                    <p:anim calcmode="lin" valueType="num">
                                      <p:cBhvr>
                                        <p:cTn id="59" dur="1000" fill="hold"/>
                                        <p:tgtEl>
                                          <p:spTgt spid="2058"/>
                                        </p:tgtEl>
                                        <p:attrNameLst>
                                          <p:attrName>ppt_x</p:attrName>
                                        </p:attrNameLst>
                                      </p:cBhvr>
                                      <p:tavLst>
                                        <p:tav tm="0">
                                          <p:val>
                                            <p:strVal val="#ppt_x-.2"/>
                                          </p:val>
                                        </p:tav>
                                        <p:tav tm="100000">
                                          <p:val>
                                            <p:strVal val="#ppt_x"/>
                                          </p:val>
                                        </p:tav>
                                      </p:tavLst>
                                    </p:anim>
                                    <p:anim calcmode="lin" valueType="num">
                                      <p:cBhvr>
                                        <p:cTn id="60" dur="1000" fill="hold"/>
                                        <p:tgtEl>
                                          <p:spTgt spid="2058"/>
                                        </p:tgtEl>
                                        <p:attrNameLst>
                                          <p:attrName>ppt_y</p:attrName>
                                        </p:attrNameLst>
                                      </p:cBhvr>
                                      <p:tavLst>
                                        <p:tav tm="0">
                                          <p:val>
                                            <p:strVal val="#ppt_y"/>
                                          </p:val>
                                        </p:tav>
                                        <p:tav tm="100000">
                                          <p:val>
                                            <p:strVal val="#ppt_y"/>
                                          </p:val>
                                        </p:tav>
                                      </p:tavLst>
                                    </p:anim>
                                    <p:animEffect transition="in" filter="wipe(right)" prLst="gradientSize: 0.1">
                                      <p:cBhvr>
                                        <p:cTn id="61" dur="10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animBg="1"/>
      <p:bldP spid="2059" grpId="0" animBg="1"/>
      <p:bldP spid="2060" grpId="0" animBg="1"/>
      <p:bldP spid="2061" grpId="0" animBg="1"/>
      <p:bldP spid="2062" grpId="0" animBg="1"/>
      <p:bldP spid="2063" grpId="0" animBg="1"/>
      <p:bldP spid="2064" grpId="0" animBg="1"/>
      <p:bldP spid="2065" grpId="0" animBg="1"/>
      <p:bldP spid="2066"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nvGraphicFramePr>
        <p:xfrm>
          <a:off x="0" y="214290"/>
          <a:ext cx="91440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Étiquette 3"/>
          <p:cNvSpPr/>
          <p:nvPr/>
        </p:nvSpPr>
        <p:spPr>
          <a:xfrm>
            <a:off x="3428992" y="2714620"/>
            <a:ext cx="2071702" cy="1285884"/>
          </a:xfrm>
          <a:prstGeom prst="plaque">
            <a:avLst/>
          </a:prstGeom>
          <a:gradFill>
            <a:gsLst>
              <a:gs pos="0">
                <a:srgbClr val="000082"/>
              </a:gs>
              <a:gs pos="30000">
                <a:srgbClr val="66008F"/>
              </a:gs>
              <a:gs pos="64999">
                <a:srgbClr val="BA0066"/>
              </a:gs>
              <a:gs pos="89999">
                <a:srgbClr val="FF0000"/>
              </a:gs>
              <a:gs pos="100000">
                <a:srgbClr val="FF8200"/>
              </a:gs>
            </a:gsLst>
            <a:lin ang="5400000" scaled="0"/>
          </a:gradFill>
          <a:ln>
            <a:solidFill>
              <a:schemeClr val="tx2">
                <a:lumMod val="60000"/>
                <a:lumOff val="40000"/>
                <a:alpha val="97000"/>
              </a:schemeClr>
            </a:solidFill>
          </a:ln>
          <a:scene3d>
            <a:camera prst="orthographicFront">
              <a:rot lat="21074573" lon="2260352" rev="1122557"/>
            </a:camera>
            <a:lightRig rig="threePt" dir="t"/>
          </a:scene3d>
          <a:sp3d>
            <a:bevelT w="1079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3200" b="1" i="1" dirty="0" smtClean="0">
                <a:solidFill>
                  <a:prstClr val="black"/>
                </a:solidFill>
              </a:rPr>
              <a:t>Sources de bruit</a:t>
            </a:r>
            <a:endParaRPr lang="fr-FR" sz="3200" b="1" i="1"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8858280" cy="1138773"/>
          </a:xfrm>
          <a:prstGeom prst="rect">
            <a:avLst/>
          </a:prstGeom>
        </p:spPr>
        <p:txBody>
          <a:bodyPr wrap="square">
            <a:spAutoFit/>
          </a:bodyPr>
          <a:lstStyle/>
          <a:p>
            <a:pPr lvl="0" fontAlgn="base">
              <a:spcBef>
                <a:spcPct val="0"/>
              </a:spcBef>
              <a:spcAft>
                <a:spcPct val="0"/>
              </a:spcAft>
            </a:pPr>
            <a:r>
              <a:rPr lang="fr-FR" sz="2400" b="1" dirty="0" smtClean="0">
                <a:solidFill>
                  <a:srgbClr val="C00000"/>
                </a:solidFill>
                <a:latin typeface="Constantia" pitchFamily="18" charset="0"/>
                <a:ea typeface="Times New Roman" pitchFamily="18" charset="0"/>
                <a:cs typeface="Majalla UI" charset="0"/>
              </a:rPr>
              <a:t>2-La différence entre la pollution sonore et la notion de nuisance : </a:t>
            </a:r>
          </a:p>
          <a:p>
            <a:pPr lvl="0" fontAlgn="base">
              <a:spcBef>
                <a:spcPct val="0"/>
              </a:spcBef>
              <a:spcAft>
                <a:spcPct val="0"/>
              </a:spcAft>
            </a:pPr>
            <a:endParaRPr lang="fr-FR" sz="2000" dirty="0" smtClean="0">
              <a:solidFill>
                <a:srgbClr val="C00000"/>
              </a:solidFill>
              <a:latin typeface="Arial" pitchFamily="34" charset="0"/>
              <a:ea typeface="Times New Roman" pitchFamily="18" charset="0"/>
              <a:cs typeface="Arial" pitchFamily="34" charset="0"/>
            </a:endParaRPr>
          </a:p>
        </p:txBody>
      </p:sp>
      <p:sp>
        <p:nvSpPr>
          <p:cNvPr id="3" name="Rectangle à coins arrondis 2"/>
          <p:cNvSpPr/>
          <p:nvPr/>
        </p:nvSpPr>
        <p:spPr>
          <a:xfrm>
            <a:off x="0" y="857232"/>
            <a:ext cx="4500562" cy="60007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fr-FR" sz="1600" b="1" dirty="0" smtClean="0">
                <a:solidFill>
                  <a:srgbClr val="002060"/>
                </a:solidFill>
                <a:latin typeface="Constantia" pitchFamily="18" charset="0"/>
                <a:ea typeface="Times New Roman" pitchFamily="18" charset="0"/>
                <a:cs typeface="Majalla UI" charset="0"/>
              </a:rPr>
              <a:t>a-La pollution sonore :</a:t>
            </a:r>
          </a:p>
          <a:p>
            <a:pPr lvl="0" eaLnBrk="0" fontAlgn="base" hangingPunct="0">
              <a:spcBef>
                <a:spcPct val="0"/>
              </a:spcBef>
              <a:spcAft>
                <a:spcPct val="0"/>
              </a:spcAft>
            </a:pPr>
            <a:endParaRPr lang="fr-FR" sz="1600" dirty="0" smtClean="0">
              <a:solidFill>
                <a:srgbClr val="002060"/>
              </a:solidFill>
              <a:latin typeface="Arial" pitchFamily="34" charset="0"/>
              <a:ea typeface="Times New Roman" pitchFamily="18" charset="0"/>
              <a:cs typeface="Arial" pitchFamily="34" charset="0"/>
            </a:endParaRPr>
          </a:p>
          <a:p>
            <a:pPr lvl="0" eaLnBrk="0" fontAlgn="base" hangingPunct="0">
              <a:spcBef>
                <a:spcPct val="0"/>
              </a:spcBef>
              <a:spcAft>
                <a:spcPct val="0"/>
              </a:spcAft>
            </a:pPr>
            <a:r>
              <a:rPr lang="fr-FR" dirty="0" smtClean="0">
                <a:latin typeface="Georgia" pitchFamily="18" charset="0"/>
                <a:ea typeface="Times New Roman" pitchFamily="18" charset="0"/>
                <a:cs typeface="Arial" pitchFamily="34" charset="0"/>
              </a:rPr>
              <a:t>Les </a:t>
            </a:r>
            <a:r>
              <a:rPr lang="fr-FR" i="1" dirty="0" smtClean="0">
                <a:latin typeface="Georgia" pitchFamily="18" charset="0"/>
                <a:ea typeface="Times New Roman" pitchFamily="18" charset="0"/>
                <a:cs typeface="Arial" pitchFamily="34" charset="0"/>
              </a:rPr>
              <a:t>sons</a:t>
            </a:r>
            <a:r>
              <a:rPr lang="fr-FR" dirty="0" smtClean="0">
                <a:latin typeface="Georgia" pitchFamily="18" charset="0"/>
                <a:ea typeface="Times New Roman" pitchFamily="18" charset="0"/>
                <a:cs typeface="Arial" pitchFamily="34" charset="0"/>
              </a:rPr>
              <a:t> perçus par l’oreille humaine sont souvent agréables, souhaités, recherchés, mais quand ils sont non désirés, qu’ils sont intenses, déplaisants ou inattendus alors ils deviennent </a:t>
            </a:r>
            <a:r>
              <a:rPr lang="fr-FR" i="1" dirty="0" smtClean="0">
                <a:latin typeface="Georgia" pitchFamily="18" charset="0"/>
                <a:ea typeface="Times New Roman" pitchFamily="18" charset="0"/>
                <a:cs typeface="Arial" pitchFamily="34" charset="0"/>
              </a:rPr>
              <a:t>bruits</a:t>
            </a:r>
            <a:r>
              <a:rPr lang="fr-FR" dirty="0" smtClean="0">
                <a:latin typeface="Georgia" pitchFamily="18" charset="0"/>
                <a:ea typeface="Times New Roman" pitchFamily="18" charset="0"/>
                <a:cs typeface="Arial" pitchFamily="34" charset="0"/>
              </a:rPr>
              <a:t>. Les </a:t>
            </a:r>
            <a:r>
              <a:rPr lang="fr-FR" i="1" dirty="0" smtClean="0">
                <a:latin typeface="Georgia" pitchFamily="18" charset="0"/>
                <a:ea typeface="Times New Roman" pitchFamily="18" charset="0"/>
                <a:cs typeface="Arial" pitchFamily="34" charset="0"/>
              </a:rPr>
              <a:t>sons</a:t>
            </a:r>
            <a:r>
              <a:rPr lang="fr-FR" dirty="0" smtClean="0">
                <a:latin typeface="Georgia" pitchFamily="18" charset="0"/>
                <a:ea typeface="Times New Roman" pitchFamily="18" charset="0"/>
                <a:cs typeface="Arial" pitchFamily="34" charset="0"/>
              </a:rPr>
              <a:t> et les </a:t>
            </a:r>
            <a:r>
              <a:rPr lang="fr-FR" i="1" dirty="0" smtClean="0">
                <a:latin typeface="Georgia" pitchFamily="18" charset="0"/>
                <a:ea typeface="Times New Roman" pitchFamily="18" charset="0"/>
                <a:cs typeface="Arial" pitchFamily="34" charset="0"/>
              </a:rPr>
              <a:t>bruits</a:t>
            </a:r>
            <a:r>
              <a:rPr lang="fr-FR" dirty="0" smtClean="0">
                <a:latin typeface="Georgia" pitchFamily="18" charset="0"/>
                <a:ea typeface="Times New Roman" pitchFamily="18" charset="0"/>
                <a:cs typeface="Arial" pitchFamily="34" charset="0"/>
              </a:rPr>
              <a:t> accompagnent toute action de vie de l’homme.</a:t>
            </a:r>
            <a:endParaRPr lang="fr-FR" sz="2000"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r>
              <a:rPr lang="fr-FR" dirty="0" smtClean="0">
                <a:latin typeface="Georgia" pitchFamily="18" charset="0"/>
                <a:ea typeface="Times New Roman" pitchFamily="18" charset="0"/>
                <a:cs typeface="Arial" pitchFamily="34" charset="0"/>
              </a:rPr>
              <a:t>La notion de </a:t>
            </a:r>
            <a:r>
              <a:rPr lang="fr-FR" i="1" dirty="0" smtClean="0">
                <a:latin typeface="Georgia" pitchFamily="18" charset="0"/>
                <a:ea typeface="Times New Roman" pitchFamily="18" charset="0"/>
                <a:cs typeface="Arial" pitchFamily="34" charset="0"/>
              </a:rPr>
              <a:t>pollution sonore</a:t>
            </a:r>
            <a:r>
              <a:rPr lang="fr-FR" dirty="0" smtClean="0">
                <a:latin typeface="Georgia" pitchFamily="18" charset="0"/>
                <a:ea typeface="Times New Roman" pitchFamily="18" charset="0"/>
                <a:cs typeface="Arial" pitchFamily="34" charset="0"/>
              </a:rPr>
              <a:t> regroupe généralement des </a:t>
            </a:r>
            <a:r>
              <a:rPr lang="fr-FR" i="1" dirty="0" smtClean="0">
                <a:latin typeface="Georgia" pitchFamily="18" charset="0"/>
                <a:ea typeface="Times New Roman" pitchFamily="18" charset="0"/>
                <a:cs typeface="Arial" pitchFamily="34" charset="0"/>
              </a:rPr>
              <a:t>nuisances sonores</a:t>
            </a:r>
            <a:r>
              <a:rPr lang="fr-FR" dirty="0" smtClean="0">
                <a:latin typeface="Georgia" pitchFamily="18" charset="0"/>
                <a:ea typeface="Times New Roman" pitchFamily="18" charset="0"/>
                <a:cs typeface="Arial" pitchFamily="34" charset="0"/>
              </a:rPr>
              <a:t> provoquées par diverses sources, dont les conséquences peuvent aller d’une gêne passagère, mais répétée à des répercussions graves sur la santé, la qualité de vie et/ou sur le fonctionnement des </a:t>
            </a:r>
            <a:r>
              <a:rPr lang="fr-FR" i="1" dirty="0" smtClean="0">
                <a:latin typeface="Georgia" pitchFamily="18" charset="0"/>
                <a:ea typeface="Times New Roman" pitchFamily="18" charset="0"/>
                <a:cs typeface="Arial" pitchFamily="34" charset="0"/>
              </a:rPr>
              <a:t>écosystèmes.</a:t>
            </a:r>
            <a:endParaRPr lang="fr-FR" sz="2000" dirty="0" smtClean="0">
              <a:latin typeface="Arial" pitchFamily="34" charset="0"/>
              <a:ea typeface="Times New Roman" pitchFamily="18" charset="0"/>
              <a:cs typeface="Arial" pitchFamily="34" charset="0"/>
            </a:endParaRPr>
          </a:p>
        </p:txBody>
      </p:sp>
      <p:sp>
        <p:nvSpPr>
          <p:cNvPr id="5" name="Rectangle à coins arrondis 4"/>
          <p:cNvSpPr/>
          <p:nvPr/>
        </p:nvSpPr>
        <p:spPr>
          <a:xfrm>
            <a:off x="4786314" y="928670"/>
            <a:ext cx="4357686" cy="5929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fr-FR" i="1" dirty="0" smtClean="0">
                <a:latin typeface="Georgia" pitchFamily="18" charset="0"/>
                <a:ea typeface="Times New Roman" pitchFamily="18" charset="0"/>
                <a:cs typeface="Arial" pitchFamily="34" charset="0"/>
              </a:rPr>
              <a:t>L’écologie</a:t>
            </a:r>
            <a:r>
              <a:rPr lang="fr-FR" dirty="0" smtClean="0">
                <a:latin typeface="Georgia" pitchFamily="18" charset="0"/>
                <a:ea typeface="Times New Roman" pitchFamily="18" charset="0"/>
                <a:cs typeface="Arial" pitchFamily="34" charset="0"/>
              </a:rPr>
              <a:t> émerge dans le débat contemporain comme le facteur de décision incontournable. En outre, </a:t>
            </a:r>
            <a:r>
              <a:rPr lang="fr-FR" i="1" dirty="0" smtClean="0">
                <a:latin typeface="Georgia" pitchFamily="18" charset="0"/>
                <a:ea typeface="Times New Roman" pitchFamily="18" charset="0"/>
                <a:cs typeface="Arial" pitchFamily="34" charset="0"/>
              </a:rPr>
              <a:t>l’environnement</a:t>
            </a:r>
            <a:r>
              <a:rPr lang="fr-FR" dirty="0" smtClean="0">
                <a:latin typeface="Georgia" pitchFamily="18" charset="0"/>
                <a:ea typeface="Times New Roman" pitchFamily="18" charset="0"/>
                <a:cs typeface="Arial" pitchFamily="34" charset="0"/>
              </a:rPr>
              <a:t> devient une question primordiale au même titre que la </a:t>
            </a:r>
            <a:r>
              <a:rPr lang="fr-FR" i="1" dirty="0" smtClean="0">
                <a:latin typeface="Georgia" pitchFamily="18" charset="0"/>
                <a:ea typeface="Times New Roman" pitchFamily="18" charset="0"/>
                <a:cs typeface="Arial" pitchFamily="34" charset="0"/>
              </a:rPr>
              <a:t>santé</a:t>
            </a:r>
            <a:r>
              <a:rPr lang="fr-FR" dirty="0" smtClean="0">
                <a:latin typeface="Georgia" pitchFamily="18" charset="0"/>
                <a:ea typeface="Times New Roman" pitchFamily="18" charset="0"/>
                <a:cs typeface="Arial" pitchFamily="34" charset="0"/>
              </a:rPr>
              <a:t> ou que </a:t>
            </a:r>
            <a:r>
              <a:rPr lang="fr-FR" i="1" dirty="0" smtClean="0">
                <a:latin typeface="Georgia" pitchFamily="18" charset="0"/>
                <a:ea typeface="Times New Roman" pitchFamily="18" charset="0"/>
                <a:cs typeface="Arial" pitchFamily="34" charset="0"/>
              </a:rPr>
              <a:t>l’économie</a:t>
            </a:r>
            <a:r>
              <a:rPr lang="fr-FR" dirty="0" smtClean="0">
                <a:latin typeface="Georgia" pitchFamily="18" charset="0"/>
                <a:ea typeface="Times New Roman" pitchFamily="18" charset="0"/>
                <a:cs typeface="Arial" pitchFamily="34" charset="0"/>
              </a:rPr>
              <a:t>. Toutefois, la diversité des enjeux soulevés par les connaissances écologiques et/ou ergonomique est fragmentée entre divers milieux sociaux, techniques, et professionnels qui se connaissent peu et qui échangent encore insuffisamment. L’établissement des passerelles et la mise en relation des divers acteurs est plus que jamais une nécessité de nos jours. La confortation des décisionnaires, chercheurs et société civile doit être favorisée afin d’améliorer les résultats dans ce domaine.</a:t>
            </a:r>
            <a:endParaRPr lang="fr-FR" sz="3200"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57158" y="357166"/>
            <a:ext cx="2500330" cy="646331"/>
          </a:xfrm>
          <a:prstGeom prst="rect">
            <a:avLst/>
          </a:prstGeom>
          <a:noFill/>
        </p:spPr>
        <p:txBody>
          <a:bodyPr wrap="square" rtlCol="0">
            <a:spAutoFit/>
          </a:bodyPr>
          <a:lstStyle/>
          <a:p>
            <a:pPr lvl="0" fontAlgn="base">
              <a:spcBef>
                <a:spcPct val="0"/>
              </a:spcBef>
              <a:spcAft>
                <a:spcPct val="0"/>
              </a:spcAft>
            </a:pPr>
            <a:r>
              <a:rPr lang="fr-FR" b="1" dirty="0" smtClean="0">
                <a:solidFill>
                  <a:srgbClr val="002060"/>
                </a:solidFill>
                <a:latin typeface="Arial" pitchFamily="34" charset="0"/>
                <a:ea typeface="Times New Roman" pitchFamily="18" charset="0"/>
                <a:cs typeface="Arial" pitchFamily="34" charset="0"/>
              </a:rPr>
              <a:t>b-La notion de nuisance :</a:t>
            </a:r>
          </a:p>
        </p:txBody>
      </p:sp>
      <p:sp>
        <p:nvSpPr>
          <p:cNvPr id="5" name="Parchemin vertical 4"/>
          <p:cNvSpPr/>
          <p:nvPr/>
        </p:nvSpPr>
        <p:spPr>
          <a:xfrm>
            <a:off x="1214414" y="142828"/>
            <a:ext cx="7929586" cy="67151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fr-FR" dirty="0" smtClean="0">
                <a:latin typeface="Georgia" pitchFamily="18" charset="0"/>
                <a:ea typeface="Times New Roman" pitchFamily="18" charset="0"/>
                <a:cs typeface="Arial" pitchFamily="34" charset="0"/>
              </a:rPr>
              <a:t>Le terme  nuisance désigne toute dégradation de l'environnement qui ne présente pas d'impact éco toxicologique mais qui a pour conséquence d'induire une gêne pour les personnes qui la subissent. À la différence des pollutions, les nuisances ne provoquent pas d'effet néfaste sur la santé humaine et/ou sur le plan écologique. Toutefois, elles sont perçues à juste titre par ceux qui y sont exposés comme une modification défavorable de l'environnement.</a:t>
            </a:r>
            <a:endParaRPr lang="fr-FR" sz="2000"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r>
              <a:rPr lang="fr-FR" dirty="0" smtClean="0">
                <a:latin typeface="Georgia" pitchFamily="18" charset="0"/>
                <a:ea typeface="Times New Roman" pitchFamily="18" charset="0"/>
                <a:cs typeface="Arial" pitchFamily="34" charset="0"/>
              </a:rPr>
              <a:t>On peut citer, entre autres, les nuisances </a:t>
            </a:r>
            <a:r>
              <a:rPr lang="fr-FR" i="1" dirty="0" smtClean="0">
                <a:latin typeface="Georgia" pitchFamily="18" charset="0"/>
                <a:ea typeface="Times New Roman" pitchFamily="18" charset="0"/>
                <a:cs typeface="Arial" pitchFamily="34" charset="0"/>
              </a:rPr>
              <a:t>esthétiques</a:t>
            </a:r>
            <a:r>
              <a:rPr lang="fr-FR" dirty="0" smtClean="0">
                <a:latin typeface="Georgia" pitchFamily="18" charset="0"/>
                <a:ea typeface="Times New Roman" pitchFamily="18" charset="0"/>
                <a:cs typeface="Arial" pitchFamily="34" charset="0"/>
              </a:rPr>
              <a:t> provoquées par un urbanisme indigent (qui peut altérer gravement la qualité des paysages) ou par la dispersion d'emballages plastiques dans la nature, les nuisances </a:t>
            </a:r>
            <a:r>
              <a:rPr lang="fr-FR" i="1" dirty="0" smtClean="0">
                <a:latin typeface="Georgia" pitchFamily="18" charset="0"/>
                <a:ea typeface="Times New Roman" pitchFamily="18" charset="0"/>
                <a:cs typeface="Arial" pitchFamily="34" charset="0"/>
              </a:rPr>
              <a:t>sonores</a:t>
            </a:r>
            <a:r>
              <a:rPr lang="fr-FR" dirty="0" smtClean="0">
                <a:latin typeface="Georgia" pitchFamily="18" charset="0"/>
                <a:ea typeface="Times New Roman" pitchFamily="18" charset="0"/>
                <a:cs typeface="Arial" pitchFamily="34" charset="0"/>
              </a:rPr>
              <a:t> dues aux bruits liés au voisinage, à la circulation ou encore aux activités industrielles, ces bruits ayant des intensités inférieures au seuil de lésions physiologiques, les nuisances </a:t>
            </a:r>
            <a:r>
              <a:rPr lang="fr-FR" i="1" dirty="0" smtClean="0">
                <a:latin typeface="Georgia" pitchFamily="18" charset="0"/>
                <a:ea typeface="Times New Roman" pitchFamily="18" charset="0"/>
                <a:cs typeface="Arial" pitchFamily="34" charset="0"/>
              </a:rPr>
              <a:t>olfactives</a:t>
            </a:r>
            <a:r>
              <a:rPr lang="fr-FR" dirty="0" smtClean="0">
                <a:latin typeface="Georgia" pitchFamily="18" charset="0"/>
                <a:ea typeface="Times New Roman" pitchFamily="18" charset="0"/>
                <a:cs typeface="Arial" pitchFamily="34" charset="0"/>
              </a:rPr>
              <a:t> résultant de l'émanation d'odeurs nauséabondes provenant d'activités agricoles ou industrielles.</a:t>
            </a:r>
            <a:endParaRPr lang="fr-FR" sz="2000" dirty="0" smtClean="0">
              <a:latin typeface="Arial" pitchFamily="34"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xplosion 1 5"/>
          <p:cNvSpPr/>
          <p:nvPr/>
        </p:nvSpPr>
        <p:spPr>
          <a:xfrm>
            <a:off x="0" y="4714884"/>
            <a:ext cx="4143372" cy="214311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solidFill>
                  <a:srgbClr val="FFFF00"/>
                </a:solidFill>
              </a:rPr>
              <a:t>La différence</a:t>
            </a:r>
            <a:endParaRPr lang="fr-FR" sz="2800" b="1" dirty="0">
              <a:solidFill>
                <a:srgbClr val="FFFF00"/>
              </a:solidFill>
            </a:endParaRPr>
          </a:p>
        </p:txBody>
      </p:sp>
      <p:sp>
        <p:nvSpPr>
          <p:cNvPr id="9" name="Bulle ronde 8"/>
          <p:cNvSpPr/>
          <p:nvPr/>
        </p:nvSpPr>
        <p:spPr>
          <a:xfrm>
            <a:off x="2285984" y="0"/>
            <a:ext cx="6143668" cy="5214950"/>
          </a:xfrm>
          <a:prstGeom prst="wedgeEllipseCallout">
            <a:avLst/>
          </a:prstGeom>
          <a:gradFill>
            <a:gsLst>
              <a:gs pos="0">
                <a:srgbClr val="000082"/>
              </a:gs>
              <a:gs pos="30000">
                <a:srgbClr val="66008F"/>
              </a:gs>
              <a:gs pos="64999">
                <a:srgbClr val="BA0066"/>
              </a:gs>
              <a:gs pos="89999">
                <a:srgbClr val="FF0000"/>
              </a:gs>
              <a:gs pos="100000">
                <a:srgbClr val="FF8200"/>
              </a:gs>
            </a:gsLst>
            <a:lin ang="5400000" scaled="0"/>
          </a:gradFill>
          <a:scene3d>
            <a:camera prst="isometricOffAxis1Left">
              <a:rot lat="678569" lon="2314435" rev="21140777"/>
            </a:camera>
            <a:lightRig rig="sunrise" dir="t"/>
          </a:scene3d>
          <a:sp3d z="44450" prstMaterial="metal">
            <a:bevelT w="190500" prst="slope"/>
            <a:bevelB w="203200" h="18415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endParaRPr lang="fr-FR" sz="1600" b="1" dirty="0" smtClean="0">
              <a:solidFill>
                <a:srgbClr val="002060"/>
              </a:solidFill>
              <a:latin typeface="Arial" pitchFamily="34" charset="0"/>
              <a:ea typeface="Times New Roman" pitchFamily="18" charset="0"/>
              <a:cs typeface="Arial" pitchFamily="34" charset="0"/>
            </a:endParaRPr>
          </a:p>
          <a:p>
            <a:pPr lvl="0" eaLnBrk="0" fontAlgn="base" hangingPunct="0">
              <a:spcBef>
                <a:spcPct val="0"/>
              </a:spcBef>
              <a:spcAft>
                <a:spcPct val="0"/>
              </a:spcAft>
            </a:pPr>
            <a:r>
              <a:rPr lang="fr-FR" sz="2400" b="1" dirty="0" smtClean="0">
                <a:latin typeface="Georgia" pitchFamily="18" charset="0"/>
                <a:ea typeface="Times New Roman" pitchFamily="18" charset="0"/>
                <a:cs typeface="Arial" pitchFamily="34" charset="0"/>
              </a:rPr>
              <a:t>Une confusion fréquente est faite entre pollutions et nuisances. Elle résulte du fait que  les premières réglementations destinées à protéger l'environnement de l'homme ne faisaient pas la distinction.</a:t>
            </a:r>
            <a:endParaRPr lang="fr-FR" sz="3200" b="1" dirty="0" smtClean="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7" dur="1000" fill="hold"/>
                                        <p:tgtEl>
                                          <p:spTgt spid="9"/>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229600" cy="500042"/>
          </a:xfrm>
        </p:spPr>
        <p:txBody>
          <a:bodyPr>
            <a:normAutofit/>
          </a:bodyPr>
          <a:lstStyle/>
          <a:p>
            <a:pPr lvl="0" algn="ctr">
              <a:spcBef>
                <a:spcPts val="0"/>
              </a:spcBef>
            </a:pPr>
            <a:r>
              <a:rPr lang="fr-FR" sz="1800" b="1" i="1" dirty="0" smtClean="0">
                <a:solidFill>
                  <a:prstClr val="black"/>
                </a:solidFill>
                <a:ea typeface="+mn-ea"/>
                <a:cs typeface="+mn-cs"/>
              </a:rPr>
              <a:t> 6/ LES PROBLEMESGENERER PAR LE BRUIT</a:t>
            </a:r>
            <a:endParaRPr lang="fr-FR" dirty="0"/>
          </a:p>
        </p:txBody>
      </p:sp>
      <p:sp>
        <p:nvSpPr>
          <p:cNvPr id="7" name="Rectangle à coins arrondis 6"/>
          <p:cNvSpPr/>
          <p:nvPr/>
        </p:nvSpPr>
        <p:spPr>
          <a:xfrm>
            <a:off x="4714876" y="642918"/>
            <a:ext cx="4143404" cy="4572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15000"/>
              </a:lnSpc>
              <a:spcAft>
                <a:spcPts val="1000"/>
              </a:spcAft>
              <a:buSzPts val="1000"/>
              <a:tabLst>
                <a:tab pos="457200" algn="l"/>
              </a:tabLst>
            </a:pPr>
            <a:r>
              <a:rPr lang="fr-FR" sz="2000" b="1" dirty="0" smtClean="0">
                <a:solidFill>
                  <a:srgbClr val="000000"/>
                </a:solidFill>
                <a:latin typeface="Traditional Arabic"/>
                <a:ea typeface="Times New Roman"/>
                <a:cs typeface="Majalla UI"/>
              </a:rPr>
              <a:t>2/Effets psychologiques</a:t>
            </a:r>
            <a:endParaRPr lang="fr-FR" sz="2000" dirty="0" smtClean="0">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Sensation de gêne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Stress, nervosité, tension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Abattement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Perturbation du sommeil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Troubles de la communication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Irritabilité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Symptômes</a:t>
            </a:r>
            <a:r>
              <a:rPr lang="fr-FR" sz="2000" dirty="0" smtClean="0">
                <a:solidFill>
                  <a:srgbClr val="000000"/>
                </a:solidFill>
                <a:latin typeface="Traditional Arabic"/>
                <a:ea typeface="Times New Roman"/>
                <a:cs typeface="Majalla UI"/>
              </a:rPr>
              <a:t> psychosomatiques </a:t>
            </a:r>
            <a:endParaRPr lang="fr-FR" sz="2000" dirty="0">
              <a:solidFill>
                <a:srgbClr val="000000"/>
              </a:solidFill>
              <a:ea typeface="Constantia"/>
              <a:cs typeface="Majalla UI"/>
            </a:endParaRPr>
          </a:p>
        </p:txBody>
      </p:sp>
      <p:sp>
        <p:nvSpPr>
          <p:cNvPr id="9" name="Rectangle à coins arrondis 8"/>
          <p:cNvSpPr/>
          <p:nvPr/>
        </p:nvSpPr>
        <p:spPr>
          <a:xfrm>
            <a:off x="214282" y="714356"/>
            <a:ext cx="4143404" cy="4500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fontAlgn="ctr">
              <a:spcBef>
                <a:spcPct val="20000"/>
              </a:spcBef>
              <a:buClr>
                <a:srgbClr val="0BD0D9"/>
              </a:buClr>
              <a:buSzPct val="95000"/>
            </a:pPr>
            <a:r>
              <a:rPr lang="fr-FR" sz="2000" b="1" dirty="0" smtClean="0">
                <a:solidFill>
                  <a:prstClr val="black"/>
                </a:solidFill>
              </a:rPr>
              <a:t>1/Effets physiques :</a:t>
            </a:r>
            <a:endParaRPr lang="fr-FR" sz="2000" dirty="0" smtClean="0">
              <a:solidFill>
                <a:prstClr val="black"/>
              </a:solidFill>
            </a:endParaRPr>
          </a:p>
          <a:p>
            <a:pPr marL="274320" lvl="0" indent="-274320" fontAlgn="ctr">
              <a:spcBef>
                <a:spcPct val="20000"/>
              </a:spcBef>
              <a:buClr>
                <a:srgbClr val="0BD0D9"/>
              </a:buClr>
              <a:buSzPct val="95000"/>
            </a:pPr>
            <a:r>
              <a:rPr lang="fr-FR" sz="2000" dirty="0" smtClean="0">
                <a:solidFill>
                  <a:prstClr val="black"/>
                </a:solidFill>
              </a:rPr>
              <a:t>- Lésions auditives </a:t>
            </a:r>
          </a:p>
          <a:p>
            <a:pPr marL="274320" lvl="0" indent="-274320" fontAlgn="ctr">
              <a:spcBef>
                <a:spcPct val="20000"/>
              </a:spcBef>
              <a:buClr>
                <a:srgbClr val="0BD0D9"/>
              </a:buClr>
              <a:buSzPct val="95000"/>
            </a:pPr>
            <a:r>
              <a:rPr lang="fr-FR" sz="2000" dirty="0" smtClean="0">
                <a:solidFill>
                  <a:prstClr val="black"/>
                </a:solidFill>
              </a:rPr>
              <a:t>- Troubles des fonctions végétatives </a:t>
            </a:r>
          </a:p>
          <a:p>
            <a:pPr marL="274320" lvl="0" indent="-274320" fontAlgn="ctr">
              <a:spcBef>
                <a:spcPct val="20000"/>
              </a:spcBef>
              <a:buClr>
                <a:srgbClr val="0BD0D9"/>
              </a:buClr>
              <a:buSzPct val="95000"/>
            </a:pPr>
            <a:r>
              <a:rPr lang="fr-FR" sz="2000" dirty="0" smtClean="0">
                <a:solidFill>
                  <a:prstClr val="black"/>
                </a:solidFill>
              </a:rPr>
              <a:t>- Problèmes cardiovasculaires </a:t>
            </a:r>
          </a:p>
          <a:p>
            <a:pPr marL="274320" lvl="0" indent="-274320" fontAlgn="ctr">
              <a:spcBef>
                <a:spcPct val="20000"/>
              </a:spcBef>
              <a:buClr>
                <a:srgbClr val="0BD0D9"/>
              </a:buClr>
              <a:buSzPct val="95000"/>
            </a:pPr>
            <a:r>
              <a:rPr lang="fr-FR" sz="2000" dirty="0" smtClean="0">
                <a:solidFill>
                  <a:prstClr val="black"/>
                </a:solidFill>
              </a:rPr>
              <a:t>- Augmentation de la pression sanguine </a:t>
            </a:r>
          </a:p>
          <a:p>
            <a:pPr marL="274320" lvl="0" indent="-274320" fontAlgn="ctr">
              <a:spcBef>
                <a:spcPct val="20000"/>
              </a:spcBef>
              <a:buClr>
                <a:srgbClr val="0BD0D9"/>
              </a:buClr>
              <a:buSzPct val="95000"/>
            </a:pPr>
            <a:r>
              <a:rPr lang="fr-FR" sz="2000" dirty="0" smtClean="0">
                <a:solidFill>
                  <a:prstClr val="black"/>
                </a:solidFill>
              </a:rPr>
              <a:t>- Diminution de la profondeur du sommeil </a:t>
            </a:r>
          </a:p>
          <a:p>
            <a:pPr marL="274320" lvl="0" indent="-274320" fontAlgn="ctr">
              <a:spcBef>
                <a:spcPct val="20000"/>
              </a:spcBef>
              <a:buClr>
                <a:srgbClr val="0BD0D9"/>
              </a:buClr>
              <a:buSzPct val="95000"/>
            </a:pPr>
            <a:r>
              <a:rPr lang="fr-FR" sz="2000" dirty="0" smtClean="0">
                <a:solidFill>
                  <a:prstClr val="black"/>
                </a:solidFill>
              </a:rPr>
              <a:t>- Maux de tête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4786314" y="928670"/>
            <a:ext cx="4143404" cy="492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15000"/>
              </a:lnSpc>
              <a:spcAft>
                <a:spcPts val="1000"/>
              </a:spcAft>
              <a:buSzPts val="1000"/>
              <a:tabLst>
                <a:tab pos="457200" algn="l"/>
              </a:tabLst>
            </a:pPr>
            <a:r>
              <a:rPr lang="fr-FR" sz="2000" b="1" dirty="0" smtClean="0">
                <a:solidFill>
                  <a:srgbClr val="000000"/>
                </a:solidFill>
                <a:latin typeface="Traditional Arabic"/>
                <a:ea typeface="Times New Roman"/>
                <a:cs typeface="Majalla UI"/>
              </a:rPr>
              <a:t>4/Effets économiques</a:t>
            </a:r>
            <a:endParaRPr lang="fr-FR" sz="2000" dirty="0" smtClean="0">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Coûts de la santé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Coûts de la lutte contre le bruit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Coûts de l'aménagement du territoire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Pertes de production dues à la baisse de rendement du personnel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Baisses des loyers et des prix immobiliers</a:t>
            </a:r>
            <a:r>
              <a:rPr lang="fr-FR" sz="2000" dirty="0" smtClean="0">
                <a:solidFill>
                  <a:srgbClr val="000000"/>
                </a:solidFill>
                <a:latin typeface="Traditional Arabic"/>
                <a:ea typeface="Times New Roman"/>
                <a:cs typeface="Majalla UI"/>
              </a:rPr>
              <a:t> </a:t>
            </a:r>
            <a:endParaRPr lang="fr-FR" sz="2000" dirty="0">
              <a:solidFill>
                <a:srgbClr val="000000"/>
              </a:solidFill>
              <a:ea typeface="Constantia"/>
              <a:cs typeface="Majalla UI"/>
            </a:endParaRPr>
          </a:p>
        </p:txBody>
      </p:sp>
      <p:sp>
        <p:nvSpPr>
          <p:cNvPr id="5" name="Rectangle à coins arrondis 4"/>
          <p:cNvSpPr/>
          <p:nvPr/>
        </p:nvSpPr>
        <p:spPr>
          <a:xfrm>
            <a:off x="428596" y="928670"/>
            <a:ext cx="3929090" cy="4857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15000"/>
              </a:lnSpc>
              <a:spcAft>
                <a:spcPts val="1000"/>
              </a:spcAft>
              <a:buSzPts val="1000"/>
              <a:tabLst>
                <a:tab pos="457200" algn="l"/>
              </a:tabLst>
            </a:pPr>
            <a:r>
              <a:rPr lang="fr-FR" sz="2000" b="1" dirty="0" smtClean="0">
                <a:solidFill>
                  <a:srgbClr val="000000"/>
                </a:solidFill>
                <a:latin typeface="Traditional Arabic"/>
                <a:ea typeface="Times New Roman"/>
                <a:cs typeface="Majalla UI"/>
              </a:rPr>
              <a:t>3/Effets sociaux</a:t>
            </a:r>
            <a:endParaRPr lang="fr-FR" sz="2000" dirty="0" smtClean="0">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Difficultés de communication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Jugements portés sur les autres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Ségrégation sociale (ghettos de bruit)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Diminution de la solidarité </a:t>
            </a:r>
            <a:endParaRPr lang="fr-FR" sz="2000" dirty="0" smtClean="0">
              <a:solidFill>
                <a:srgbClr val="000000"/>
              </a:solidFill>
              <a:ea typeface="Constantia"/>
              <a:cs typeface="Majalla UI"/>
            </a:endParaRPr>
          </a:p>
          <a:p>
            <a:pPr marL="342900" lvl="0" indent="-342900">
              <a:lnSpc>
                <a:spcPct val="115000"/>
              </a:lnSpc>
              <a:spcAft>
                <a:spcPts val="1000"/>
              </a:spcAft>
              <a:buSzPts val="1000"/>
              <a:tabLst>
                <a:tab pos="457200" algn="l"/>
              </a:tabLst>
            </a:pPr>
            <a:r>
              <a:rPr lang="fr-FR" sz="2000" dirty="0" smtClean="0">
                <a:solidFill>
                  <a:srgbClr val="000000"/>
                </a:solidFill>
                <a:latin typeface="Georgia"/>
                <a:ea typeface="Times New Roman"/>
                <a:cs typeface="Traditional Arabic"/>
              </a:rPr>
              <a:t>- Agressivité</a:t>
            </a:r>
            <a:r>
              <a:rPr lang="fr-FR" sz="2000" dirty="0" smtClean="0">
                <a:solidFill>
                  <a:srgbClr val="000000"/>
                </a:solidFill>
                <a:latin typeface="Traditional Arabic"/>
                <a:ea typeface="Times New Roman"/>
                <a:cs typeface="Majalla UI"/>
              </a:rPr>
              <a:t> </a:t>
            </a:r>
            <a:endParaRPr lang="fr-FR" sz="2000" dirty="0">
              <a:solidFill>
                <a:srgbClr val="000000"/>
              </a:solidFill>
              <a:ea typeface="Constantia"/>
              <a:cs typeface="Majalla U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142984"/>
          </a:xfrm>
        </p:spPr>
        <p:txBody>
          <a:bodyPr>
            <a:normAutofit/>
          </a:bodyPr>
          <a:lstStyle/>
          <a:p>
            <a:r>
              <a:rPr lang="fr-FR" sz="2000" b="1" i="1" u="sng" dirty="0" smtClean="0"/>
              <a:t>6/ LE PRINCIPE PAYEUR POLUEUR :</a:t>
            </a:r>
            <a:r>
              <a:rPr lang="fr-FR" dirty="0" smtClean="0"/>
              <a:t/>
            </a:r>
            <a:br>
              <a:rPr lang="fr-FR" dirty="0" smtClean="0"/>
            </a:br>
            <a:endParaRPr lang="fr-FR" dirty="0"/>
          </a:p>
        </p:txBody>
      </p:sp>
      <p:sp>
        <p:nvSpPr>
          <p:cNvPr id="3" name="Espace réservé du contenu 2"/>
          <p:cNvSpPr>
            <a:spLocks noGrp="1"/>
          </p:cNvSpPr>
          <p:nvPr>
            <p:ph idx="1"/>
          </p:nvPr>
        </p:nvSpPr>
        <p:spPr>
          <a:xfrm>
            <a:off x="457200" y="928670"/>
            <a:ext cx="8229600" cy="5395930"/>
          </a:xfrm>
        </p:spPr>
        <p:txBody>
          <a:bodyPr>
            <a:normAutofit fontScale="85000" lnSpcReduction="10000"/>
          </a:bodyPr>
          <a:lstStyle/>
          <a:p>
            <a:pPr>
              <a:buNone/>
            </a:pPr>
            <a:r>
              <a:rPr lang="fr-FR" dirty="0" smtClean="0"/>
              <a:t>            Le principe pollueur-payeur est un principe économique, élaboré par l’OCDE dans les années 70, qui a pour objectif de limiter les impacts des activités humaines sur </a:t>
            </a:r>
            <a:r>
              <a:rPr lang="fr-FR" u="sng" dirty="0" smtClean="0">
                <a:hlinkClick r:id="rId2" tooltip="environnement"/>
              </a:rPr>
              <a:t>l’environnement</a:t>
            </a:r>
            <a:r>
              <a:rPr lang="fr-FR" dirty="0" smtClean="0"/>
              <a:t>.</a:t>
            </a:r>
          </a:p>
          <a:p>
            <a:pPr>
              <a:buNone/>
            </a:pPr>
            <a:r>
              <a:rPr lang="fr-FR" dirty="0" smtClean="0"/>
              <a:t>           Les coûts externes des </a:t>
            </a:r>
            <a:r>
              <a:rPr lang="fr-FR" u="sng" dirty="0" smtClean="0">
                <a:hlinkClick r:id="rId3" tooltip="pollution et environnement"/>
              </a:rPr>
              <a:t>pollutions </a:t>
            </a:r>
            <a:r>
              <a:rPr lang="fr-FR" dirty="0" smtClean="0"/>
              <a:t>commises sur l’environnement sont pris en compte dans les coûts de production des agents économiques. Le pollueur doit s’acquitter des dépenses relatives à la prévention ou à la </a:t>
            </a:r>
            <a:r>
              <a:rPr lang="fr-FR" u="sng" dirty="0" smtClean="0">
                <a:hlinkClick r:id="rId3" tooltip="pollution et environnement"/>
              </a:rPr>
              <a:t>lutte contre les pollutions</a:t>
            </a:r>
            <a:r>
              <a:rPr lang="fr-FR" dirty="0" smtClean="0"/>
              <a:t>. Les prix des produits ou des services doivent refléter la réalité économique des coûts de pollution, afin de favoriser les activités non polluantes.</a:t>
            </a:r>
          </a:p>
          <a:p>
            <a:pPr>
              <a:buNone/>
            </a:pPr>
            <a:r>
              <a:rPr lang="fr-FR" dirty="0" smtClean="0"/>
              <a:t>       Le principe pollueur payeur est complexe et controversé.</a:t>
            </a:r>
          </a:p>
          <a:p>
            <a:pPr>
              <a:buNone/>
            </a:pPr>
            <a:r>
              <a:rPr lang="fr-FR" dirty="0" smtClean="0"/>
              <a:t>       La difficulté réside dans la définition du pollueur : il peut être le producteur, le distributeur, le consommateur, ou plusieurs maillons de la chaîne économique à la fois.</a:t>
            </a:r>
          </a:p>
          <a:p>
            <a:pPr>
              <a:buNone/>
            </a:pPr>
            <a:r>
              <a:rPr lang="fr-FR" dirty="0" smtClean="0"/>
              <a:t>       Les coûts peuvent incomber au contribuable ou au citoyen, qui ne sont pas directement responsable de ces pollutions.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714356"/>
            <a:ext cx="8229600" cy="5214974"/>
          </a:xfrm>
        </p:spPr>
        <p:txBody>
          <a:bodyPr>
            <a:normAutofit fontScale="85000" lnSpcReduction="20000"/>
          </a:bodyPr>
          <a:lstStyle/>
          <a:p>
            <a:pPr>
              <a:buNone/>
            </a:pPr>
            <a:r>
              <a:rPr lang="fr-FR" dirty="0" smtClean="0"/>
              <a:t>        Il s'agit de se poser certaines questions lors de l'élaboration du principe :</a:t>
            </a:r>
          </a:p>
          <a:p>
            <a:pPr lvl="0"/>
            <a:r>
              <a:rPr lang="fr-FR" dirty="0" smtClean="0"/>
              <a:t>Quel niveau de </a:t>
            </a:r>
            <a:r>
              <a:rPr lang="fr-FR" u="sng" dirty="0" smtClean="0">
                <a:hlinkClick r:id="rId2" tooltip="Protection de l'environnement"/>
              </a:rPr>
              <a:t>protection de l’environnement</a:t>
            </a:r>
            <a:r>
              <a:rPr lang="fr-FR" dirty="0" smtClean="0"/>
              <a:t> doit être visé ?</a:t>
            </a:r>
          </a:p>
          <a:p>
            <a:pPr lvl="0"/>
            <a:r>
              <a:rPr lang="fr-FR" dirty="0" smtClean="0"/>
              <a:t>Quelle est la limite de la contribution du pollueur ?</a:t>
            </a:r>
          </a:p>
          <a:p>
            <a:pPr lvl="0"/>
            <a:r>
              <a:rPr lang="fr-FR" dirty="0" smtClean="0"/>
              <a:t>Que doit payer le pollueur si les </a:t>
            </a:r>
            <a:r>
              <a:rPr lang="fr-FR" u="sng" dirty="0" smtClean="0">
                <a:hlinkClick r:id="rId3" tooltip="Catastrophe écologique"/>
              </a:rPr>
              <a:t>dégâts écologiques</a:t>
            </a:r>
            <a:r>
              <a:rPr lang="fr-FR" dirty="0" smtClean="0"/>
              <a:t> ne sont pas réparables ?</a:t>
            </a:r>
          </a:p>
          <a:p>
            <a:pPr lvl="0"/>
            <a:r>
              <a:rPr lang="fr-FR" dirty="0" smtClean="0"/>
              <a:t>A quoi sert le principe pollueur-payeur s’il ne vise pas la suppression de la nuisance ?</a:t>
            </a:r>
          </a:p>
          <a:p>
            <a:pPr>
              <a:buNone/>
            </a:pPr>
            <a:r>
              <a:rPr lang="fr-FR" dirty="0" smtClean="0"/>
              <a:t>          Le risque du principe pollueur-payeur est d’alimenter une taxe qui aura un effet pervers, car l’entité qui percevra la taxe n’aura pas intérêt à la voir disparaître.</a:t>
            </a:r>
          </a:p>
          <a:p>
            <a:pPr>
              <a:buNone/>
            </a:pPr>
            <a:r>
              <a:rPr lang="fr-FR" dirty="0" smtClean="0"/>
              <a:t>         Le principe pollueur-payeur est un principe général de droit de l’environnement, repris dans la </a:t>
            </a:r>
            <a:r>
              <a:rPr lang="fr-FR" u="sng" dirty="0" smtClean="0">
                <a:hlinkClick r:id="rId4" tooltip="réglementation"/>
              </a:rPr>
              <a:t>législation française</a:t>
            </a:r>
            <a:r>
              <a:rPr lang="fr-FR" dirty="0" smtClean="0"/>
              <a:t> et inscrit à l’article L. 110-1 du Code de l’environnement, selon lequel : "les frais résultant des mesures de prévention, de réduction de la pollution et de lutte contre celle-ci sont supportés par le pollueur".</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0"/>
            <a:ext cx="8229600" cy="1285860"/>
          </a:xfrm>
        </p:spPr>
        <p:txBody>
          <a:bodyPr>
            <a:normAutofit fontScale="90000"/>
          </a:bodyPr>
          <a:lstStyle/>
          <a:p>
            <a:pPr>
              <a:lnSpc>
                <a:spcPct val="115000"/>
              </a:lnSpc>
              <a:spcAft>
                <a:spcPts val="1000"/>
              </a:spcAft>
            </a:pPr>
            <a:r>
              <a:rPr lang="fr-FR" sz="2200" b="1" i="1" u="sng" dirty="0" smtClean="0">
                <a:highlight>
                  <a:srgbClr val="FFFF00"/>
                </a:highlight>
                <a:latin typeface="Times New Roman"/>
                <a:ea typeface="Calibri"/>
                <a:cs typeface="Arial"/>
              </a:rPr>
              <a:t>7/ LA LUTE CONTRE LE BRUIT :</a:t>
            </a:r>
            <a:r>
              <a:rPr lang="fr-FR" sz="4000" dirty="0" smtClean="0">
                <a:ea typeface="Calibri"/>
                <a:cs typeface="Arial"/>
              </a:rPr>
              <a:t/>
            </a:r>
            <a:br>
              <a:rPr lang="fr-FR" sz="4000" dirty="0" smtClean="0">
                <a:ea typeface="Calibri"/>
                <a:cs typeface="Arial"/>
              </a:rPr>
            </a:br>
            <a:endParaRPr lang="fr-FR" dirty="0"/>
          </a:p>
        </p:txBody>
      </p:sp>
      <p:sp>
        <p:nvSpPr>
          <p:cNvPr id="1025" name="Rectangle 1"/>
          <p:cNvSpPr>
            <a:spLocks noChangeArrowheads="1"/>
          </p:cNvSpPr>
          <p:nvPr/>
        </p:nvSpPr>
        <p:spPr bwMode="auto">
          <a:xfrm>
            <a:off x="0" y="857232"/>
            <a:ext cx="871540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679450" algn="l"/>
              </a:tabLst>
            </a:pP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 protections antibruit (solutions curatives)</a:t>
            </a:r>
            <a:r>
              <a:rPr kumimoji="0" lang="fr-FR" b="1" i="1"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200" b="1" i="1"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79450" algn="l"/>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Une des solutions les plus efficaces et les plus p</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rennes pour prot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ger du bruit de larges zones situ</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de part et d'autre des infrastructures de transports terrestres est la construction de protections antibruit le plus proche possible des sources sonores gênantes. </a:t>
            </a:r>
            <a:endParaRPr kumimoji="0" 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79450" algn="l"/>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Il s'agit des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crans droits ou inclin</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chissants ou recouverts d'un absorbant, plus ou moins diffusants, coiff</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ou non d'un couronnement, mais aussi des buttes de terre </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a:t>
            </a:r>
            <a:r>
              <a:rPr kumimoji="0" lang="fr-FR" b="0" i="0" u="none" strike="noStrike" cap="none" normalizeH="0" baseline="0" dirty="0" err="1"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a:t>
            </a:r>
            <a:r>
              <a:rPr kumimoji="0" lang="fr-FR" b="0" i="0" u="none" strike="noStrike" cap="none" normalizeH="0" baseline="0" dirty="0" err="1"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talis</a:t>
            </a:r>
            <a:r>
              <a:rPr kumimoji="0" lang="fr-FR" b="0" i="0" u="none" strike="noStrike" cap="none" normalizeH="0" baseline="0" dirty="0" err="1"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des couvertures partielles et couvertures ajour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3214686"/>
            <a:ext cx="835821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solution 01 :</a:t>
            </a:r>
            <a:r>
              <a:rPr kumimoji="0" lang="fr-FR" sz="16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performances des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ments de la construction des fa</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ç</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ades sont mesur</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en laboratoire par rapport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 bruit normalis</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dit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routier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simulant le bruit de trafic routier et ferroviaire. Chaque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 est caract</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ris</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par son indice d</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affaiblissement acoustique ; plus le chiffre est grand, meilleure est l</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isolation.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0" y="4786322"/>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solution 02: </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parois, murs et planchers situ</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entre les logements isolent des bruits a</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riens int</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rieurs et, grâce </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une isolation efficace apport</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par des mat</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riaux de qualit</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doivent assurer un indice d</a:t>
            </a:r>
            <a:r>
              <a:rPr kumimoji="0" lang="fr-FR" sz="16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affaiblissement acoustique minimum.</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5"/>
                                        </p:tgtEl>
                                        <p:attrNameLst>
                                          <p:attrName>style.visibility</p:attrName>
                                        </p:attrNameLst>
                                      </p:cBhvr>
                                      <p:to>
                                        <p:strVal val="visible"/>
                                      </p:to>
                                    </p:set>
                                    <p:animEffect transition="in" filter="box(in)">
                                      <p:cBhvr>
                                        <p:cTn id="12" dur="500"/>
                                        <p:tgtEl>
                                          <p:spTgt spid="102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ox(in)">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box(in)">
                                      <p:cBhvr>
                                        <p:cTn id="2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p:bldP spid="1026" grpId="0"/>
      <p:bldP spid="10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428604"/>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solution 03: </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Pour am</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liorer la qualit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acoustique des planchers, on utilise des revêtements de sol (moquette ou sol plastique, parquet ou carrelage sur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silient, par exemple) ou des chapes de b</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ton rapport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Rectangle 2"/>
          <p:cNvSpPr>
            <a:spLocks noChangeArrowheads="1"/>
          </p:cNvSpPr>
          <p:nvPr/>
        </p:nvSpPr>
        <p:spPr bwMode="auto">
          <a:xfrm>
            <a:off x="0" y="1785926"/>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solution 04:</a:t>
            </a:r>
            <a:endParaRPr kumimoji="0" lang="fr-FR" sz="1200" b="1"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appareil ou un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quipement doit donc être choisi aussi en fonction de ses performances acoustiques. Plus le nombre de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cibels annonc</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sur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tiquette est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lev</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plus le bruit sera source de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rangement.</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9" name="Rectangle 3"/>
          <p:cNvSpPr>
            <a:spLocks noChangeArrowheads="1"/>
          </p:cNvSpPr>
          <p:nvPr/>
        </p:nvSpPr>
        <p:spPr bwMode="auto">
          <a:xfrm>
            <a:off x="357158" y="2928934"/>
            <a:ext cx="8786842"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r>
              <a:rPr kumimoji="0" lang="fr-FR" b="1" i="1"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duire l'exposition au bruit</a:t>
            </a:r>
            <a:r>
              <a:rPr kumimoji="0" lang="fr-FR" b="1" i="1"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2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duction de l'exposition au bruit pour la protection des personnes doit se faire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aussi par une double approche men</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en parall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a:t>
            </a:r>
            <a:b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premi</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 approche dite "microscopique" consid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 la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duction de l'exposition au bruit par le renforcement de chaque bâtiment pris individuellement. C'est le renforcement de l'isolement acoustique de l'enveloppe du bâtiment, de la ma</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î</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trise des bruits des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quipements et de la conception de bâtiment HQE c'est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dire de chaque bâtiment au plus pr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des personnes. </a:t>
            </a:r>
            <a:b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Par opposition, l'approche "macroscopique" consid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 la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duction de l'exposition au bruit par la ma</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î</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trise de l'urbanisme. C'est la gestion globale des diff</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rentes activit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dans un même milieu ; l'environnement urbain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tant conditionn</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par la ma</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î</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trise de l'agencement (dans le temps et l'espace) des diff</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rentes activit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et en particulier : habiter, se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placer, travailler, se distraire.</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box(in)">
                                      <p:cBhvr>
                                        <p:cTn id="7" dur="500"/>
                                        <p:tgtEl>
                                          <p:spTgt spid="2969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box(in)">
                                      <p:cBhvr>
                                        <p:cTn id="12" dur="500"/>
                                        <p:tgtEl>
                                          <p:spTgt spid="2969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9699"/>
                                        </p:tgtEl>
                                        <p:attrNameLst>
                                          <p:attrName>style.visibility</p:attrName>
                                        </p:attrNameLst>
                                      </p:cBhvr>
                                      <p:to>
                                        <p:strVal val="visible"/>
                                      </p:to>
                                    </p:set>
                                    <p:animEffect transition="in" filter="box(in)">
                                      <p:cBhvr>
                                        <p:cTn id="17"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P spid="29698" grpId="0"/>
      <p:bldP spid="2969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mes photo\les image\Nouveau dossier (4)\125.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051" name="Picture 3" descr="D:\mes photo\les image\Nouveau dossier (4)\321730d455lu9.gif"/>
          <p:cNvPicPr>
            <a:picLocks noChangeAspect="1" noChangeArrowheads="1" noCrop="1"/>
          </p:cNvPicPr>
          <p:nvPr/>
        </p:nvPicPr>
        <p:blipFill>
          <a:blip r:embed="rId3"/>
          <a:srcRect/>
          <a:stretch>
            <a:fillRect/>
          </a:stretch>
        </p:blipFill>
        <p:spPr bwMode="auto">
          <a:xfrm>
            <a:off x="1071538" y="714356"/>
            <a:ext cx="6929437" cy="4500563"/>
          </a:xfrm>
          <a:prstGeom prst="rect">
            <a:avLst/>
          </a:prstGeom>
          <a:noFill/>
          <a:ln w="9525">
            <a:noFill/>
            <a:miter lim="800000"/>
            <a:headEnd/>
            <a:tailEnd/>
          </a:ln>
        </p:spPr>
      </p:pic>
      <p:pic>
        <p:nvPicPr>
          <p:cNvPr id="2052" name="Picture 7" descr="clip_image001"/>
          <p:cNvPicPr>
            <a:picLocks noChangeAspect="1" noChangeArrowheads="1" noCrop="1"/>
          </p:cNvPicPr>
          <p:nvPr/>
        </p:nvPicPr>
        <p:blipFill>
          <a:blip r:embed="rId4">
            <a:lum bright="6000"/>
          </a:blip>
          <a:srcRect/>
          <a:stretch>
            <a:fillRect/>
          </a:stretch>
        </p:blipFill>
        <p:spPr bwMode="auto">
          <a:xfrm>
            <a:off x="6715125" y="-571500"/>
            <a:ext cx="2776538" cy="4681538"/>
          </a:xfrm>
          <a:prstGeom prst="rect">
            <a:avLst/>
          </a:prstGeom>
          <a:noFill/>
          <a:ln w="9525">
            <a:noFill/>
            <a:miter lim="800000"/>
            <a:headEnd/>
            <a:tailEnd/>
          </a:ln>
        </p:spPr>
      </p:pic>
      <p:pic>
        <p:nvPicPr>
          <p:cNvPr id="2053" name="Picture 6" descr="clip_image001"/>
          <p:cNvPicPr>
            <a:picLocks noChangeAspect="1" noChangeArrowheads="1" noCrop="1"/>
          </p:cNvPicPr>
          <p:nvPr/>
        </p:nvPicPr>
        <p:blipFill>
          <a:blip r:embed="rId4">
            <a:lum bright="6000"/>
          </a:blip>
          <a:srcRect/>
          <a:stretch>
            <a:fillRect/>
          </a:stretch>
        </p:blipFill>
        <p:spPr bwMode="auto">
          <a:xfrm>
            <a:off x="-571500" y="2176463"/>
            <a:ext cx="2776538" cy="46815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42852"/>
            <a:ext cx="8229600" cy="438896"/>
          </a:xfrm>
        </p:spPr>
        <p:txBody>
          <a:bodyPr>
            <a:normAutofit/>
          </a:bodyPr>
          <a:lstStyle/>
          <a:p>
            <a:pPr lvl="0" fontAlgn="base">
              <a:spcAft>
                <a:spcPct val="0"/>
              </a:spcAft>
            </a:pPr>
            <a:r>
              <a:rPr lang="fr-FR" sz="2000" b="1" i="1" dirty="0" smtClean="0">
                <a:solidFill>
                  <a:prstClr val="black"/>
                </a:solidFill>
                <a:ea typeface="Calibri" pitchFamily="34" charset="0"/>
                <a:cs typeface="Times New Roman" pitchFamily="18" charset="0"/>
              </a:rPr>
              <a:t>09/ LE BRUIT DANS LE DEVELOPEMENT DURABLE.</a:t>
            </a:r>
            <a:endParaRPr lang="fr-FR" dirty="0"/>
          </a:p>
        </p:txBody>
      </p:sp>
      <p:sp>
        <p:nvSpPr>
          <p:cNvPr id="4" name="ZoneTexte 3"/>
          <p:cNvSpPr txBox="1"/>
          <p:nvPr/>
        </p:nvSpPr>
        <p:spPr>
          <a:xfrm>
            <a:off x="214282" y="857232"/>
            <a:ext cx="8929718" cy="707886"/>
          </a:xfrm>
          <a:prstGeom prst="rect">
            <a:avLst/>
          </a:prstGeom>
          <a:noFill/>
        </p:spPr>
        <p:txBody>
          <a:bodyPr wrap="square" rtlCol="0">
            <a:spAutoFit/>
          </a:bodyPr>
          <a:lstStyle/>
          <a:p>
            <a:r>
              <a:rPr lang="fr-FR" sz="2000" dirty="0" smtClean="0"/>
              <a:t>La gestion durable de bruit est assuré par  les règlementations et le cadre législatif  de chaque état. </a:t>
            </a:r>
            <a:endParaRPr lang="fr-FR" sz="2000" dirty="0"/>
          </a:p>
        </p:txBody>
      </p:sp>
      <p:sp>
        <p:nvSpPr>
          <p:cNvPr id="30721" name="Rectangle 1"/>
          <p:cNvSpPr>
            <a:spLocks noChangeArrowheads="1"/>
          </p:cNvSpPr>
          <p:nvPr/>
        </p:nvSpPr>
        <p:spPr bwMode="auto">
          <a:xfrm>
            <a:off x="0" y="1643050"/>
            <a:ext cx="91440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sz="20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cadre r</a:t>
            </a:r>
            <a:r>
              <a:rPr kumimoji="0" lang="fr-FR" sz="2000" b="1" i="1"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glementaire europ</a:t>
            </a:r>
            <a:r>
              <a:rPr kumimoji="0" lang="fr-FR" sz="2000" b="1" i="1"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 </a:t>
            </a:r>
            <a:endParaRPr kumimoji="0" lang="fr-FR" sz="1400" b="1"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 cadre 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glementaire europ</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fixe des objectifs g</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raux.   Il s'agit d'une part, de sensibiliser l'ensemble des partenaires industriels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lutte contre le bruit sur les lieux de travail et leur faire conna</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î</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tre les moyens de la pratiquer efficacement, et, d'autre part, de promouvoir la pr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vention du bruit dans la conception des machines. L'objectif de ce cadre 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glementaire est de 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duire le bruit sur les lieux de travail, en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veloppant la pr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vention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la conception, et en assurant, lorsqu'il faut avoir recours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protection individuelle, le choix des protecteurs de l'ou</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ï</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les mieux adapt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Rectangle 2"/>
          <p:cNvSpPr>
            <a:spLocks noChangeArrowheads="1"/>
          </p:cNvSpPr>
          <p:nvPr/>
        </p:nvSpPr>
        <p:spPr bwMode="auto">
          <a:xfrm>
            <a:off x="0" y="4429132"/>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457200" algn="l"/>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directive 86/188/CEE du 12 mai 1986, dite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directive bruit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concerne la protection des travailleurs contre les risques dus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l'exposition au bruit.</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directive 89/392/CEE du 21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cembre 1989, dite:</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directive machines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concerne la s</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curit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 machines et sp</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cifie les exigences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respecter notamment en mati</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 de bruit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mis.</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directive 89/686/CEE du 21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cembre 1989 rapproche les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gislations des Etats membres relatives aux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quipements de protection individuelle.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0721"/>
                                        </p:tgtEl>
                                        <p:attrNameLst>
                                          <p:attrName>style.visibility</p:attrName>
                                        </p:attrNameLst>
                                      </p:cBhvr>
                                      <p:to>
                                        <p:strVal val="visible"/>
                                      </p:to>
                                    </p:set>
                                    <p:animEffect transition="in" filter="box(in)">
                                      <p:cBhvr>
                                        <p:cTn id="17" dur="500"/>
                                        <p:tgtEl>
                                          <p:spTgt spid="3072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0722"/>
                                        </p:tgtEl>
                                        <p:attrNameLst>
                                          <p:attrName>style.visibility</p:attrName>
                                        </p:attrNameLst>
                                      </p:cBhvr>
                                      <p:to>
                                        <p:strVal val="visible"/>
                                      </p:to>
                                    </p:set>
                                    <p:animEffect transition="in" filter="box(in)">
                                      <p:cBhvr>
                                        <p:cTn id="22" dur="5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30721" grpId="0"/>
      <p:bldP spid="307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785794"/>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r</a:t>
            </a:r>
            <a:r>
              <a:rPr kumimoji="0" lang="fr-FR" sz="2400" b="1" i="1"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glementation en vigueur :</a:t>
            </a:r>
          </a:p>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Directive europ</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enne 2003/10/CE du 6 f</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vrier 2003 concernant les prescriptions minimales de s</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curit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de sant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relative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exposition des travailleurs aux risques dus au bruit. Le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cret aurait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û</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sortir avant le 15 f</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vrier 2006.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valeur limite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exposition du bruit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ne pas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passer est 87 dB(A) avec les protections.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partir de 80 dB(A), il faut se prot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ger, nouvelle valeur o</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ù</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protections doivent être port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Au del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 85 dB(A), obligation de se prot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ger et la m</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decine du travail doit proc</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der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 examen approfondi.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Autorit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Territoriale doit mettre en place des mesures de nature technique ou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organisation du travail visant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duire le bruit au niveau le plus bas raisonnablement possible compte tenu de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tat des techniques. </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Autorit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Territoriale analyse et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value les risques, fournit gratuitement et individuellement une protection, choisit des mod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 adapt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au risque, au travail effectu</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utilisateur. </a:t>
            </a: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L’autorité Territoriale informe sur l’utilisation de l’équipement de protection individuelle (EPI).</a:t>
            </a:r>
            <a:r>
              <a:rPr kumimoji="0" lang="fr-FR" sz="1400" b="0" i="0" u="none" strike="noStrike" cap="none" normalizeH="0" baseline="0" dirty="0" smtClean="0">
                <a:ln>
                  <a:noFill/>
                </a:ln>
                <a:solidFill>
                  <a:schemeClr val="tx1"/>
                </a:solidFill>
                <a:effectLst/>
                <a:latin typeface="Arial" pitchFamily="34" charset="0"/>
                <a:cs typeface="Arial" pitchFamily="34" charset="0"/>
              </a:rPr>
              <a:t> </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ox(in)">
                                      <p:cBhvr>
                                        <p:cTn id="7"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0"/>
            <a:ext cx="8229600" cy="367458"/>
          </a:xfrm>
        </p:spPr>
        <p:txBody>
          <a:bodyPr>
            <a:noAutofit/>
          </a:bodyPr>
          <a:lstStyle/>
          <a:p>
            <a:r>
              <a:rPr lang="fr-FR" sz="2400" i="1" dirty="0" smtClean="0">
                <a:latin typeface="Times New Roman"/>
                <a:ea typeface="Calibri"/>
              </a:rPr>
              <a:t>La réglementation française sur le bruit</a:t>
            </a:r>
            <a:endParaRPr lang="fr-FR" sz="2000" dirty="0"/>
          </a:p>
        </p:txBody>
      </p:sp>
      <p:sp>
        <p:nvSpPr>
          <p:cNvPr id="32769" name="Rectangle 1"/>
          <p:cNvSpPr>
            <a:spLocks noChangeArrowheads="1"/>
          </p:cNvSpPr>
          <p:nvPr/>
        </p:nvSpPr>
        <p:spPr bwMode="auto">
          <a:xfrm>
            <a:off x="0" y="333137"/>
            <a:ext cx="9144000" cy="65248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3448050" algn="l"/>
              </a:tabLst>
            </a:pP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Protection des travailleurs contre le bruit</a:t>
            </a:r>
            <a:r>
              <a:rPr kumimoji="0" lang="fr-FR" sz="2200" b="0" i="0"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Principes g</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raux de pr</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vention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cret n°88-405 du 21 avril 1988, titre I</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Contrôle de l'exposition au bruit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Arrêt</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d'application du 22 avril 1988</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vention technique collective, protection individuelle. </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surveillance m</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dicale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Arrêt</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d'application du 31 janvier 1989</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Information et formation, dispositions particuli</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res </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certains travaux </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sp</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cifiques, mise en demeure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Arrêt</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d'application du 22 avril 1988</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 pos="3448050" algn="l"/>
              </a:tabLst>
            </a:pP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t>
            </a:r>
            <a:r>
              <a:rPr kumimoji="0" lang="fr-FR" sz="2200" b="0"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duction du bruit des machines</a:t>
            </a:r>
            <a:r>
              <a:rPr kumimoji="0" lang="fr-FR" sz="2200" b="0" i="0"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Risques dus au bruit, notice d'instructions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cret n°92-767 du 29 juillet 1992</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 pos="3448050" algn="l"/>
              </a:tabLst>
            </a:pPr>
            <a:r>
              <a:rPr kumimoji="0" lang="fr-FR" sz="22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Insonorisation des locaux de travail</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Principes g</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
            </a:r>
            <a:r>
              <a:rPr kumimoji="0" lang="fr-FR" sz="2200" b="1" i="0" u="sng"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raux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cret n°88-930 du 20 septembre 1988</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Insonorisation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 pos="3448050"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Arrêt</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d'application du 30 ao</a:t>
            </a:r>
            <a:r>
              <a:rPr kumimoji="0" lang="fr-FR" sz="2200" b="0" i="0" u="none" strike="noStrike" cap="none" normalizeH="0" baseline="0" dirty="0" smtClean="0">
                <a:ln>
                  <a:noFill/>
                </a:ln>
                <a:solidFill>
                  <a:schemeClr val="tx1"/>
                </a:solidFill>
                <a:effectLst/>
                <a:latin typeface="Calibri"/>
                <a:ea typeface="Calibri" pitchFamily="34" charset="0"/>
                <a:cs typeface="Times New Roman" pitchFamily="18" charset="0"/>
              </a:rPr>
              <a:t>û</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 1990.</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769"/>
                                        </p:tgtEl>
                                        <p:attrNameLst>
                                          <p:attrName>style.visibility</p:attrName>
                                        </p:attrNameLst>
                                      </p:cBhvr>
                                      <p:to>
                                        <p:strVal val="visible"/>
                                      </p:to>
                                    </p:set>
                                    <p:animEffect transition="in" filter="box(in)">
                                      <p:cBhvr>
                                        <p:cTn id="12" dur="500"/>
                                        <p:tgtEl>
                                          <p:spTgt spid="327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76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0"/>
            <a:ext cx="9144000"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lang="fr-FR" b="1" dirty="0" smtClean="0">
                <a:latin typeface="Times New Roman" pitchFamily="18" charset="0"/>
                <a:ea typeface="Calibri" pitchFamily="34" charset="0"/>
                <a:cs typeface="Times New Roman" pitchFamily="18" charset="0"/>
              </a:rPr>
              <a:t>         </a:t>
            </a:r>
            <a:r>
              <a:rPr kumimoji="0" lang="fr-FR"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Principaux textes</a:t>
            </a:r>
            <a:r>
              <a:rPr kumimoji="0" lang="fr-FR" b="1" i="0"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La loi sur le bruit du 31 décembre 1992, première loi français entièrement consacrée à la lutte contre le bruit et ses nombreux décrets d'application.</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Le code de l'environnement pour l'émission, la propagation et la réception du bruit dans l'environnement, le code de la construction et de l'Habitation pour l'isolation et la correction acoustique dans le secteur du bâtiment et le code de l'urbanisme pour les règles et disposition urbanistique permettant de lutter contre le bruit, sont le principal recueil qui regroupe la majorité des textes concernant le bruit.</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fr-F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Les différentes directives européennes concernant les matériels et équipements extérieur ainsi que le bruit des transports. En particulier la directive 2002/49 qui relative à l'évaluation et à la gestion du bruit dans l'environnement impose aux états membres la réalisation de cartographie du bruit dans les agglomérations se plus de 250 000 habitants en 2007 et de 100 000 habitants en 2012. Ces cartographies devront par la suite être accompagnées de plans d'action et de gestion concernant l'exposition au bruit des populations concernées.</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793"/>
                                        </p:tgtEl>
                                        <p:attrNameLst>
                                          <p:attrName>style.visibility</p:attrName>
                                        </p:attrNameLst>
                                      </p:cBhvr>
                                      <p:to>
                                        <p:strVal val="visible"/>
                                      </p:to>
                                    </p:set>
                                    <p:animEffect transition="in" filter="box(in)">
                                      <p:cBhvr>
                                        <p:cTn id="7" dur="500"/>
                                        <p:tgtEl>
                                          <p:spTgt spid="33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142984"/>
            <a:ext cx="8443914" cy="4389120"/>
          </a:xfrm>
        </p:spPr>
        <p:txBody>
          <a:bodyPr>
            <a:normAutofit fontScale="25000" lnSpcReduction="20000"/>
          </a:bodyPr>
          <a:lstStyle/>
          <a:p>
            <a:pPr marL="0" lvl="0" indent="0" eaLnBrk="0" fontAlgn="base" hangingPunct="0">
              <a:spcBef>
                <a:spcPct val="0"/>
              </a:spcBef>
              <a:spcAft>
                <a:spcPct val="0"/>
              </a:spcAft>
              <a:buClrTx/>
              <a:buSzTx/>
              <a:buFontTx/>
              <a:buChar char="•"/>
              <a:tabLst>
                <a:tab pos="457200" algn="l"/>
              </a:tabLst>
            </a:pPr>
            <a:r>
              <a:rPr lang="fr-FR" dirty="0" smtClean="0">
                <a:latin typeface="Calibri" pitchFamily="34" charset="0"/>
                <a:ea typeface="Calibri" pitchFamily="34" charset="0"/>
                <a:cs typeface="Arial" pitchFamily="34" charset="0"/>
              </a:rPr>
              <a:t> </a:t>
            </a:r>
            <a:r>
              <a:rPr lang="fr-FR" sz="9600" dirty="0" smtClean="0">
                <a:latin typeface="Calibri" pitchFamily="34" charset="0"/>
                <a:ea typeface="Calibri" pitchFamily="34" charset="0"/>
                <a:cs typeface="Arial" pitchFamily="34" charset="0"/>
              </a:rPr>
              <a:t>Le pouvoir de police du bruit est attribué au maire de la commune qui dispose d'un arsenal de textes réglementaires qui lui permet de traiter les bruits de voisinage.</a:t>
            </a:r>
            <a:endParaRPr lang="fr-FR" sz="9600" dirty="0" smtClean="0">
              <a:latin typeface="Arial" pitchFamily="34" charset="0"/>
              <a:cs typeface="Arial" pitchFamily="34" charset="0"/>
            </a:endParaRPr>
          </a:p>
          <a:p>
            <a:pPr marL="0" lvl="0" indent="0" eaLnBrk="0" fontAlgn="base" hangingPunct="0">
              <a:spcBef>
                <a:spcPct val="0"/>
              </a:spcBef>
              <a:spcAft>
                <a:spcPct val="0"/>
              </a:spcAft>
              <a:buClrTx/>
              <a:buSzTx/>
              <a:buFontTx/>
              <a:buChar char="•"/>
              <a:tabLst>
                <a:tab pos="457200" algn="l"/>
              </a:tabLst>
            </a:pPr>
            <a:r>
              <a:rPr lang="fr-FR" sz="9600" dirty="0" smtClean="0">
                <a:latin typeface="Calibri" pitchFamily="34" charset="0"/>
                <a:ea typeface="Calibri" pitchFamily="34" charset="0"/>
                <a:cs typeface="Arial" pitchFamily="34" charset="0"/>
              </a:rPr>
              <a:t>     Le code du travail prévoit des niveaux sonores limite pour l'exposition des travailleurs au bruit sur une durée quotidienne de 8 heures. Deux niveaux sont ainsi définis : 85 dB(A) qui constitue le niveau d'alerte pour lequel l'employeur est tenu de mettre à disposition des travailleurs des protections auditives individuelle, e 90 dB(A) qui constitue le niveau de danger pour lequel l'employeur est tenu de réaliser des aménagement pour réduire le bruit.</a:t>
            </a:r>
            <a:br>
              <a:rPr lang="fr-FR" sz="9600" dirty="0" smtClean="0">
                <a:latin typeface="Calibri" pitchFamily="34" charset="0"/>
                <a:ea typeface="Calibri" pitchFamily="34" charset="0"/>
                <a:cs typeface="Arial" pitchFamily="34" charset="0"/>
              </a:rPr>
            </a:br>
            <a:r>
              <a:rPr lang="fr-FR" sz="9600" dirty="0" smtClean="0">
                <a:latin typeface="Calibri" pitchFamily="34" charset="0"/>
                <a:ea typeface="Calibri" pitchFamily="34" charset="0"/>
                <a:cs typeface="Arial" pitchFamily="34" charset="0"/>
              </a:rPr>
              <a:t>      La réduction du bruit en milieu professionnel n'incombe donc pas aux seuls responsables d'établissements, mais font clairement participer à l'objectif de réduction du bruit, les constructeurs de machine ou d'équipements industriels, ainsi que les concepteurs de locaux industriels.</a:t>
            </a:r>
            <a:endParaRPr lang="fr-FR" sz="9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0" y="0"/>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457200" algn="l"/>
                <a:tab pos="3448050" algn="l"/>
              </a:tabLst>
            </a:pPr>
            <a:r>
              <a:rPr kumimoji="0" lang="fr-FR"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cadre r</a:t>
            </a:r>
            <a:r>
              <a:rPr kumimoji="0" lang="fr-FR" sz="2400" b="1" i="1"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glementaire Alg</a:t>
            </a:r>
            <a:r>
              <a:rPr kumimoji="0" lang="fr-FR" sz="2400" b="1" i="1"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rien</a:t>
            </a:r>
            <a:r>
              <a:rPr kumimoji="0" lang="fr-FR" sz="1600" b="1" i="0" u="none"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18" name="Rectangle 2"/>
          <p:cNvSpPr>
            <a:spLocks noChangeArrowheads="1"/>
          </p:cNvSpPr>
          <p:nvPr/>
        </p:nvSpPr>
        <p:spPr bwMode="auto">
          <a:xfrm>
            <a:off x="0" y="571480"/>
            <a:ext cx="91440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Article</a:t>
            </a:r>
            <a:r>
              <a:rPr kumimoji="0" lang="fr-FR" sz="2400" b="0" i="1" u="sng"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a:t>
            </a:r>
            <a:r>
              <a:rPr kumimoji="0" lang="fr-FR" sz="2400" b="0" i="1" u="none"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protection de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environnement dans le cadre du d</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veloppement durable a pour objectif notamment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fixer les principes fondamentaux et les 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gles de gestion de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environnement ;</a:t>
            </a:r>
            <a:endParaRPr kumimoji="0" lang="fr-FR"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promouvoir un d</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veloppement national durable en am</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liorant les conditions de vie et en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œ</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uvrant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garantir un cadre de vie sain ;</a:t>
            </a:r>
            <a:endParaRPr kumimoji="0" lang="fr-FR"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venir toute forme de pollution ou de nuisance caus</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environnement en garantissant la sauvegarde de ses composantes ;</a:t>
            </a:r>
            <a:endParaRPr kumimoji="0" lang="fr-FR"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restaurer les milieux endommag</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a:t>
            </a:r>
            <a:endParaRPr kumimoji="0" lang="fr-FR"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promouvoir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utilisation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cologiquement rationnelle des ressources naturelles disponibles, ainsi que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usage de technologies plus propres ;</a:t>
            </a:r>
            <a:endParaRPr kumimoji="0" lang="fr-FR"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renforcer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information, la sensibilisation et la participation du public et des diff</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rents intervenants aux mesures de protection de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environnement.</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Effect transition="in" filter="blinds(horizontal)">
                                      <p:cBhvr>
                                        <p:cTn id="7" dur="500"/>
                                        <p:tgtEl>
                                          <p:spTgt spid="3481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818"/>
                                        </p:tgtEl>
                                        <p:attrNameLst>
                                          <p:attrName>style.visibility</p:attrName>
                                        </p:attrNameLst>
                                      </p:cBhvr>
                                      <p:to>
                                        <p:strVal val="visible"/>
                                      </p:to>
                                    </p:set>
                                    <p:animEffect transition="in" filter="box(in)">
                                      <p:cBhvr>
                                        <p:cTn id="12"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P spid="348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571480"/>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Article 3</a:t>
            </a:r>
            <a:r>
              <a:rPr kumimoji="0" lang="fr-FR" sz="2400" b="0" i="1" u="none"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principe du pollueur payeur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Selon lequel toute personne dont les 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causent ou sont susceptibles de causer des dommages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environnement assume les frais de toutes les mesures de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vention de la pollution, de 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duction de la pollution ou de remise en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tat des lieux et de leur environnement.</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6" name="Rectangle 2"/>
          <p:cNvSpPr>
            <a:spLocks noChangeArrowheads="1"/>
          </p:cNvSpPr>
          <p:nvPr/>
        </p:nvSpPr>
        <p:spPr bwMode="auto">
          <a:xfrm>
            <a:off x="0" y="3857628"/>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Article 72</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prescriptions de protection contre les nuisances acoustiques ont pour objet, de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venir, supprimer ou limiter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mission ou la propagation des bruits ou des vibrations de nature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senter des dangers nuisibles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sant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 personnes,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leur causer un trouble excessif ou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porter atteinte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l'environnement.</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box(in)">
                                      <p:cBhvr>
                                        <p:cTn id="7" dur="500"/>
                                        <p:tgtEl>
                                          <p:spTgt spid="3686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866"/>
                                        </p:tgtEl>
                                        <p:attrNameLst>
                                          <p:attrName>style.visibility</p:attrName>
                                        </p:attrNameLst>
                                      </p:cBhvr>
                                      <p:to>
                                        <p:strVal val="visible"/>
                                      </p:to>
                                    </p:set>
                                    <p:animEffect transition="in" filter="box(in)">
                                      <p:cBhvr>
                                        <p:cTn id="12" dur="5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0"/>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Article 73</a:t>
            </a:r>
            <a:r>
              <a:rPr kumimoji="0" lang="fr-FR" sz="2400" b="1" i="1" u="sng"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1" i="1"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Sans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judice des dispositions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gislatives en vigueur, les 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bruyantes exerc</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dans les entreprises, les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tablissements, les centres d'activit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ou les installations publiques ou priv</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tablis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titre permanent ou temporaire et ne figurant pas dans la nomenclature des installations class</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pour la protection de l'environnement, ainsi que les 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bruyantes sportives et de plein air susceptibles de causer des nuisances sonores, sont soumises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 prescriptions g</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rales.</a:t>
            </a: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endParaRPr kumimoji="0" lang="fr-FR" sz="1600" b="1" i="1"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Article 74</a:t>
            </a:r>
            <a:r>
              <a:rPr kumimoji="0" lang="fr-FR" sz="2400" b="1" i="1" u="sng"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1" i="1"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Lorsque les 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vis</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l'article 73 ci-dessus sont susceptibles, par le bruit qu'elles provoquent, de pr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senter les dangers ou causer les troubles mentionn</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l'article 72 ci-dessus, elles sont soumises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autorisation.</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d</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livrance de cette autorisation est soumise </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 r</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alisation de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tude d'impact et de la consultation du public conform</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 aux conditions d</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termin</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889"/>
                                        </p:tgtEl>
                                        <p:attrNameLst>
                                          <p:attrName>style.visibility</p:attrName>
                                        </p:attrNameLst>
                                      </p:cBhvr>
                                      <p:to>
                                        <p:strVal val="visible"/>
                                      </p:to>
                                    </p:set>
                                    <p:animEffect transition="in" filter="box(in)">
                                      <p:cBhvr>
                                        <p:cTn id="7" dur="500"/>
                                        <p:tgtEl>
                                          <p:spTgt spid="378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0"/>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3448050" algn="l"/>
              </a:tabLst>
            </a:pPr>
            <a:r>
              <a:rPr kumimoji="0" lang="fr-FR" sz="2400" b="1"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Article 75</a:t>
            </a:r>
            <a:r>
              <a:rPr kumimoji="0" lang="fr-FR" sz="2400" b="1" i="1" u="sng" strike="noStrike" cap="none" normalizeH="0" baseline="0" dirty="0" smtClean="0">
                <a:ln>
                  <a:noFill/>
                </a:ln>
                <a:solidFill>
                  <a:schemeClr val="tx1"/>
                </a:solidFill>
                <a:effectLst/>
                <a:latin typeface="Calibri"/>
                <a:ea typeface="Calibri" pitchFamily="34" charset="0"/>
                <a:cs typeface="Times New Roman" pitchFamily="18" charset="0"/>
              </a:rPr>
              <a:t> </a:t>
            </a:r>
            <a:endParaRPr kumimoji="0" lang="fr-FR" sz="1600" b="1" i="1"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448050" algn="l"/>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dispositions de l'article 74 ci-dessus ne sont pas applicables aux activit</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et installations relevant de la d</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fense nationale, des services publics de protection civile et de lutte contre l'incendie, ainsi qu'aux am</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nagements et infrastructures de transports terrestres soumis aux dispositions de textes l</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gislatifs sp</a:t>
            </a:r>
            <a:r>
              <a:rPr kumimoji="0" lang="fr-FR" sz="2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cifiques.</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4" name="Rectangle 2"/>
          <p:cNvSpPr>
            <a:spLocks noChangeArrowheads="1"/>
          </p:cNvSpPr>
          <p:nvPr/>
        </p:nvSpPr>
        <p:spPr bwMode="auto">
          <a:xfrm>
            <a:off x="0" y="2357430"/>
            <a:ext cx="9144000"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09575" algn="l"/>
              </a:tabLst>
            </a:pPr>
            <a:r>
              <a:rPr kumimoji="0" lang="fr-FR" sz="2400" b="1" i="1" u="sng" strike="noStrike" cap="none" normalizeH="0" baseline="0" dirty="0" smtClean="0">
                <a:ln>
                  <a:noFill/>
                </a:ln>
                <a:solidFill>
                  <a:srgbClr val="000000"/>
                </a:solidFill>
                <a:effectLst/>
                <a:latin typeface="Calibri" pitchFamily="34" charset="0"/>
                <a:ea typeface="Times New Roman" pitchFamily="18" charset="0"/>
                <a:cs typeface="Arial" pitchFamily="34" charset="0"/>
              </a:rPr>
              <a:t>Article 107 : </a:t>
            </a:r>
            <a:r>
              <a:rPr kumimoji="0" lang="fr-FR" sz="2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09575" algn="l"/>
              </a:tabLst>
            </a:pPr>
            <a:r>
              <a:rPr kumimoji="0" lang="fr-FR" sz="2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fr-FR"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Est puni de six (6) mois d'emprisonnement et de cinquante mille dinars (50.000 DA) d'amende le fait de mettre obstacle à l'accomplissement des contrôles par les agents chargés de procéder à la recherche et à la constatation des infractions aux dispositions de la présente loi.</a:t>
            </a:r>
          </a:p>
          <a:p>
            <a:pPr marL="0" marR="0" lvl="0" indent="0" algn="l" defTabSz="914400" rtl="0" eaLnBrk="0" fontAlgn="base" latinLnBrk="0" hangingPunct="0">
              <a:lnSpc>
                <a:spcPct val="100000"/>
              </a:lnSpc>
              <a:spcBef>
                <a:spcPct val="0"/>
              </a:spcBef>
              <a:spcAft>
                <a:spcPct val="0"/>
              </a:spcAft>
              <a:buClrTx/>
              <a:buSzTx/>
              <a:buFontTx/>
              <a:buChar char="•"/>
              <a:tabLst>
                <a:tab pos="409575" algn="l"/>
              </a:tabLst>
            </a:pP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tabLst>
                <a:tab pos="409575" algn="l"/>
              </a:tabLst>
            </a:pPr>
            <a:r>
              <a:rPr kumimoji="0" lang="fr-FR" sz="2400" b="1" i="1" u="sng" kern="1000" cap="none" normalizeH="0" dirty="0" smtClean="0">
                <a:ln>
                  <a:noFill/>
                </a:ln>
                <a:solidFill>
                  <a:srgbClr val="000000"/>
                </a:solidFill>
                <a:latin typeface="Calibri" pitchFamily="34" charset="0"/>
                <a:ea typeface="Times New Roman" pitchFamily="18" charset="0"/>
                <a:cs typeface="Arial" pitchFamily="34" charset="0"/>
              </a:rPr>
              <a:t>Article 108 :</a:t>
            </a:r>
            <a:r>
              <a:rPr kumimoji="0" lang="fr-FR" sz="2400" b="1" i="1" u="sng" cap="none" normalizeH="0" baseline="0" dirty="0" smtClean="0">
                <a:ln>
                  <a:noFill/>
                </a:ln>
                <a:solidFill>
                  <a:srgbClr val="000000"/>
                </a:solidFill>
                <a:effectLst>
                  <a:outerShdw blurRad="38100" dist="38100" dir="2700000" algn="tl">
                    <a:srgbClr val="000000">
                      <a:alpha val="43137"/>
                    </a:srgbClr>
                  </a:outerShdw>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09575" algn="l"/>
              </a:tabLst>
            </a:pPr>
            <a:r>
              <a:rPr kumimoji="0" lang="fr-FR" sz="2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fr-FR"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Est puni de deux (2) ans d'emprisonnement et de deux cent mille dinars (200.000 DA) d'amende le fait d'exercer une activité sans l'autorisation prévue à l'article 73 ci-dessus.</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913"/>
                                        </p:tgtEl>
                                        <p:attrNameLst>
                                          <p:attrName>style.visibility</p:attrName>
                                        </p:attrNameLst>
                                      </p:cBhvr>
                                      <p:to>
                                        <p:strVal val="visible"/>
                                      </p:to>
                                    </p:set>
                                    <p:animEffect transition="in" filter="box(in)">
                                      <p:cBhvr>
                                        <p:cTn id="7" dur="500"/>
                                        <p:tgtEl>
                                          <p:spTgt spid="389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box(in)">
                                      <p:cBhvr>
                                        <p:cTn id="12" dur="5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3" grpId="0"/>
      <p:bldP spid="389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85720" y="142852"/>
            <a:ext cx="8501122" cy="683264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C00000"/>
                </a:solidFill>
                <a:effectLst/>
                <a:latin typeface="Arial" pitchFamily="34" charset="0"/>
                <a:ea typeface="Constantia" pitchFamily="18" charset="0"/>
                <a:cs typeface="Arial" pitchFamily="34" charset="0"/>
              </a:rPr>
              <a:t>Requis de nouvelles solutions </a:t>
            </a:r>
            <a:r>
              <a:rPr kumimoji="0" lang="fr-FR" sz="2000" b="1" i="0" u="none" strike="noStrike" cap="none" normalizeH="0" baseline="0" dirty="0" smtClean="0">
                <a:ln>
                  <a:noFill/>
                </a:ln>
                <a:solidFill>
                  <a:srgbClr val="C00000"/>
                </a:solidFill>
                <a:effectLst/>
                <a:latin typeface="Constantia"/>
                <a:ea typeface="Constantia" pitchFamily="18" charset="0"/>
                <a:cs typeface="Arial" pitchFamily="34" charset="0"/>
              </a:rPr>
              <a:t>à</a:t>
            </a:r>
            <a:r>
              <a:rPr kumimoji="0" lang="fr-FR" sz="2000" b="1" i="0" u="none" strike="noStrike" cap="none" normalizeH="0" baseline="0" dirty="0" smtClean="0">
                <a:ln>
                  <a:noFill/>
                </a:ln>
                <a:solidFill>
                  <a:srgbClr val="C00000"/>
                </a:solidFill>
                <a:effectLst/>
                <a:latin typeface="Arial" pitchFamily="34" charset="0"/>
                <a:ea typeface="Constantia" pitchFamily="18" charset="0"/>
                <a:cs typeface="Arial" pitchFamily="34" charset="0"/>
              </a:rPr>
              <a:t> r</a:t>
            </a:r>
            <a:r>
              <a:rPr kumimoji="0" lang="fr-FR" sz="2000" b="1" i="0" u="none" strike="noStrike" cap="none" normalizeH="0" baseline="0" dirty="0" smtClean="0">
                <a:ln>
                  <a:noFill/>
                </a:ln>
                <a:solidFill>
                  <a:srgbClr val="C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C00000"/>
                </a:solidFill>
                <a:effectLst/>
                <a:latin typeface="Arial" pitchFamily="34" charset="0"/>
                <a:ea typeface="Constantia" pitchFamily="18" charset="0"/>
                <a:cs typeface="Arial" pitchFamily="34" charset="0"/>
              </a:rPr>
              <a:t>duire ces probl</a:t>
            </a:r>
            <a:r>
              <a:rPr kumimoji="0" lang="fr-FR" sz="2000" b="1" i="0" u="none" strike="noStrike" cap="none" normalizeH="0" baseline="0" dirty="0" smtClean="0">
                <a:ln>
                  <a:noFill/>
                </a:ln>
                <a:solidFill>
                  <a:srgbClr val="C00000"/>
                </a:solidFill>
                <a:effectLst/>
                <a:latin typeface="Constantia"/>
                <a:ea typeface="Constantia" pitchFamily="18" charset="0"/>
                <a:cs typeface="Arial" pitchFamily="34" charset="0"/>
              </a:rPr>
              <a:t>è</a:t>
            </a:r>
            <a:r>
              <a:rPr kumimoji="0" lang="fr-FR" sz="2000" b="1" i="0" u="none" strike="noStrike" cap="none" normalizeH="0" baseline="0" dirty="0" smtClean="0">
                <a:ln>
                  <a:noFill/>
                </a:ln>
                <a:solidFill>
                  <a:srgbClr val="C00000"/>
                </a:solidFill>
                <a:effectLst/>
                <a:latin typeface="Arial" pitchFamily="34" charset="0"/>
                <a:ea typeface="Constantia" pitchFamily="18" charset="0"/>
                <a:cs typeface="Arial" pitchFamily="34" charset="0"/>
              </a:rPr>
              <a:t>mes</a:t>
            </a:r>
            <a:r>
              <a:rPr kumimoji="0" lang="fr-FR" sz="2000" b="1" i="0" u="none" strike="noStrike" cap="none" normalizeH="0" baseline="0" dirty="0" smtClean="0">
                <a:ln>
                  <a:noFill/>
                </a:ln>
                <a:solidFill>
                  <a:srgbClr val="C00000"/>
                </a:solidFill>
                <a:effectLst/>
                <a:latin typeface="Constantia"/>
                <a:ea typeface="Constantia" pitchFamily="18" charset="0"/>
                <a:cs typeface="Arial" pitchFamily="34" charset="0"/>
              </a:rPr>
              <a:t> </a:t>
            </a:r>
            <a:r>
              <a:rPr kumimoji="0" lang="fr-FR" sz="2000" b="0" i="0" u="none" strike="noStrike" cap="none" normalizeH="0" baseline="0" dirty="0" smtClean="0">
                <a:ln>
                  <a:noFill/>
                </a:ln>
                <a:solidFill>
                  <a:srgbClr val="C00000"/>
                </a:solidFill>
                <a:effectLst/>
                <a:latin typeface="Constantia" pitchFamily="18" charset="0"/>
                <a:ea typeface="Constantia" pitchFamily="18" charset="0"/>
                <a:cs typeface="Majalla UI" charset="0"/>
              </a:rPr>
              <a:t>: </a:t>
            </a:r>
            <a:r>
              <a:rPr kumimoji="0" lang="fr-FR" sz="1600" b="0" i="0" u="none" strike="noStrike" cap="none" normalizeH="0" baseline="0" dirty="0" smtClean="0">
                <a:ln>
                  <a:noFill/>
                </a:ln>
                <a:solidFill>
                  <a:srgbClr val="000000"/>
                </a:solidFill>
                <a:effectLst/>
                <a:latin typeface="Arial" pitchFamily="34" charset="0"/>
                <a:ea typeface="Constantia" pitchFamily="18" charset="0"/>
                <a:cs typeface="Arial" pitchFamily="34" charset="0"/>
              </a:rPr>
              <a:t/>
            </a:r>
            <a:br>
              <a:rPr kumimoji="0" lang="fr-FR" sz="1600" b="0" i="0" u="none" strike="noStrike" cap="none" normalizeH="0" baseline="0" dirty="0" smtClean="0">
                <a:ln>
                  <a:noFill/>
                </a:ln>
                <a:solidFill>
                  <a:srgbClr val="000000"/>
                </a:solidFill>
                <a:effectLst/>
                <a:latin typeface="Arial" pitchFamily="34" charset="0"/>
                <a:ea typeface="Constantia" pitchFamily="18" charset="0"/>
                <a:cs typeface="Arial" pitchFamily="34" charset="0"/>
              </a:rPr>
            </a:b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R</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duire la taille des voitures est la solution pour r</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duire l'impact de cette pollution </a:t>
            </a:r>
            <a:b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b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Am</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liorer la qualit</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des voitures </a:t>
            </a:r>
            <a:b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b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Suivi de la sant</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à</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l'</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cole interm</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diaire et que, pour donner la priorit</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à</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l'enfant parce qu'elle a touch</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le premier </a:t>
            </a:r>
            <a:b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b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Renforcement de l'information et l'intensification des </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tudes sur les effets du bruit et c'est du devoir de chacun que les autorit</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1600" b="0"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s</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C00000"/>
                </a:solidFill>
                <a:effectLst/>
                <a:latin typeface="Constantia" pitchFamily="18" charset="0"/>
                <a:ea typeface="Constantia" pitchFamily="18" charset="0"/>
                <a:cs typeface="Majalla UI" charset="0"/>
              </a:rPr>
              <a:t>Méthodes de prévention du bruit:</a:t>
            </a: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1 - Prévention du bruit à sa source par l'amélioration de la machinerie et l'équipement</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2 - d'isoler les processus qui dégage du bruit par des parois isolantes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3 - Réduire les vibrations des machines installées sur les règles de l'absorbant ou insonorisées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4 - prévenir les cornes de voitures dans les zones encombrées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5 - l'utilisation de silencieux dans les usines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6-Des ateliers de transfert et des usines dans les quartiers industriels loin des zones résidentielles </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7 - Diffusion de la prise de conscience des dangers du bruit sur la santé publique</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8 - l'enlèvement des aéroports sur les villes et les zones densément peuplées une distance d'au moins (25-30) km</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9 - Prévention des amplificateurs et appareils d'enregistrement sur les rues de la ville, cafés et magasins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Général et le développement de lois limitant la voix sensibilisation dans les dispositifs d'enregistrement et de radios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Et téléviseurs</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10-La construction d'écoles et les hôpitaux éloignés des sources de bruit, en particulier les routes Publique </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t/>
            </a:r>
            <a:br>
              <a:rPr kumimoji="0" lang="fr-FR" sz="1600" b="0" i="0" u="none" strike="noStrike" cap="none" normalizeH="0" baseline="0" dirty="0" smtClean="0">
                <a:ln>
                  <a:noFill/>
                </a:ln>
                <a:solidFill>
                  <a:schemeClr val="tx1"/>
                </a:solidFill>
                <a:effectLst/>
                <a:latin typeface="Constantia" pitchFamily="18" charset="0"/>
                <a:ea typeface="Constantia" pitchFamily="18" charset="0"/>
                <a:cs typeface="Majalla UI" charset="0"/>
              </a:rPr>
            </a:b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box(in)">
                                      <p:cBhvr>
                                        <p:cTn id="7" dur="500"/>
                                        <p:tgtEl>
                                          <p:spTgt spid="27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2">
            <a:lum bright="-18000" contrast="30000"/>
          </a:blip>
          <a:srcRect/>
          <a:stretch>
            <a:fillRect/>
          </a:stretch>
        </p:blipFill>
        <p:spPr bwMode="auto">
          <a:xfrm>
            <a:off x="0" y="1"/>
            <a:ext cx="9144000" cy="6858000"/>
          </a:xfrm>
          <a:prstGeom prst="rect">
            <a:avLst/>
          </a:prstGeom>
          <a:noFill/>
          <a:ln w="9525">
            <a:noFill/>
            <a:miter lim="800000"/>
            <a:headEnd/>
            <a:tailEnd/>
          </a:ln>
        </p:spPr>
      </p:pic>
      <p:sp>
        <p:nvSpPr>
          <p:cNvPr id="33796" name="Rectangle 4"/>
          <p:cNvSpPr>
            <a:spLocks noChangeArrowheads="1"/>
          </p:cNvSpPr>
          <p:nvPr/>
        </p:nvSpPr>
        <p:spPr bwMode="auto">
          <a:xfrm>
            <a:off x="0" y="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Organigramme : Alternative 7"/>
          <p:cNvSpPr/>
          <p:nvPr/>
        </p:nvSpPr>
        <p:spPr>
          <a:xfrm>
            <a:off x="500034" y="285728"/>
            <a:ext cx="8358246" cy="1071570"/>
          </a:xfrm>
          <a:prstGeom prst="flowChartAlternateProcess">
            <a:avLst/>
          </a:prstGeom>
          <a:gradFill flip="none" rotWithShape="1">
            <a:gsLst>
              <a:gs pos="0">
                <a:schemeClr val="bg1">
                  <a:lumMod val="50000"/>
                </a:schemeClr>
              </a:gs>
              <a:gs pos="13000">
                <a:schemeClr val="bg1">
                  <a:lumMod val="75000"/>
                </a:schemeClr>
              </a:gs>
              <a:gs pos="28000">
                <a:schemeClr val="bg1">
                  <a:lumMod val="60000"/>
                  <a:lumOff val="40000"/>
                </a:schemeClr>
              </a:gs>
              <a:gs pos="55000">
                <a:schemeClr val="bg1">
                  <a:lumMod val="40000"/>
                  <a:lumOff val="60000"/>
                </a:schemeClr>
              </a:gs>
              <a:gs pos="58000">
                <a:schemeClr val="bg1">
                  <a:lumMod val="40000"/>
                  <a:lumOff val="60000"/>
                </a:schemeClr>
              </a:gs>
              <a:gs pos="14000">
                <a:schemeClr val="bg1">
                  <a:lumMod val="20000"/>
                  <a:lumOff val="80000"/>
                </a:schemeClr>
              </a:gs>
              <a:gs pos="4000">
                <a:schemeClr val="accent1">
                  <a:lumMod val="60000"/>
                  <a:lumOff val="40000"/>
                  <a:alpha val="57000"/>
                </a:schemeClr>
              </a:gs>
              <a:gs pos="100000">
                <a:schemeClr val="bg2">
                  <a:lumMod val="40000"/>
                  <a:lumOff val="60000"/>
                </a:schemeClr>
              </a:gs>
            </a:gsLst>
            <a:path path="circle">
              <a:fillToRect l="100000" t="100000"/>
            </a:path>
            <a:tileRect r="-100000" b="-100000"/>
          </a:gradFill>
          <a:ln w="63500" cap="sq" cmpd="thinThick">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6800000" scaled="0"/>
              <a:tileRect/>
            </a:gradFill>
          </a:ln>
          <a:effectLst>
            <a:glow rad="228600">
              <a:schemeClr val="accent6">
                <a:satMod val="175000"/>
                <a:alpha val="40000"/>
              </a:schemeClr>
            </a:glow>
            <a:innerShdw blurRad="381000" dist="50800" dir="5580000">
              <a:prstClr val="black">
                <a:alpha val="50000"/>
              </a:prstClr>
            </a:innerShdw>
            <a:reflection blurRad="6350" stA="52000" endA="300" endPos="35000" dir="5400000" sy="-100000" algn="bl" rotWithShape="0"/>
            <a:softEdge rad="63500"/>
          </a:effectLst>
          <a:scene3d>
            <a:camera prst="obliqueTopLeft"/>
            <a:lightRig rig="threePt" dir="t">
              <a:rot lat="0" lon="0" rev="1200000"/>
            </a:lightRig>
          </a:scene3d>
          <a:sp3d extrusionH="76200">
            <a:bevelT w="158750" h="107950" prst="slope"/>
            <a:bevelB w="82550" h="120650"/>
            <a:extrusionClr>
              <a:schemeClr val="accent2">
                <a:lumMod val="60000"/>
                <a:lumOff val="40000"/>
              </a:schemeClr>
            </a:extrusion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r>
              <a:rPr lang="fr-FR" sz="1600" b="1" u="sng" dirty="0">
                <a:solidFill>
                  <a:schemeClr val="accent4">
                    <a:lumMod val="10000"/>
                  </a:schemeClr>
                </a:solidFill>
                <a:latin typeface="Matura MT Script Capitals" pitchFamily="66" charset="0"/>
              </a:rPr>
              <a:t>République Algérienne Démocratique et Populaire</a:t>
            </a:r>
            <a:br>
              <a:rPr lang="fr-FR" sz="1600" b="1" u="sng" dirty="0">
                <a:solidFill>
                  <a:schemeClr val="accent4">
                    <a:lumMod val="10000"/>
                  </a:schemeClr>
                </a:solidFill>
                <a:latin typeface="Matura MT Script Capitals" pitchFamily="66" charset="0"/>
              </a:rPr>
            </a:br>
            <a:r>
              <a:rPr lang="fr-FR" sz="1600" b="1" u="sng" dirty="0">
                <a:solidFill>
                  <a:schemeClr val="accent4">
                    <a:lumMod val="10000"/>
                  </a:schemeClr>
                </a:solidFill>
                <a:latin typeface="Matura MT Script Capitals" pitchFamily="66" charset="0"/>
              </a:rPr>
              <a:t>Ministère D'enseignement Supérieur et de La Recherche Scientifique </a:t>
            </a:r>
            <a:br>
              <a:rPr lang="fr-FR" sz="1600" b="1" u="sng" dirty="0">
                <a:solidFill>
                  <a:schemeClr val="accent4">
                    <a:lumMod val="10000"/>
                  </a:schemeClr>
                </a:solidFill>
                <a:latin typeface="Matura MT Script Capitals" pitchFamily="66" charset="0"/>
              </a:rPr>
            </a:br>
            <a:r>
              <a:rPr lang="fr-FR" sz="1600" b="1" u="sng" dirty="0">
                <a:solidFill>
                  <a:schemeClr val="accent4">
                    <a:lumMod val="10000"/>
                  </a:schemeClr>
                </a:solidFill>
                <a:latin typeface="Matura MT Script Capitals" pitchFamily="66" charset="0"/>
              </a:rPr>
              <a:t>Université de Constantine</a:t>
            </a:r>
            <a:endParaRPr lang="fr-FR" sz="1600" u="sng" dirty="0">
              <a:solidFill>
                <a:schemeClr val="accent4">
                  <a:lumMod val="10000"/>
                </a:schemeClr>
              </a:solidFill>
              <a:latin typeface="Matura MT Script Capitals" pitchFamily="66" charset="0"/>
            </a:endParaRPr>
          </a:p>
        </p:txBody>
      </p:sp>
      <p:sp>
        <p:nvSpPr>
          <p:cNvPr id="10" name="Rectangle 9"/>
          <p:cNvSpPr/>
          <p:nvPr/>
        </p:nvSpPr>
        <p:spPr>
          <a:xfrm>
            <a:off x="3214678" y="2214554"/>
            <a:ext cx="2611292" cy="923330"/>
          </a:xfrm>
          <a:prstGeom prst="rect">
            <a:avLst/>
          </a:prstGeom>
          <a:noFill/>
        </p:spPr>
        <p:txBody>
          <a:bodyPr wrap="none">
            <a:spAutoFit/>
            <a:scene3d>
              <a:camera prst="orthographicFront"/>
              <a:lightRig rig="threePt" dir="t"/>
            </a:scene3d>
            <a:sp3d extrusionH="57150">
              <a:bevelT w="63500" prst="slope"/>
              <a:bevelB w="44450" h="101600"/>
            </a:sp3d>
          </a:bodyPr>
          <a:lstStyle/>
          <a:p>
            <a:pPr algn="ctr" fontAlgn="auto">
              <a:spcBef>
                <a:spcPts val="0"/>
              </a:spcBef>
              <a:spcAft>
                <a:spcPts val="0"/>
              </a:spcAft>
              <a:defRPr/>
            </a:pPr>
            <a:r>
              <a:rPr lang="fr-FR" sz="5400" b="1" dirty="0">
                <a:ln w="24500" cmpd="dbl">
                  <a:solidFill>
                    <a:schemeClr val="accent2">
                      <a:shade val="85000"/>
                      <a:satMod val="155000"/>
                    </a:schemeClr>
                  </a:solidFill>
                  <a:prstDash val="solid"/>
                  <a:miter lim="800000"/>
                </a:ln>
                <a:gradFill flip="none" rotWithShape="1">
                  <a:gsLst>
                    <a:gs pos="10000">
                      <a:schemeClr val="accent2">
                        <a:tint val="10000"/>
                        <a:satMod val="155000"/>
                      </a:schemeClr>
                    </a:gs>
                    <a:gs pos="60000">
                      <a:schemeClr val="accent2">
                        <a:tint val="30000"/>
                        <a:satMod val="155000"/>
                      </a:schemeClr>
                    </a:gs>
                    <a:gs pos="100000">
                      <a:schemeClr val="accent2">
                        <a:tint val="73000"/>
                        <a:satMod val="155000"/>
                      </a:schemeClr>
                    </a:gs>
                  </a:gsLst>
                  <a:path path="circle">
                    <a:fillToRect l="100000" t="100000"/>
                  </a:path>
                  <a:tileRect r="-100000" b="-100000"/>
                </a:gradFill>
                <a:effectLst>
                  <a:innerShdw blurRad="304800" dir="11340000">
                    <a:prstClr val="black">
                      <a:alpha val="65000"/>
                    </a:prstClr>
                  </a:innerShdw>
                  <a:reflection blurRad="6350" stA="55000" endA="300" endPos="45500" dir="5400000" sy="-100000" algn="bl" rotWithShape="0"/>
                </a:effectLst>
                <a:latin typeface="Matura MT Script Capitals" pitchFamily="66" charset="0"/>
                <a:cs typeface="+mn-cs"/>
              </a:rPr>
              <a:t>Thème :</a:t>
            </a:r>
            <a:endParaRPr lang="fr-FR" sz="5400" b="1" dirty="0">
              <a:ln w="24500" cmpd="dbl">
                <a:solidFill>
                  <a:schemeClr val="accent2">
                    <a:shade val="85000"/>
                    <a:satMod val="155000"/>
                  </a:schemeClr>
                </a:solidFill>
                <a:prstDash val="solid"/>
                <a:miter lim="800000"/>
              </a:ln>
              <a:gradFill flip="none" rotWithShape="1">
                <a:gsLst>
                  <a:gs pos="10000">
                    <a:schemeClr val="accent2">
                      <a:tint val="10000"/>
                      <a:satMod val="155000"/>
                    </a:schemeClr>
                  </a:gs>
                  <a:gs pos="60000">
                    <a:schemeClr val="accent2">
                      <a:tint val="30000"/>
                      <a:satMod val="155000"/>
                    </a:schemeClr>
                  </a:gs>
                  <a:gs pos="100000">
                    <a:schemeClr val="accent2">
                      <a:tint val="73000"/>
                      <a:satMod val="155000"/>
                    </a:schemeClr>
                  </a:gs>
                </a:gsLst>
                <a:path path="circle">
                  <a:fillToRect l="100000" t="100000"/>
                </a:path>
                <a:tileRect r="-100000" b="-100000"/>
              </a:gradFill>
              <a:effectLst>
                <a:innerShdw blurRad="304800" dir="11340000">
                  <a:prstClr val="black">
                    <a:alpha val="65000"/>
                  </a:prstClr>
                </a:innerShdw>
                <a:reflection blurRad="6350" stA="55000" endA="300" endPos="45500" dir="5400000" sy="-100000" algn="bl" rotWithShape="0"/>
              </a:effectLst>
              <a:latin typeface="+mn-lt"/>
              <a:cs typeface="+mn-cs"/>
            </a:endParaRPr>
          </a:p>
        </p:txBody>
      </p:sp>
      <p:sp>
        <p:nvSpPr>
          <p:cNvPr id="11" name="Pensées 10"/>
          <p:cNvSpPr/>
          <p:nvPr/>
        </p:nvSpPr>
        <p:spPr>
          <a:xfrm>
            <a:off x="214282" y="1571612"/>
            <a:ext cx="3000396" cy="1643074"/>
          </a:xfrm>
          <a:prstGeom prst="cloudCallout">
            <a:avLst>
              <a:gd name="adj1" fmla="val 75814"/>
              <a:gd name="adj2" fmla="val -53968"/>
            </a:avLst>
          </a:prstGeom>
          <a:gradFill flip="none" rotWithShape="1">
            <a:gsLst>
              <a:gs pos="17000">
                <a:schemeClr val="bg1">
                  <a:lumMod val="50000"/>
                </a:schemeClr>
              </a:gs>
              <a:gs pos="19000">
                <a:schemeClr val="bg1">
                  <a:lumMod val="75000"/>
                </a:schemeClr>
              </a:gs>
              <a:gs pos="38000">
                <a:schemeClr val="bg1">
                  <a:lumMod val="60000"/>
                  <a:lumOff val="40000"/>
                </a:schemeClr>
              </a:gs>
              <a:gs pos="58000">
                <a:schemeClr val="bg1">
                  <a:lumMod val="40000"/>
                  <a:lumOff val="60000"/>
                </a:schemeClr>
              </a:gs>
              <a:gs pos="65000">
                <a:schemeClr val="bg1">
                  <a:lumMod val="20000"/>
                  <a:lumOff val="80000"/>
                </a:schemeClr>
              </a:gs>
              <a:gs pos="65000">
                <a:schemeClr val="accent1">
                  <a:lumMod val="60000"/>
                  <a:lumOff val="40000"/>
                </a:schemeClr>
              </a:gs>
              <a:gs pos="37000">
                <a:schemeClr val="accent1">
                  <a:lumMod val="40000"/>
                  <a:lumOff val="60000"/>
                </a:schemeClr>
              </a:gs>
              <a:gs pos="88000">
                <a:schemeClr val="accent1">
                  <a:lumMod val="20000"/>
                  <a:lumOff val="80000"/>
                </a:schemeClr>
              </a:gs>
            </a:gsLst>
            <a:path path="circle">
              <a:fillToRect t="100000" r="100000"/>
            </a:path>
            <a:tileRect l="-100000" b="-100000"/>
          </a:gradFill>
          <a:ln>
            <a:noFill/>
          </a:ln>
          <a:effectLst>
            <a:glow rad="139700">
              <a:schemeClr val="accent6">
                <a:satMod val="175000"/>
                <a:alpha val="40000"/>
              </a:schemeClr>
            </a:glow>
            <a:outerShdw blurRad="50800" dist="50800" dir="5400000" sx="110000" sy="110000" algn="ctr" rotWithShape="0">
              <a:srgbClr val="000000">
                <a:alpha val="43000"/>
              </a:srgbClr>
            </a:outerShdw>
          </a:effectLst>
          <a:scene3d>
            <a:camera prst="orthographicFront"/>
            <a:lightRig rig="threePt" dir="t"/>
          </a:scene3d>
          <a:sp3d>
            <a:bevelT w="152400" prst="slope"/>
            <a:bevelB h="1841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solidFill>
                  <a:srgbClr val="FF3333"/>
                </a:solidFill>
                <a:latin typeface="Times New Roman" pitchFamily="18" charset="0"/>
              </a:rPr>
              <a:t> </a:t>
            </a:r>
            <a:r>
              <a:rPr lang="en-US" sz="1600" b="1" dirty="0">
                <a:solidFill>
                  <a:srgbClr val="FF3333"/>
                </a:solidFill>
                <a:latin typeface="Times New Roman" pitchFamily="18" charset="0"/>
              </a:rPr>
              <a:t>Institut</a:t>
            </a:r>
            <a:r>
              <a:rPr lang="fr-FR" sz="1600" dirty="0">
                <a:solidFill>
                  <a:srgbClr val="FF3333"/>
                </a:solidFill>
                <a:latin typeface="Times New Roman" pitchFamily="18" charset="0"/>
              </a:rPr>
              <a:t> </a:t>
            </a:r>
            <a:r>
              <a:rPr lang="fr-FR" sz="1600" b="1" dirty="0">
                <a:solidFill>
                  <a:srgbClr val="FF3333"/>
                </a:solidFill>
                <a:latin typeface="Times New Roman" pitchFamily="18" charset="0"/>
              </a:rPr>
              <a:t>:</a:t>
            </a:r>
          </a:p>
          <a:p>
            <a:pPr algn="ctr" fontAlgn="auto">
              <a:spcBef>
                <a:spcPts val="0"/>
              </a:spcBef>
              <a:spcAft>
                <a:spcPts val="0"/>
              </a:spcAft>
              <a:defRPr/>
            </a:pPr>
            <a:r>
              <a:rPr lang="en-US" sz="1600" b="1" dirty="0">
                <a:solidFill>
                  <a:schemeClr val="accent4">
                    <a:lumMod val="10000"/>
                  </a:schemeClr>
                </a:solidFill>
                <a:latin typeface="Matura MT Script Capitals" pitchFamily="66" charset="0"/>
              </a:rPr>
              <a:t>Science de la Terre </a:t>
            </a:r>
          </a:p>
        </p:txBody>
      </p:sp>
      <p:sp>
        <p:nvSpPr>
          <p:cNvPr id="12" name="Pensées 11"/>
          <p:cNvSpPr/>
          <p:nvPr/>
        </p:nvSpPr>
        <p:spPr>
          <a:xfrm>
            <a:off x="5786446" y="1571612"/>
            <a:ext cx="3214710" cy="1643074"/>
          </a:xfrm>
          <a:prstGeom prst="cloudCallout">
            <a:avLst>
              <a:gd name="adj1" fmla="val -61716"/>
              <a:gd name="adj2" fmla="val -56715"/>
            </a:avLst>
          </a:prstGeom>
          <a:gradFill flip="none" rotWithShape="1">
            <a:gsLst>
              <a:gs pos="28000">
                <a:schemeClr val="bg1">
                  <a:lumMod val="50000"/>
                </a:schemeClr>
              </a:gs>
              <a:gs pos="19000">
                <a:schemeClr val="bg1">
                  <a:lumMod val="75000"/>
                </a:schemeClr>
              </a:gs>
              <a:gs pos="38000">
                <a:schemeClr val="bg1">
                  <a:lumMod val="60000"/>
                  <a:lumOff val="40000"/>
                </a:schemeClr>
              </a:gs>
              <a:gs pos="58000">
                <a:schemeClr val="bg1">
                  <a:lumMod val="40000"/>
                  <a:lumOff val="60000"/>
                </a:schemeClr>
              </a:gs>
              <a:gs pos="65000">
                <a:schemeClr val="bg1">
                  <a:lumMod val="20000"/>
                  <a:lumOff val="80000"/>
                </a:schemeClr>
              </a:gs>
              <a:gs pos="65000">
                <a:schemeClr val="accent1">
                  <a:lumMod val="60000"/>
                  <a:lumOff val="40000"/>
                </a:schemeClr>
              </a:gs>
              <a:gs pos="37000">
                <a:schemeClr val="accent1">
                  <a:lumMod val="40000"/>
                  <a:lumOff val="60000"/>
                </a:schemeClr>
              </a:gs>
              <a:gs pos="88000">
                <a:schemeClr val="accent1">
                  <a:lumMod val="20000"/>
                  <a:lumOff val="80000"/>
                </a:schemeClr>
              </a:gs>
            </a:gsLst>
            <a:path path="circle">
              <a:fillToRect t="100000" r="100000"/>
            </a:path>
            <a:tileRect l="-100000" b="-100000"/>
          </a:gradFill>
          <a:ln>
            <a:noFill/>
          </a:ln>
          <a:effectLst>
            <a:glow rad="101600">
              <a:schemeClr val="accent6">
                <a:satMod val="175000"/>
                <a:alpha val="40000"/>
              </a:schemeClr>
            </a:glow>
            <a:outerShdw blurRad="50800" dist="50800" dir="5400000" sx="110000" sy="110000" algn="ctr" rotWithShape="0">
              <a:schemeClr val="bg2">
                <a:lumMod val="50000"/>
                <a:alpha val="43000"/>
              </a:schemeClr>
            </a:outerShdw>
          </a:effectLst>
          <a:scene3d>
            <a:camera prst="orthographicFront"/>
            <a:lightRig rig="threePt" dir="t"/>
          </a:scene3d>
          <a:sp3d>
            <a:bevelT w="152400" prst="hardEdge"/>
            <a:bevelB h="1841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rgbClr val="FF3333"/>
                </a:solidFill>
                <a:latin typeface="Times New Roman" pitchFamily="18" charset="0"/>
              </a:rPr>
              <a:t>Département:</a:t>
            </a:r>
            <a:endParaRPr lang="fr-FR" sz="1600" b="1" dirty="0">
              <a:solidFill>
                <a:srgbClr val="FF3333"/>
              </a:solidFill>
              <a:latin typeface="Times New Roman" pitchFamily="18" charset="0"/>
            </a:endParaRPr>
          </a:p>
          <a:p>
            <a:pPr algn="ctr" fontAlgn="auto">
              <a:spcBef>
                <a:spcPts val="0"/>
              </a:spcBef>
              <a:spcAft>
                <a:spcPts val="0"/>
              </a:spcAft>
              <a:defRPr/>
            </a:pPr>
            <a:r>
              <a:rPr lang="en-US" sz="1600" b="1" dirty="0">
                <a:solidFill>
                  <a:schemeClr val="accent4">
                    <a:lumMod val="10000"/>
                  </a:schemeClr>
                </a:solidFill>
                <a:latin typeface="Matura MT Script Capitals" pitchFamily="66" charset="0"/>
              </a:rPr>
              <a:t>gestion des techniques</a:t>
            </a:r>
            <a:r>
              <a:rPr lang="fr-FR" sz="1600" b="1" dirty="0">
                <a:solidFill>
                  <a:schemeClr val="accent4">
                    <a:lumMod val="10000"/>
                  </a:schemeClr>
                </a:solidFill>
                <a:latin typeface="Matura MT Script Capitals" pitchFamily="66" charset="0"/>
              </a:rPr>
              <a:t> </a:t>
            </a:r>
          </a:p>
          <a:p>
            <a:pPr algn="ctr" fontAlgn="auto">
              <a:spcBef>
                <a:spcPts val="0"/>
              </a:spcBef>
              <a:spcAft>
                <a:spcPts val="0"/>
              </a:spcAft>
              <a:defRPr/>
            </a:pPr>
            <a:r>
              <a:rPr lang="en-US" sz="1600" b="1" dirty="0">
                <a:solidFill>
                  <a:schemeClr val="accent4">
                    <a:lumMod val="10000"/>
                  </a:schemeClr>
                </a:solidFill>
                <a:latin typeface="Matura MT Script Capitals" pitchFamily="66" charset="0"/>
              </a:rPr>
              <a:t>Urbaine</a:t>
            </a:r>
            <a:r>
              <a:rPr lang="fr-FR" sz="1600" dirty="0">
                <a:solidFill>
                  <a:schemeClr val="accent4">
                    <a:lumMod val="10000"/>
                  </a:schemeClr>
                </a:solidFill>
                <a:latin typeface="Matura MT Script Capitals" pitchFamily="66" charset="0"/>
              </a:rPr>
              <a:t> </a:t>
            </a:r>
          </a:p>
        </p:txBody>
      </p:sp>
      <p:sp>
        <p:nvSpPr>
          <p:cNvPr id="14" name="Rectangle à coins arrondis 13"/>
          <p:cNvSpPr/>
          <p:nvPr/>
        </p:nvSpPr>
        <p:spPr>
          <a:xfrm>
            <a:off x="0" y="4500570"/>
            <a:ext cx="3286148" cy="2000264"/>
          </a:xfrm>
          <a:prstGeom prst="wedgeRoundRectCallout">
            <a:avLst>
              <a:gd name="adj1" fmla="val 85581"/>
              <a:gd name="adj2" fmla="val -69127"/>
              <a:gd name="adj3" fmla="val 16667"/>
            </a:avLst>
          </a:prstGeom>
          <a:noFill/>
          <a:ln w="34925" cmpd="thickThin">
            <a:solidFill>
              <a:schemeClr val="accent1">
                <a:lumMod val="40000"/>
                <a:lumOff val="60000"/>
              </a:schemeClr>
            </a:solidFill>
          </a:ln>
          <a:effectLst>
            <a:glow rad="139700">
              <a:schemeClr val="accent6">
                <a:satMod val="175000"/>
                <a:alpha val="40000"/>
              </a:schemeClr>
            </a:glow>
            <a:innerShdw dist="50800" dir="13500000">
              <a:prstClr val="black">
                <a:alpha val="73000"/>
              </a:prstClr>
            </a:innerShdw>
            <a:reflection blurRad="6350" stA="52000" endA="300" endPos="35000" dir="5400000" sy="-100000" algn="bl" rotWithShape="0"/>
            <a:softEdge rad="127000"/>
          </a:effectLst>
          <a:scene3d>
            <a:camera prst="obliqueTopLeft"/>
            <a:lightRig rig="threePt" dir="t"/>
          </a:scene3d>
          <a:sp3d>
            <a:bevelT w="171450" h="228600"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lvl="0"/>
            <a:r>
              <a:rPr lang="fr-FR" sz="1600" dirty="0" smtClean="0">
                <a:solidFill>
                  <a:srgbClr val="FF0000"/>
                </a:solidFill>
                <a:latin typeface="Matura MT Script Capitals" pitchFamily="66" charset="0"/>
              </a:rPr>
              <a:t>Réalisé par </a:t>
            </a:r>
          </a:p>
          <a:p>
            <a:pPr lvl="0"/>
            <a:r>
              <a:rPr lang="fr-FR" sz="1600" dirty="0" smtClean="0">
                <a:solidFill>
                  <a:srgbClr val="FF0000"/>
                </a:solidFill>
              </a:rPr>
              <a:t>KALKOUL TAHAR</a:t>
            </a:r>
          </a:p>
          <a:p>
            <a:pPr lvl="0"/>
            <a:r>
              <a:rPr lang="fr-FR" sz="1600" dirty="0" smtClean="0">
                <a:solidFill>
                  <a:srgbClr val="FF0000"/>
                </a:solidFill>
              </a:rPr>
              <a:t>BOUCHELLOUGUE ABD ERRAZZEK</a:t>
            </a:r>
          </a:p>
          <a:p>
            <a:pPr lvl="0"/>
            <a:r>
              <a:rPr lang="fr-FR" sz="1600" dirty="0" smtClean="0">
                <a:solidFill>
                  <a:srgbClr val="FF0000"/>
                </a:solidFill>
              </a:rPr>
              <a:t>SOLTANI YOUCEF</a:t>
            </a:r>
          </a:p>
          <a:p>
            <a:pPr lvl="0"/>
            <a:r>
              <a:rPr lang="fr-FR" sz="1600" dirty="0" smtClean="0">
                <a:solidFill>
                  <a:srgbClr val="FF0000"/>
                </a:solidFill>
              </a:rPr>
              <a:t>DEKKICHE KHALED</a:t>
            </a:r>
          </a:p>
          <a:p>
            <a:pPr lvl="0"/>
            <a:r>
              <a:rPr lang="fr-FR" sz="1600" dirty="0" smtClean="0">
                <a:solidFill>
                  <a:srgbClr val="FF0000"/>
                </a:solidFill>
              </a:rPr>
              <a:t>AOUADI SALAH</a:t>
            </a:r>
          </a:p>
          <a:p>
            <a:pPr lvl="0"/>
            <a:r>
              <a:rPr lang="fr-FR" sz="1600" dirty="0" smtClean="0">
                <a:solidFill>
                  <a:srgbClr val="FF0000"/>
                </a:solidFill>
              </a:rPr>
              <a:t>SALHI KARIM</a:t>
            </a:r>
          </a:p>
          <a:p>
            <a:pPr algn="ctr" fontAlgn="auto">
              <a:spcBef>
                <a:spcPts val="0"/>
              </a:spcBef>
              <a:spcAft>
                <a:spcPts val="0"/>
              </a:spcAft>
              <a:defRPr/>
            </a:pPr>
            <a:endParaRPr lang="fr-FR" sz="1600" dirty="0">
              <a:solidFill>
                <a:schemeClr val="accent4">
                  <a:lumMod val="10000"/>
                </a:schemeClr>
              </a:solidFill>
              <a:latin typeface="Matura MT Script Capitals" pitchFamily="66" charset="0"/>
            </a:endParaRPr>
          </a:p>
        </p:txBody>
      </p:sp>
      <p:sp>
        <p:nvSpPr>
          <p:cNvPr id="15" name="Rectangle à coins arrondis 14"/>
          <p:cNvSpPr/>
          <p:nvPr/>
        </p:nvSpPr>
        <p:spPr>
          <a:xfrm>
            <a:off x="5643570" y="4429132"/>
            <a:ext cx="3286148" cy="1857388"/>
          </a:xfrm>
          <a:prstGeom prst="wedgeRoundRectCallout">
            <a:avLst>
              <a:gd name="adj1" fmla="val -70358"/>
              <a:gd name="adj2" fmla="val -51565"/>
              <a:gd name="adj3" fmla="val 16667"/>
            </a:avLst>
          </a:prstGeom>
          <a:noFill/>
          <a:ln w="34925" cmpd="thickThin">
            <a:solidFill>
              <a:schemeClr val="tx2">
                <a:lumMod val="20000"/>
                <a:lumOff val="80000"/>
              </a:schemeClr>
            </a:solidFill>
          </a:ln>
          <a:effectLst>
            <a:glow rad="139700">
              <a:schemeClr val="accent6">
                <a:satMod val="175000"/>
                <a:alpha val="40000"/>
              </a:schemeClr>
            </a:glow>
            <a:innerShdw blurRad="63500" dist="50800" dir="13500000">
              <a:prstClr val="black">
                <a:alpha val="50000"/>
              </a:prstClr>
            </a:innerShdw>
            <a:reflection blurRad="6350" stA="52000" endA="300" endPos="35000" dir="5400000" sy="-100000" algn="bl" rotWithShape="0"/>
            <a:softEdge rad="127000"/>
          </a:effectLst>
          <a:scene3d>
            <a:camera prst="obliqueTopLeft"/>
            <a:lightRig rig="threePt" dir="t"/>
          </a:scene3d>
          <a:sp3d>
            <a:bevelT w="171450" h="228600"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dirty="0">
                <a:solidFill>
                  <a:srgbClr val="FF0000"/>
                </a:solidFill>
                <a:latin typeface="Matura MT Script Capitals" pitchFamily="66" charset="0"/>
              </a:rPr>
              <a:t>Encadré </a:t>
            </a:r>
            <a:r>
              <a:rPr lang="en-US" dirty="0">
                <a:solidFill>
                  <a:srgbClr val="FF0000"/>
                </a:solidFill>
                <a:latin typeface="Matura MT Script Capitals" pitchFamily="66" charset="0"/>
              </a:rPr>
              <a:t>par</a:t>
            </a:r>
            <a:r>
              <a:rPr lang="en-US" dirty="0" smtClean="0">
                <a:solidFill>
                  <a:srgbClr val="FF0000"/>
                </a:solidFill>
                <a:latin typeface="Matura MT Script Capitals" pitchFamily="66" charset="0"/>
              </a:rPr>
              <a:t>:</a:t>
            </a:r>
          </a:p>
          <a:p>
            <a:pPr algn="ctr" fontAlgn="auto">
              <a:spcBef>
                <a:spcPts val="0"/>
              </a:spcBef>
              <a:spcAft>
                <a:spcPts val="0"/>
              </a:spcAft>
              <a:defRPr/>
            </a:pPr>
            <a:endParaRPr lang="en-US" dirty="0">
              <a:solidFill>
                <a:srgbClr val="FF0000"/>
              </a:solidFill>
              <a:latin typeface="Matura MT Script Capitals" pitchFamily="66" charset="0"/>
            </a:endParaRPr>
          </a:p>
          <a:p>
            <a:pPr algn="ctr" fontAlgn="auto">
              <a:spcBef>
                <a:spcPts val="0"/>
              </a:spcBef>
              <a:spcAft>
                <a:spcPts val="0"/>
              </a:spcAft>
              <a:defRPr/>
            </a:pPr>
            <a:endParaRPr lang="fr-FR" dirty="0">
              <a:solidFill>
                <a:schemeClr val="accent4">
                  <a:lumMod val="10000"/>
                </a:schemeClr>
              </a:solidFill>
              <a:latin typeface="Matura MT Script Capitals" pitchFamily="66" charset="0"/>
            </a:endParaRPr>
          </a:p>
        </p:txBody>
      </p:sp>
      <p:sp>
        <p:nvSpPr>
          <p:cNvPr id="16" name="Rectangle à coins arrondis 15"/>
          <p:cNvSpPr/>
          <p:nvPr/>
        </p:nvSpPr>
        <p:spPr>
          <a:xfrm>
            <a:off x="1500166" y="3500438"/>
            <a:ext cx="6715172"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La gestion de bruit  </a:t>
            </a:r>
            <a:endParaRPr lang="fr-FR"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7" name="Organigramme : Alternative 16"/>
          <p:cNvSpPr/>
          <p:nvPr/>
        </p:nvSpPr>
        <p:spPr>
          <a:xfrm>
            <a:off x="3000364" y="6429396"/>
            <a:ext cx="3500462" cy="428604"/>
          </a:xfrm>
          <a:prstGeom prst="flowChartAlternateProcess">
            <a:avLst/>
          </a:prstGeom>
          <a:gradFill flip="none" rotWithShape="1">
            <a:gsLst>
              <a:gs pos="0">
                <a:schemeClr val="bg1">
                  <a:lumMod val="50000"/>
                </a:schemeClr>
              </a:gs>
              <a:gs pos="13000">
                <a:schemeClr val="bg1">
                  <a:lumMod val="75000"/>
                </a:schemeClr>
              </a:gs>
              <a:gs pos="28000">
                <a:schemeClr val="bg1">
                  <a:lumMod val="60000"/>
                  <a:lumOff val="40000"/>
                </a:schemeClr>
              </a:gs>
              <a:gs pos="55000">
                <a:schemeClr val="bg1">
                  <a:lumMod val="40000"/>
                  <a:lumOff val="60000"/>
                </a:schemeClr>
              </a:gs>
              <a:gs pos="58000">
                <a:schemeClr val="bg1">
                  <a:lumMod val="40000"/>
                  <a:lumOff val="60000"/>
                </a:schemeClr>
              </a:gs>
              <a:gs pos="14000">
                <a:schemeClr val="bg1">
                  <a:lumMod val="20000"/>
                  <a:lumOff val="80000"/>
                </a:schemeClr>
              </a:gs>
              <a:gs pos="4000">
                <a:schemeClr val="accent1">
                  <a:lumMod val="60000"/>
                  <a:lumOff val="40000"/>
                  <a:alpha val="57000"/>
                </a:schemeClr>
              </a:gs>
              <a:gs pos="100000">
                <a:schemeClr val="bg2">
                  <a:lumMod val="40000"/>
                  <a:lumOff val="60000"/>
                </a:schemeClr>
              </a:gs>
            </a:gsLst>
            <a:path path="circle">
              <a:fillToRect l="100000" t="100000"/>
            </a:path>
            <a:tileRect r="-100000" b="-100000"/>
          </a:gradFill>
          <a:ln w="63500" cap="sq" cmpd="thinThick">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6800000" scaled="0"/>
              <a:tileRect/>
            </a:gradFill>
          </a:ln>
          <a:effectLst>
            <a:glow rad="228600">
              <a:schemeClr val="accent6">
                <a:satMod val="175000"/>
                <a:alpha val="40000"/>
              </a:schemeClr>
            </a:glow>
            <a:innerShdw blurRad="381000" dist="50800" dir="5580000">
              <a:prstClr val="black">
                <a:alpha val="50000"/>
              </a:prstClr>
            </a:innerShdw>
            <a:reflection blurRad="6350" stA="52000" endA="300" endPos="35000" dir="5400000" sy="-100000" algn="bl" rotWithShape="0"/>
            <a:softEdge rad="63500"/>
          </a:effectLst>
          <a:scene3d>
            <a:camera prst="obliqueTopLeft"/>
            <a:lightRig rig="threePt" dir="t">
              <a:rot lat="0" lon="0" rev="1200000"/>
            </a:lightRig>
          </a:scene3d>
          <a:sp3d extrusionH="76200">
            <a:bevelT w="158750" h="107950" prst="slope"/>
            <a:bevelB w="82550" h="120650"/>
            <a:extrusionClr>
              <a:schemeClr val="accent2">
                <a:lumMod val="60000"/>
                <a:lumOff val="40000"/>
              </a:schemeClr>
            </a:extrusion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fr-FR" sz="1600" u="sng" dirty="0">
              <a:solidFill>
                <a:schemeClr val="accent4">
                  <a:lumMod val="10000"/>
                </a:schemeClr>
              </a:solidFill>
              <a:latin typeface="Matura MT Script Capitals" pitchFamily="66" charset="0"/>
            </a:endParaRPr>
          </a:p>
          <a:p>
            <a:pPr algn="ctr" fontAlgn="auto">
              <a:spcBef>
                <a:spcPts val="0"/>
              </a:spcBef>
              <a:spcAft>
                <a:spcPts val="0"/>
              </a:spcAft>
              <a:defRPr/>
            </a:pPr>
            <a:r>
              <a:rPr lang="fr-FR" sz="1600" u="sng" dirty="0">
                <a:solidFill>
                  <a:schemeClr val="accent4">
                    <a:lumMod val="10000"/>
                  </a:schemeClr>
                </a:solidFill>
                <a:latin typeface="Matura MT Script Capitals" pitchFamily="66" charset="0"/>
              </a:rPr>
              <a:t>Année universitaire  </a:t>
            </a:r>
            <a:r>
              <a:rPr lang="fr-FR" sz="1600" u="sng" dirty="0" smtClean="0">
                <a:solidFill>
                  <a:schemeClr val="accent4">
                    <a:lumMod val="10000"/>
                  </a:schemeClr>
                </a:solidFill>
                <a:latin typeface="Matura MT Script Capitals" pitchFamily="66" charset="0"/>
              </a:rPr>
              <a:t>2010/2011</a:t>
            </a:r>
            <a:endParaRPr lang="fr-FR" sz="1600" u="sng" dirty="0">
              <a:solidFill>
                <a:schemeClr val="accent4">
                  <a:lumMod val="10000"/>
                </a:schemeClr>
              </a:solidFill>
              <a:latin typeface="Matura MT Script Capitals" pitchFamily="66" charset="0"/>
            </a:endParaRPr>
          </a:p>
          <a:p>
            <a:pPr algn="ctr" fontAlgn="auto">
              <a:spcBef>
                <a:spcPts val="0"/>
              </a:spcBef>
              <a:spcAft>
                <a:spcPts val="0"/>
              </a:spcAft>
              <a:defRPr/>
            </a:pPr>
            <a:endParaRPr lang="fr-FR" sz="1600" u="sng" dirty="0">
              <a:solidFill>
                <a:schemeClr val="accent4">
                  <a:lumMod val="10000"/>
                </a:schemeClr>
              </a:solidFill>
              <a:latin typeface="Matura MT Script Capitals" pitchFamily="66"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slide(fromBottom)">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lide(fromBottom)">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32" dur="1000" fill="hold"/>
                                        <p:tgtEl>
                                          <p:spTgt spid="16"/>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3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800" decel="100000"/>
                                        <p:tgtEl>
                                          <p:spTgt spid="14"/>
                                        </p:tgtEl>
                                      </p:cBhvr>
                                    </p:animEffect>
                                    <p:anim calcmode="lin" valueType="num">
                                      <p:cBhvr>
                                        <p:cTn id="42" dur="800" decel="100000" fill="hold"/>
                                        <p:tgtEl>
                                          <p:spTgt spid="14"/>
                                        </p:tgtEl>
                                        <p:attrNameLst>
                                          <p:attrName>style.rotation</p:attrName>
                                        </p:attrNameLst>
                                      </p:cBhvr>
                                      <p:tavLst>
                                        <p:tav tm="0">
                                          <p:val>
                                            <p:fltVal val="-90"/>
                                          </p:val>
                                        </p:tav>
                                        <p:tav tm="100000">
                                          <p:val>
                                            <p:fltVal val="0"/>
                                          </p:val>
                                        </p:tav>
                                      </p:tavLst>
                                    </p:anim>
                                    <p:anim calcmode="lin" valueType="num">
                                      <p:cBhvr>
                                        <p:cTn id="43" dur="800" decel="100000" fill="hold"/>
                                        <p:tgtEl>
                                          <p:spTgt spid="14"/>
                                        </p:tgtEl>
                                        <p:attrNameLst>
                                          <p:attrName>ppt_x</p:attrName>
                                        </p:attrNameLst>
                                      </p:cBhvr>
                                      <p:tavLst>
                                        <p:tav tm="0">
                                          <p:val>
                                            <p:strVal val="#ppt_x+0.4"/>
                                          </p:val>
                                        </p:tav>
                                        <p:tav tm="100000">
                                          <p:val>
                                            <p:strVal val="#ppt_x-0.05"/>
                                          </p:val>
                                        </p:tav>
                                      </p:tavLst>
                                    </p:anim>
                                    <p:anim calcmode="lin" valueType="num">
                                      <p:cBhvr>
                                        <p:cTn id="44" dur="800" decel="100000" fill="hold"/>
                                        <p:tgtEl>
                                          <p:spTgt spid="1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0"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800" decel="100000"/>
                                        <p:tgtEl>
                                          <p:spTgt spid="15"/>
                                        </p:tgtEl>
                                      </p:cBhvr>
                                    </p:animEffect>
                                    <p:anim calcmode="lin" valueType="num">
                                      <p:cBhvr>
                                        <p:cTn id="52" dur="800" decel="100000" fill="hold"/>
                                        <p:tgtEl>
                                          <p:spTgt spid="15"/>
                                        </p:tgtEl>
                                        <p:attrNameLst>
                                          <p:attrName>style.rotation</p:attrName>
                                        </p:attrNameLst>
                                      </p:cBhvr>
                                      <p:tavLst>
                                        <p:tav tm="0">
                                          <p:val>
                                            <p:fltVal val="-90"/>
                                          </p:val>
                                        </p:tav>
                                        <p:tav tm="100000">
                                          <p:val>
                                            <p:fltVal val="0"/>
                                          </p:val>
                                        </p:tav>
                                      </p:tavLst>
                                    </p:anim>
                                    <p:anim calcmode="lin" valueType="num">
                                      <p:cBhvr>
                                        <p:cTn id="53" dur="800" decel="100000" fill="hold"/>
                                        <p:tgtEl>
                                          <p:spTgt spid="15"/>
                                        </p:tgtEl>
                                        <p:attrNameLst>
                                          <p:attrName>ppt_x</p:attrName>
                                        </p:attrNameLst>
                                      </p:cBhvr>
                                      <p:tavLst>
                                        <p:tav tm="0">
                                          <p:val>
                                            <p:strVal val="#ppt_x+0.4"/>
                                          </p:val>
                                        </p:tav>
                                        <p:tav tm="100000">
                                          <p:val>
                                            <p:strVal val="#ppt_x-0.05"/>
                                          </p:val>
                                        </p:tav>
                                      </p:tavLst>
                                    </p:anim>
                                    <p:anim calcmode="lin" valueType="num">
                                      <p:cBhvr>
                                        <p:cTn id="54" dur="800" decel="100000" fill="hold"/>
                                        <p:tgtEl>
                                          <p:spTgt spid="15"/>
                                        </p:tgtEl>
                                        <p:attrNameLst>
                                          <p:attrName>ppt_y</p:attrName>
                                        </p:attrNameLst>
                                      </p:cBhvr>
                                      <p:tavLst>
                                        <p:tav tm="0">
                                          <p:val>
                                            <p:strVal val="#ppt_y-0.4"/>
                                          </p:val>
                                        </p:tav>
                                        <p:tav tm="100000">
                                          <p:val>
                                            <p:strVal val="#ppt_y+0.1"/>
                                          </p:val>
                                        </p:tav>
                                      </p:tavLst>
                                    </p:anim>
                                    <p:anim calcmode="lin" valueType="num">
                                      <p:cBhvr>
                                        <p:cTn id="55"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56"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8" presetClass="entr" presetSubtype="0" accel="5000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1000" fill="hold"/>
                                        <p:tgtEl>
                                          <p:spTgt spid="1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2" dur="1000" fill="hold"/>
                                        <p:tgtEl>
                                          <p:spTgt spid="17"/>
                                        </p:tgtEl>
                                        <p:attrNameLst>
                                          <p:attrName>ppt_x</p:attrName>
                                        </p:attrNameLst>
                                      </p:cBhvr>
                                      <p:tavLst>
                                        <p:tav tm="0">
                                          <p:val>
                                            <p:fltVal val="-1"/>
                                          </p:val>
                                        </p:tav>
                                        <p:tav tm="50000">
                                          <p:val>
                                            <p:fltVal val="0.95"/>
                                          </p:val>
                                        </p:tav>
                                        <p:tav tm="100000">
                                          <p:val>
                                            <p:strVal val="#ppt_x"/>
                                          </p:val>
                                        </p:tav>
                                      </p:tavLst>
                                    </p:anim>
                                    <p:anim calcmode="lin" valueType="num">
                                      <p:cBhvr>
                                        <p:cTn id="63" dur="1000" fill="hold"/>
                                        <p:tgtEl>
                                          <p:spTgt spid="17"/>
                                        </p:tgtEl>
                                        <p:attrNameLst>
                                          <p:attrName>ppt_y</p:attrName>
                                        </p:attrNameLst>
                                      </p:cBhvr>
                                      <p:tavLst>
                                        <p:tav tm="0">
                                          <p:val>
                                            <p:strVal val="#ppt_y"/>
                                          </p:val>
                                        </p:tav>
                                        <p:tav tm="100000">
                                          <p:val>
                                            <p:strVal val="#ppt_y"/>
                                          </p:val>
                                        </p:tav>
                                      </p:tavLst>
                                    </p:anim>
                                    <p:animEffect transition="in" filter="fade">
                                      <p:cBhvr>
                                        <p:cTn id="64" dur="10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55" presetClass="entr" presetSubtype="0" fill="hold" nodeType="clickEffect">
                                  <p:stCondLst>
                                    <p:cond delay="0"/>
                                  </p:stCondLst>
                                  <p:childTnLst>
                                    <p:set>
                                      <p:cBhvr>
                                        <p:cTn id="68" dur="1" fill="hold">
                                          <p:stCondLst>
                                            <p:cond delay="0"/>
                                          </p:stCondLst>
                                        </p:cTn>
                                        <p:tgtEl>
                                          <p:spTgt spid="33795"/>
                                        </p:tgtEl>
                                        <p:attrNameLst>
                                          <p:attrName>style.visibility</p:attrName>
                                        </p:attrNameLst>
                                      </p:cBhvr>
                                      <p:to>
                                        <p:strVal val="visible"/>
                                      </p:to>
                                    </p:set>
                                    <p:anim calcmode="lin" valueType="num">
                                      <p:cBhvr>
                                        <p:cTn id="69" dur="1000" fill="hold"/>
                                        <p:tgtEl>
                                          <p:spTgt spid="33795"/>
                                        </p:tgtEl>
                                        <p:attrNameLst>
                                          <p:attrName>ppt_w</p:attrName>
                                        </p:attrNameLst>
                                      </p:cBhvr>
                                      <p:tavLst>
                                        <p:tav tm="0">
                                          <p:val>
                                            <p:strVal val="#ppt_w*0.70"/>
                                          </p:val>
                                        </p:tav>
                                        <p:tav tm="100000">
                                          <p:val>
                                            <p:strVal val="#ppt_w"/>
                                          </p:val>
                                        </p:tav>
                                      </p:tavLst>
                                    </p:anim>
                                    <p:anim calcmode="lin" valueType="num">
                                      <p:cBhvr>
                                        <p:cTn id="70" dur="1000" fill="hold"/>
                                        <p:tgtEl>
                                          <p:spTgt spid="33795"/>
                                        </p:tgtEl>
                                        <p:attrNameLst>
                                          <p:attrName>ppt_h</p:attrName>
                                        </p:attrNameLst>
                                      </p:cBhvr>
                                      <p:tavLst>
                                        <p:tav tm="0">
                                          <p:val>
                                            <p:strVal val="#ppt_h"/>
                                          </p:val>
                                        </p:tav>
                                        <p:tav tm="100000">
                                          <p:val>
                                            <p:strVal val="#ppt_h"/>
                                          </p:val>
                                        </p:tav>
                                      </p:tavLst>
                                    </p:anim>
                                    <p:animEffect transition="in" filter="fade">
                                      <p:cBhvr>
                                        <p:cTn id="71"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animBg="1"/>
      <p:bldP spid="12" grpId="0" animBg="1"/>
      <p:bldP spid="14" grpId="0" animBg="1"/>
      <p:bldP spid="15" grpId="0" animBg="1"/>
      <p:bldP spid="16" grpId="0" animBg="1"/>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2"/>
          <a:srcRect/>
          <a:stretch>
            <a:fillRect/>
          </a:stretch>
        </p:blipFill>
        <p:spPr bwMode="auto">
          <a:xfrm>
            <a:off x="3551238" y="785794"/>
            <a:ext cx="5021290" cy="2357454"/>
          </a:xfrm>
          <a:prstGeom prst="rect">
            <a:avLst/>
          </a:prstGeom>
          <a:noFill/>
          <a:ln w="9525">
            <a:noFill/>
            <a:miter lim="800000"/>
            <a:headEnd/>
            <a:tailEnd/>
          </a:ln>
          <a:effectLst/>
        </p:spPr>
      </p:pic>
      <p:pic>
        <p:nvPicPr>
          <p:cNvPr id="7" name="Picture 7"/>
          <p:cNvPicPr>
            <a:picLocks noChangeAspect="1" noChangeArrowheads="1"/>
          </p:cNvPicPr>
          <p:nvPr/>
        </p:nvPicPr>
        <p:blipFill>
          <a:blip r:embed="rId3"/>
          <a:srcRect/>
          <a:stretch>
            <a:fillRect/>
          </a:stretch>
        </p:blipFill>
        <p:spPr bwMode="auto">
          <a:xfrm>
            <a:off x="500034" y="4071942"/>
            <a:ext cx="5078197" cy="1857150"/>
          </a:xfrm>
          <a:prstGeom prst="rect">
            <a:avLst/>
          </a:prstGeom>
          <a:noFill/>
          <a:ln w="9525">
            <a:noFill/>
            <a:miter lim="800000"/>
            <a:headEnd/>
            <a:tailEnd/>
          </a:ln>
        </p:spPr>
      </p:pic>
      <p:sp>
        <p:nvSpPr>
          <p:cNvPr id="8" name="Rectangle 7"/>
          <p:cNvSpPr>
            <a:spLocks noChangeArrowheads="1"/>
          </p:cNvSpPr>
          <p:nvPr/>
        </p:nvSpPr>
        <p:spPr bwMode="auto">
          <a:xfrm>
            <a:off x="285720" y="1000108"/>
            <a:ext cx="3142761" cy="1477328"/>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fr-FR" dirty="0"/>
              <a:t>La répartition des zones résidentielles à proximité des zones industrielles, afin de profiter de la direction du vent</a:t>
            </a:r>
          </a:p>
        </p:txBody>
      </p:sp>
      <p:sp>
        <p:nvSpPr>
          <p:cNvPr id="9" name="Rectangle 8"/>
          <p:cNvSpPr>
            <a:spLocks noChangeArrowheads="1"/>
          </p:cNvSpPr>
          <p:nvPr/>
        </p:nvSpPr>
        <p:spPr bwMode="auto">
          <a:xfrm>
            <a:off x="6000760" y="4357694"/>
            <a:ext cx="2565519" cy="1754326"/>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fr-FR" dirty="0"/>
              <a:t>La répartition des zones résidentielles à proximité des zones industrielles, afin de profiter de la direction du vent</a:t>
            </a:r>
          </a:p>
        </p:txBody>
      </p:sp>
      <p:sp>
        <p:nvSpPr>
          <p:cNvPr id="28673" name="Rectangle 1"/>
          <p:cNvSpPr>
            <a:spLocks noChangeArrowheads="1"/>
          </p:cNvSpPr>
          <p:nvPr/>
        </p:nvSpPr>
        <p:spPr bwMode="auto">
          <a:xfrm>
            <a:off x="0" y="0"/>
            <a:ext cx="279172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C00000"/>
                </a:solidFill>
                <a:effectLst/>
                <a:latin typeface="Constantia" pitchFamily="18" charset="0"/>
                <a:ea typeface="Constantia" pitchFamily="18" charset="0"/>
                <a:cs typeface="Majalla UI" charset="0"/>
              </a:rPr>
              <a:t>18-Recommandations</a:t>
            </a:r>
            <a:endParaRPr kumimoji="0" lang="fr-FR" sz="32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animEffect transition="in" filter="box(in)">
                                      <p:cBhvr>
                                        <p:cTn id="7" dur="500"/>
                                        <p:tgtEl>
                                          <p:spTgt spid="2867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edg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4)">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4)">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edg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867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srcRect/>
          <a:stretch>
            <a:fillRect/>
          </a:stretch>
        </p:blipFill>
        <p:spPr bwMode="auto">
          <a:xfrm>
            <a:off x="3568154" y="284610"/>
            <a:ext cx="5004373" cy="2492335"/>
          </a:xfrm>
          <a:prstGeom prst="rect">
            <a:avLst/>
          </a:prstGeom>
          <a:noFill/>
          <a:ln w="9525">
            <a:noFill/>
            <a:miter lim="800000"/>
            <a:headEnd/>
            <a:tailEnd/>
          </a:ln>
          <a:effectLst/>
        </p:spPr>
      </p:pic>
      <p:pic>
        <p:nvPicPr>
          <p:cNvPr id="3" name="Picture 7"/>
          <p:cNvPicPr>
            <a:picLocks noChangeAspect="1" noChangeArrowheads="1"/>
          </p:cNvPicPr>
          <p:nvPr/>
        </p:nvPicPr>
        <p:blipFill>
          <a:blip r:embed="rId3"/>
          <a:srcRect/>
          <a:stretch>
            <a:fillRect/>
          </a:stretch>
        </p:blipFill>
        <p:spPr bwMode="auto">
          <a:xfrm>
            <a:off x="857223" y="4114712"/>
            <a:ext cx="4898473" cy="2334717"/>
          </a:xfrm>
          <a:prstGeom prst="rect">
            <a:avLst/>
          </a:prstGeom>
          <a:noFill/>
          <a:ln w="9525">
            <a:noFill/>
            <a:miter lim="800000"/>
            <a:headEnd/>
            <a:tailEnd/>
          </a:ln>
        </p:spPr>
      </p:pic>
      <p:sp>
        <p:nvSpPr>
          <p:cNvPr id="4" name="Rectangle 3"/>
          <p:cNvSpPr>
            <a:spLocks noChangeArrowheads="1"/>
          </p:cNvSpPr>
          <p:nvPr/>
        </p:nvSpPr>
        <p:spPr bwMode="auto">
          <a:xfrm>
            <a:off x="368491" y="1570771"/>
            <a:ext cx="2105678" cy="1477328"/>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fr-FR" dirty="0"/>
              <a:t>Une bonne planification du réseau routier pour réduire le bruit sur les zones</a:t>
            </a:r>
          </a:p>
        </p:txBody>
      </p:sp>
      <p:sp>
        <p:nvSpPr>
          <p:cNvPr id="5" name="Rectangle 4"/>
          <p:cNvSpPr>
            <a:spLocks noChangeArrowheads="1"/>
          </p:cNvSpPr>
          <p:nvPr/>
        </p:nvSpPr>
        <p:spPr bwMode="auto">
          <a:xfrm>
            <a:off x="6674384" y="4928333"/>
            <a:ext cx="2216503" cy="1477328"/>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fr-FR" dirty="0"/>
              <a:t>Profitez des zones non résidentielles, les barrières anti bruit pour les zones résidentielles</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4)">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4)">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edg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p:cNvPicPr>
            <a:picLocks noChangeAspect="1" noChangeArrowheads="1"/>
          </p:cNvPicPr>
          <p:nvPr/>
        </p:nvPicPr>
        <p:blipFill>
          <a:blip r:embed="rId2"/>
          <a:srcRect/>
          <a:stretch>
            <a:fillRect/>
          </a:stretch>
        </p:blipFill>
        <p:spPr bwMode="auto">
          <a:xfrm>
            <a:off x="3357554" y="500042"/>
            <a:ext cx="5154635" cy="1896427"/>
          </a:xfrm>
          <a:prstGeom prst="rect">
            <a:avLst/>
          </a:prstGeom>
          <a:noFill/>
          <a:ln w="9525">
            <a:noFill/>
            <a:miter lim="800000"/>
            <a:headEnd/>
            <a:tailEnd/>
          </a:ln>
          <a:effectLst/>
        </p:spPr>
      </p:pic>
      <p:pic>
        <p:nvPicPr>
          <p:cNvPr id="3" name="Picture 7"/>
          <p:cNvPicPr>
            <a:picLocks noChangeAspect="1" noChangeArrowheads="1"/>
          </p:cNvPicPr>
          <p:nvPr/>
        </p:nvPicPr>
        <p:blipFill>
          <a:blip r:embed="rId3"/>
          <a:srcRect/>
          <a:stretch>
            <a:fillRect/>
          </a:stretch>
        </p:blipFill>
        <p:spPr bwMode="auto">
          <a:xfrm>
            <a:off x="654041" y="4212958"/>
            <a:ext cx="4777281" cy="2415756"/>
          </a:xfrm>
          <a:prstGeom prst="rect">
            <a:avLst/>
          </a:prstGeom>
          <a:noFill/>
          <a:ln w="9525">
            <a:noFill/>
            <a:miter lim="800000"/>
            <a:headEnd/>
            <a:tailEnd/>
          </a:ln>
        </p:spPr>
      </p:pic>
      <p:sp>
        <p:nvSpPr>
          <p:cNvPr id="4" name="Rectangle 3"/>
          <p:cNvSpPr>
            <a:spLocks noChangeArrowheads="1"/>
          </p:cNvSpPr>
          <p:nvPr/>
        </p:nvSpPr>
        <p:spPr bwMode="auto">
          <a:xfrm>
            <a:off x="6143636" y="4857760"/>
            <a:ext cx="1855008" cy="923330"/>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r" rtl="1" eaLnBrk="1" hangingPunct="1">
              <a:spcBef>
                <a:spcPct val="50000"/>
              </a:spcBef>
            </a:pPr>
            <a:r>
              <a:rPr lang="fr-FR" dirty="0"/>
              <a:t>Pare-chocs et barrières anti bruit</a:t>
            </a:r>
            <a:endParaRPr lang="en-US" dirty="0"/>
          </a:p>
        </p:txBody>
      </p:sp>
      <p:sp>
        <p:nvSpPr>
          <p:cNvPr id="5" name="Rectangle 4"/>
          <p:cNvSpPr>
            <a:spLocks noChangeArrowheads="1"/>
          </p:cNvSpPr>
          <p:nvPr/>
        </p:nvSpPr>
        <p:spPr bwMode="auto">
          <a:xfrm>
            <a:off x="654042" y="1215393"/>
            <a:ext cx="2172646" cy="1200329"/>
          </a:xfrm>
          <a:prstGeom prst="rect">
            <a:avLst/>
          </a:prstGeom>
          <a:noFill/>
          <a:ln w="9525">
            <a:noFill/>
            <a:miter lim="800000"/>
            <a:headEnd/>
            <a:tailEnd/>
          </a:ln>
        </p:spPr>
        <p:txBody>
          <a:bodyPr wrap="square">
            <a:spAutoFit/>
          </a:bodyPr>
          <a:lstStyle>
            <a:defPPr>
              <a:defRPr lang="fr-FR"/>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fr-FR" dirty="0"/>
              <a:t>Réduire la propagation du bruit et de la réfraction</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edg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4)">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heel(4)">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edge">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357158" y="571480"/>
            <a:ext cx="8358214" cy="612475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3200" b="1" i="0" u="none" strike="noStrike" cap="none" normalizeH="0" baseline="0" dirty="0" smtClean="0">
                <a:ln>
                  <a:noFill/>
                </a:ln>
                <a:solidFill>
                  <a:srgbClr val="C00000"/>
                </a:solidFill>
                <a:effectLst/>
                <a:latin typeface="Constantia" pitchFamily="18" charset="0"/>
                <a:ea typeface="Constantia" pitchFamily="18" charset="0"/>
                <a:cs typeface="Majalla UI" charset="0"/>
              </a:rPr>
              <a:t>    Conclusion </a:t>
            </a:r>
            <a:r>
              <a:rPr kumimoji="0" lang="fr-FR" sz="2000" b="1" i="0" u="none" strike="noStrike" cap="none" normalizeH="0" baseline="0" dirty="0" smtClean="0">
                <a:ln>
                  <a:noFill/>
                </a:ln>
                <a:solidFill>
                  <a:srgbClr val="C00000"/>
                </a:solidFill>
                <a:effectLst/>
                <a:latin typeface="Constantia" pitchFamily="18" charset="0"/>
                <a:ea typeface="Constantia" pitchFamily="18" charset="0"/>
                <a:cs typeface="Majalla UI" charset="0"/>
              </a:rPr>
              <a:t>:</a:t>
            </a:r>
            <a:endParaRPr kumimoji="0" lang="fr-FR" sz="32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Quelle que soit la qualit</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des r</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sultats obtenus, il et l'efficacit</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des solutions propos</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es, une telle </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tude ne pouvait pas trouver sa place </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à</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la r</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alit</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 sur le terrain que dans le cadre d'une politique globale de l'Etat dans ce domaine, fond</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e sur l'application effective des lois et le recrutement de talents capables de fournir des m</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thodes de la nouvelle ligne de gestion avec les donn</a:t>
            </a:r>
            <a:r>
              <a:rPr kumimoji="0" lang="fr-FR" sz="2000" b="1" i="0" u="none" strike="noStrike" cap="none" normalizeH="0" baseline="0" dirty="0" smtClean="0">
                <a:ln>
                  <a:noFill/>
                </a:ln>
                <a:solidFill>
                  <a:srgbClr val="000000"/>
                </a:solidFill>
                <a:effectLst/>
                <a:latin typeface="Constantia"/>
                <a:ea typeface="Constantia" pitchFamily="18" charset="0"/>
                <a:cs typeface="Arial" pitchFamily="34" charset="0"/>
              </a:rPr>
              <a:t>é</a:t>
            </a:r>
            <a:r>
              <a:rPr kumimoji="0" lang="fr-FR" sz="2000" b="1" i="0" u="none" strike="noStrike" cap="none" normalizeH="0" baseline="0" dirty="0" smtClean="0">
                <a:ln>
                  <a:noFill/>
                </a:ln>
                <a:solidFill>
                  <a:srgbClr val="000000"/>
                </a:solidFill>
                <a:effectLst/>
                <a:latin typeface="Georgia" pitchFamily="18" charset="0"/>
                <a:ea typeface="Constantia" pitchFamily="18" charset="0"/>
                <a:cs typeface="Arial" pitchFamily="34" charset="0"/>
              </a:rPr>
              <a:t>es et les transformations en cours.</a:t>
            </a:r>
            <a:endParaRPr kumimoji="0" lang="fr-FR"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Constantia" pitchFamily="18" charset="0"/>
                <a:ea typeface="Constantia" pitchFamily="18" charset="0"/>
                <a:cs typeface="Majalla UI" charset="0"/>
              </a:rPr>
              <a:t>Le cas du bruit négatifs inhérents à l'évolution de la vie dans les villes modernes, jeté une ombre sur les êtres humains, des objets et bâtiments. Pays européens se sont intensifiées au cours du dernier trimestre de la législation du dernier siècle pour protéger la population contre le bruit. </a:t>
            </a:r>
            <a:br>
              <a:rPr kumimoji="0" lang="fr-FR" sz="2000" b="1" i="0" u="none" strike="noStrike" cap="none" normalizeH="0" baseline="0" dirty="0" smtClean="0">
                <a:ln>
                  <a:noFill/>
                </a:ln>
                <a:solidFill>
                  <a:schemeClr val="tx1"/>
                </a:solidFill>
                <a:effectLst/>
                <a:latin typeface="Constantia" pitchFamily="18" charset="0"/>
                <a:ea typeface="Constantia" pitchFamily="18" charset="0"/>
                <a:cs typeface="Majalla UI" charset="0"/>
              </a:rPr>
            </a:br>
            <a:r>
              <a:rPr kumimoji="0" lang="fr-FR" sz="2000" b="1" i="0" u="none" strike="noStrike" cap="none" normalizeH="0" baseline="0" dirty="0" smtClean="0">
                <a:ln>
                  <a:noFill/>
                </a:ln>
                <a:solidFill>
                  <a:schemeClr val="tx1"/>
                </a:solidFill>
                <a:effectLst/>
                <a:latin typeface="Constantia" pitchFamily="18" charset="0"/>
                <a:ea typeface="Constantia" pitchFamily="18" charset="0"/>
                <a:cs typeface="Majalla UI" charset="0"/>
              </a:rPr>
              <a:t>Le bruit dans les pays arabes de la complexité des situations rencontrées par les conseils municipaux il, en raison de l'intensité croissante "et d'autres sont calculées dans de nombreux cas" pour le trafic, et de dissuasion législation faible pour la construction aveugle dans certains pays arabes. </a:t>
            </a:r>
            <a:endParaRPr kumimoji="0" lang="fr-FR"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box(in)">
                                      <p:cBhvr>
                                        <p:cTn id="7" dur="500"/>
                                        <p:tgtEl>
                                          <p:spTgt spid="30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lum contrast="12000"/>
          </a:blip>
          <a:srcRect/>
          <a:stretch>
            <a:fillRect/>
          </a:stretch>
        </p:blipFill>
        <p:spPr bwMode="auto">
          <a:xfrm>
            <a:off x="1142976" y="1785926"/>
            <a:ext cx="7143800" cy="421484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2769" name="Rectangle 1"/>
          <p:cNvSpPr>
            <a:spLocks noChangeArrowheads="1"/>
          </p:cNvSpPr>
          <p:nvPr/>
        </p:nvSpPr>
        <p:spPr bwMode="auto">
          <a:xfrm>
            <a:off x="357158" y="1000108"/>
            <a:ext cx="52863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fr-FR" sz="2000" b="0" i="0" u="none" strike="noStrike" cap="none" normalizeH="0" baseline="0" dirty="0" smtClean="0">
                <a:ln>
                  <a:noFill/>
                </a:ln>
                <a:solidFill>
                  <a:srgbClr val="C00000"/>
                </a:solidFill>
                <a:effectLst/>
                <a:latin typeface="Arial" pitchFamily="34" charset="0"/>
                <a:ea typeface="Constantia" pitchFamily="18" charset="0"/>
                <a:cs typeface="Arial" pitchFamily="34" charset="0"/>
              </a:rPr>
              <a:t>      Annexe</a:t>
            </a:r>
            <a:r>
              <a:rPr kumimoji="0" lang="fr-FR" sz="2000" b="0" i="0" u="none" strike="noStrike" cap="none" normalizeH="0" baseline="0" dirty="0" smtClean="0">
                <a:ln>
                  <a:noFill/>
                </a:ln>
                <a:solidFill>
                  <a:srgbClr val="C00000"/>
                </a:solidFill>
                <a:effectLst/>
                <a:latin typeface="Constantia"/>
                <a:ea typeface="Constantia" pitchFamily="18" charset="0"/>
                <a:cs typeface="Arial" pitchFamily="34" charset="0"/>
              </a:rPr>
              <a:t> </a:t>
            </a:r>
            <a:r>
              <a:rPr kumimoji="0" lang="fr-FR" sz="2000" b="0" i="0" u="none" strike="noStrike" cap="none" normalizeH="0" baseline="0" dirty="0" smtClean="0">
                <a:ln>
                  <a:noFill/>
                </a:ln>
                <a:solidFill>
                  <a:srgbClr val="C00000"/>
                </a:solidFill>
                <a:effectLst/>
                <a:latin typeface="Arial" pitchFamily="34" charset="0"/>
                <a:ea typeface="Constantia" pitchFamily="18" charset="0"/>
                <a:cs typeface="Arial" pitchFamily="34" charset="0"/>
              </a:rPr>
              <a:t>:</a:t>
            </a:r>
            <a:endParaRPr kumimoji="0" lang="fr-FR" sz="20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fr-FR" sz="1600" b="0" i="0" u="none" strike="noStrike" cap="none" normalizeH="0" baseline="0" dirty="0" smtClean="0">
                <a:ln>
                  <a:noFill/>
                </a:ln>
                <a:solidFill>
                  <a:srgbClr val="002060"/>
                </a:solidFill>
                <a:effectLst/>
                <a:latin typeface="Arial" pitchFamily="34" charset="0"/>
                <a:ea typeface="Constantia" pitchFamily="18" charset="0"/>
                <a:cs typeface="Arial" pitchFamily="34" charset="0"/>
              </a:rPr>
              <a:t>Exemple d'une carte de bruit de recensement</a:t>
            </a:r>
            <a:r>
              <a:rPr kumimoji="0" lang="fr-FR" sz="1600" b="0" i="0" u="none" strike="noStrike" cap="none" normalizeH="0" baseline="0" dirty="0" smtClean="0">
                <a:ln>
                  <a:noFill/>
                </a:ln>
                <a:solidFill>
                  <a:srgbClr val="000000"/>
                </a:solidFill>
                <a:effectLst/>
                <a:latin typeface="Constantia"/>
                <a:ea typeface="Constantia" pitchFamily="18" charset="0"/>
                <a:cs typeface="Arial" pitchFamily="34" charset="0"/>
              </a:rPr>
              <a:t> </a:t>
            </a:r>
            <a:r>
              <a:rPr kumimoji="0" lang="fr-FR" sz="1600" b="0" i="0" u="none" strike="noStrike" cap="none" normalizeH="0" baseline="0" dirty="0" smtClean="0">
                <a:ln>
                  <a:noFill/>
                </a:ln>
                <a:solidFill>
                  <a:srgbClr val="000000"/>
                </a:solidFill>
                <a:effectLst/>
                <a:latin typeface="Arial" pitchFamily="34" charset="0"/>
                <a:ea typeface="Constantia" pitchFamily="18" charset="0"/>
                <a:cs typeface="Arial" pitchFamily="34" charset="0"/>
              </a:rPr>
              <a:t>:</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wedge">
                                      <p:cBhvr>
                                        <p:cTn id="7" dur="2000"/>
                                        <p:tgtEl>
                                          <p:spTgt spid="3276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4)">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srcRect/>
          <a:stretch>
            <a:fillRect/>
          </a:stretch>
        </p:blipFill>
        <p:spPr bwMode="auto">
          <a:xfrm>
            <a:off x="1691640" y="1600525"/>
            <a:ext cx="6738012" cy="411449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Rectangle 2"/>
          <p:cNvSpPr/>
          <p:nvPr/>
        </p:nvSpPr>
        <p:spPr>
          <a:xfrm>
            <a:off x="642910" y="928670"/>
            <a:ext cx="3714776" cy="369332"/>
          </a:xfrm>
          <a:prstGeom prst="rect">
            <a:avLst/>
          </a:prstGeom>
        </p:spPr>
        <p:txBody>
          <a:bodyPr wrap="square">
            <a:spAutoFit/>
          </a:bodyPr>
          <a:lstStyle/>
          <a:p>
            <a:r>
              <a:rPr lang="fr-FR" sz="1600" dirty="0" smtClean="0">
                <a:solidFill>
                  <a:srgbClr val="002060"/>
                </a:solidFill>
              </a:rPr>
              <a:t>Exemple de carte de niveaux son </a:t>
            </a:r>
            <a:r>
              <a:rPr lang="fr-FR" dirty="0" smtClean="0"/>
              <a:t>:</a:t>
            </a:r>
            <a:endParaRPr lang="fr-FR" dirty="0"/>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4)">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571744"/>
            <a:ext cx="8229600" cy="1143000"/>
          </a:xfrm>
        </p:spPr>
        <p:txBody>
          <a:bodyPr>
            <a:noAutofit/>
          </a:bodyPr>
          <a:lstStyle/>
          <a:p>
            <a:r>
              <a:rPr lang="fr-FR" sz="7200" dirty="0" smtClean="0">
                <a:solidFill>
                  <a:srgbClr val="FF0000"/>
                </a:solidFill>
                <a:latin typeface="Chiller" pitchFamily="82" charset="0"/>
              </a:rPr>
              <a:t>MERCI</a:t>
            </a:r>
            <a:r>
              <a:rPr lang="fr-FR" dirty="0" smtClean="0">
                <a:solidFill>
                  <a:srgbClr val="FF0000"/>
                </a:solidFill>
                <a:latin typeface="Chiller" pitchFamily="82" charset="0"/>
              </a:rPr>
              <a:t> </a:t>
            </a:r>
            <a:r>
              <a:rPr lang="fr-FR" sz="6600" dirty="0" smtClean="0">
                <a:solidFill>
                  <a:srgbClr val="FF0000"/>
                </a:solidFill>
                <a:latin typeface="Chiller" pitchFamily="82" charset="0"/>
              </a:rPr>
              <a:t>POUR</a:t>
            </a:r>
            <a:r>
              <a:rPr lang="fr-FR" dirty="0" smtClean="0">
                <a:solidFill>
                  <a:srgbClr val="FF0000"/>
                </a:solidFill>
                <a:latin typeface="Chiller" pitchFamily="82" charset="0"/>
              </a:rPr>
              <a:t> </a:t>
            </a:r>
            <a:r>
              <a:rPr lang="fr-FR" sz="6000" dirty="0" smtClean="0">
                <a:solidFill>
                  <a:srgbClr val="FF0000"/>
                </a:solidFill>
                <a:latin typeface="Chiller" pitchFamily="82" charset="0"/>
              </a:rPr>
              <a:t>VOTRE</a:t>
            </a:r>
            <a:r>
              <a:rPr lang="fr-FR" dirty="0" smtClean="0">
                <a:solidFill>
                  <a:srgbClr val="FF0000"/>
                </a:solidFill>
                <a:latin typeface="Chiller" pitchFamily="82" charset="0"/>
              </a:rPr>
              <a:t> </a:t>
            </a:r>
            <a:r>
              <a:rPr lang="fr-FR" sz="5400" dirty="0" smtClean="0">
                <a:solidFill>
                  <a:srgbClr val="FF0000"/>
                </a:solidFill>
                <a:latin typeface="Chiller" pitchFamily="82" charset="0"/>
              </a:rPr>
              <a:t>ATTENTION</a:t>
            </a:r>
            <a:r>
              <a:rPr lang="fr-FR" dirty="0" smtClean="0">
                <a:solidFill>
                  <a:srgbClr val="FF0000"/>
                </a:solidFill>
                <a:latin typeface="Chiller" pitchFamily="82" charset="0"/>
              </a:rPr>
              <a:t> </a:t>
            </a:r>
            <a:endParaRPr lang="fr-FR" dirty="0">
              <a:solidFill>
                <a:srgbClr val="FF0000"/>
              </a:solidFill>
              <a:latin typeface="Chiller"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1" nodeType="clickEffect">
                                  <p:stCondLst>
                                    <p:cond delay="0"/>
                                  </p:stCondLst>
                                  <p:iterate type="lt">
                                    <p:tmPct val="0"/>
                                  </p:iterate>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86182" y="0"/>
            <a:ext cx="2357454" cy="500042"/>
          </a:xfrm>
          <a:solidFill>
            <a:srgbClr val="FFFF00"/>
          </a:solidFill>
        </p:spPr>
        <p:txBody>
          <a:bodyPr>
            <a:normAutofit fontScale="90000"/>
          </a:bodyPr>
          <a:lstStyle/>
          <a:p>
            <a:pPr algn="ctr">
              <a:lnSpc>
                <a:spcPct val="115000"/>
              </a:lnSpc>
              <a:spcAft>
                <a:spcPts val="1000"/>
              </a:spcAft>
            </a:pPr>
            <a:r>
              <a:rPr lang="fr-FR" sz="4000" dirty="0" smtClean="0">
                <a:ea typeface="Calibri"/>
                <a:cs typeface="Arial"/>
              </a:rPr>
              <a:t/>
            </a:r>
            <a:br>
              <a:rPr lang="fr-FR" sz="4000" dirty="0" smtClean="0">
                <a:ea typeface="Calibri"/>
                <a:cs typeface="Arial"/>
              </a:rPr>
            </a:br>
            <a:r>
              <a:rPr lang="fr-FR" sz="2200" b="1" dirty="0" smtClean="0">
                <a:highlight>
                  <a:srgbClr val="FFFF00"/>
                </a:highlight>
                <a:latin typeface="Times New Roman"/>
                <a:ea typeface="Calibri"/>
                <a:cs typeface="Arial"/>
              </a:rPr>
              <a:t>INTRODUCTION :</a:t>
            </a:r>
            <a:endParaRPr lang="fr-FR" dirty="0"/>
          </a:p>
        </p:txBody>
      </p:sp>
      <p:sp>
        <p:nvSpPr>
          <p:cNvPr id="9" name="Parchemin vertical 8"/>
          <p:cNvSpPr/>
          <p:nvPr/>
        </p:nvSpPr>
        <p:spPr>
          <a:xfrm>
            <a:off x="0" y="928670"/>
            <a:ext cx="4643438" cy="592933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lnSpc>
                <a:spcPct val="115000"/>
              </a:lnSpc>
              <a:spcBef>
                <a:spcPct val="20000"/>
              </a:spcBef>
              <a:spcAft>
                <a:spcPts val="1000"/>
              </a:spcAft>
              <a:buClr>
                <a:srgbClr val="0BD0D9"/>
              </a:buClr>
              <a:buSzPct val="95000"/>
            </a:pPr>
            <a:r>
              <a:rPr lang="fr-FR" sz="2000" dirty="0" smtClean="0">
                <a:solidFill>
                  <a:prstClr val="black"/>
                </a:solidFill>
                <a:latin typeface="Calibri"/>
                <a:ea typeface="Calibri"/>
                <a:cs typeface="Arial"/>
              </a:rPr>
              <a:t>          Le </a:t>
            </a:r>
            <a:r>
              <a:rPr lang="fr-FR" sz="2000" dirty="0">
                <a:solidFill>
                  <a:prstClr val="black"/>
                </a:solidFill>
                <a:latin typeface="Calibri"/>
                <a:ea typeface="Calibri"/>
                <a:cs typeface="Arial"/>
              </a:rPr>
              <a:t>son représente une partie de notre vie quotidienne .ce son à des divers critères</a:t>
            </a:r>
            <a:r>
              <a:rPr lang="fr-FR" sz="2000" dirty="0" smtClean="0">
                <a:solidFill>
                  <a:prstClr val="black"/>
                </a:solidFill>
                <a:latin typeface="Calibri"/>
                <a:ea typeface="Calibri"/>
                <a:cs typeface="Arial"/>
              </a:rPr>
              <a:t>. Le </a:t>
            </a:r>
            <a:r>
              <a:rPr lang="fr-FR" sz="2000" dirty="0">
                <a:solidFill>
                  <a:prstClr val="black"/>
                </a:solidFill>
                <a:latin typeface="Calibri"/>
                <a:ea typeface="Calibri"/>
                <a:cs typeface="Arial"/>
              </a:rPr>
              <a:t>son aussi est un outil de communication entre les personnes et aussi un système d’alarme.</a:t>
            </a:r>
          </a:p>
          <a:p>
            <a:pPr marL="274320" lvl="0" indent="-274320">
              <a:spcBef>
                <a:spcPct val="20000"/>
              </a:spcBef>
              <a:buClr>
                <a:srgbClr val="0BD0D9"/>
              </a:buClr>
              <a:buSzPct val="95000"/>
            </a:pPr>
            <a:r>
              <a:rPr lang="fr-FR" sz="2000" dirty="0">
                <a:solidFill>
                  <a:prstClr val="black"/>
                </a:solidFill>
                <a:latin typeface="Calibri"/>
                <a:ea typeface="Calibri"/>
              </a:rPr>
              <a:t> </a:t>
            </a:r>
            <a:r>
              <a:rPr lang="fr-FR" sz="2000" dirty="0" smtClean="0">
                <a:solidFill>
                  <a:prstClr val="black"/>
                </a:solidFill>
                <a:latin typeface="Calibri"/>
                <a:ea typeface="Calibri"/>
              </a:rPr>
              <a:t>        </a:t>
            </a:r>
            <a:r>
              <a:rPr lang="fr-FR" sz="2000" dirty="0">
                <a:solidFill>
                  <a:prstClr val="black"/>
                </a:solidFill>
                <a:latin typeface="Calibri"/>
                <a:ea typeface="Calibri"/>
              </a:rPr>
              <a:t>Mais dans les villes modernes les sons </a:t>
            </a:r>
            <a:r>
              <a:rPr lang="fr-FR" sz="2000" dirty="0" smtClean="0">
                <a:solidFill>
                  <a:prstClr val="black"/>
                </a:solidFill>
                <a:latin typeface="Calibri"/>
                <a:ea typeface="Calibri"/>
              </a:rPr>
              <a:t>représentent </a:t>
            </a:r>
            <a:r>
              <a:rPr lang="fr-FR" sz="2000" dirty="0">
                <a:solidFill>
                  <a:prstClr val="black"/>
                </a:solidFill>
                <a:latin typeface="Calibri"/>
                <a:ea typeface="Calibri"/>
              </a:rPr>
              <a:t>une source de nuisance pour nous </a:t>
            </a:r>
            <a:r>
              <a:rPr lang="fr-FR" sz="2000" dirty="0" smtClean="0">
                <a:solidFill>
                  <a:prstClr val="black"/>
                </a:solidFill>
                <a:latin typeface="Calibri"/>
                <a:ea typeface="Calibri"/>
              </a:rPr>
              <a:t>,on </a:t>
            </a:r>
            <a:r>
              <a:rPr lang="fr-FR" sz="2000" dirty="0">
                <a:solidFill>
                  <a:prstClr val="black"/>
                </a:solidFill>
                <a:latin typeface="Calibri"/>
                <a:ea typeface="Calibri"/>
              </a:rPr>
              <a:t>ne veut pas l’écoutées, on la nommé « BRUIT ».</a:t>
            </a:r>
            <a:endParaRPr lang="fr-FR" sz="2000" dirty="0">
              <a:solidFill>
                <a:prstClr val="black"/>
              </a:solidFill>
              <a:latin typeface="Calibri"/>
            </a:endParaRPr>
          </a:p>
        </p:txBody>
      </p:sp>
      <p:sp>
        <p:nvSpPr>
          <p:cNvPr id="10" name="Parchemin vertical 9"/>
          <p:cNvSpPr/>
          <p:nvPr/>
        </p:nvSpPr>
        <p:spPr>
          <a:xfrm>
            <a:off x="4286248" y="928670"/>
            <a:ext cx="4857752" cy="592933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2000" dirty="0" smtClean="0">
                <a:solidFill>
                  <a:prstClr val="black"/>
                </a:solidFill>
                <a:latin typeface="Calibri"/>
              </a:rPr>
              <a:t>      Aujourd’hui</a:t>
            </a:r>
            <a:r>
              <a:rPr lang="fr-FR" sz="2000" dirty="0">
                <a:solidFill>
                  <a:prstClr val="black"/>
                </a:solidFill>
                <a:latin typeface="Calibri"/>
              </a:rPr>
              <a:t>, le bruit est devenu une réelle pollution à la ville et à la campagne : voitures, tondeuses, télévisions, chaînes Hi-fi, voisins, autoroutes, aéroports… créent un environnement sonore nuisible pour l’équilibre </a:t>
            </a:r>
            <a:r>
              <a:rPr lang="fr-FR" sz="2000" dirty="0" smtClean="0">
                <a:solidFill>
                  <a:prstClr val="black"/>
                </a:solidFill>
                <a:latin typeface="Calibri"/>
              </a:rPr>
              <a:t>humain.</a:t>
            </a:r>
            <a:endParaRPr lang="fr-FR" sz="2000" dirty="0">
              <a:solidFill>
                <a:prstClr val="black"/>
              </a:solidFill>
              <a:latin typeface="Calibri"/>
            </a:endParaRPr>
          </a:p>
          <a:p>
            <a:pPr lvl="0"/>
            <a:r>
              <a:rPr lang="fr-FR" sz="2000" dirty="0">
                <a:solidFill>
                  <a:prstClr val="black"/>
                </a:solidFill>
                <a:latin typeface="Calibri"/>
              </a:rPr>
              <a:t>    </a:t>
            </a:r>
          </a:p>
          <a:p>
            <a:pPr lvl="0"/>
            <a:r>
              <a:rPr lang="fr-FR" sz="2000" dirty="0">
                <a:solidFill>
                  <a:prstClr val="black"/>
                </a:solidFill>
                <a:latin typeface="Calibri"/>
              </a:rPr>
              <a:t>       </a:t>
            </a:r>
            <a:r>
              <a:rPr lang="fr-FR" sz="2000" dirty="0" smtClean="0">
                <a:solidFill>
                  <a:prstClr val="black"/>
                </a:solidFill>
                <a:latin typeface="Calibri"/>
              </a:rPr>
              <a:t>La </a:t>
            </a:r>
            <a:r>
              <a:rPr lang="fr-FR" sz="2000" dirty="0">
                <a:solidFill>
                  <a:prstClr val="black"/>
                </a:solidFill>
                <a:latin typeface="Calibri"/>
              </a:rPr>
              <a:t>gestion du bruit dan la ville nécessite une connaissance de son type et de ses sources, et une grande manipulation des nouveaux systèmes de lute contre la nuisance sonore.</a:t>
            </a:r>
            <a:endParaRPr lang="fr-FR" sz="1600" dirty="0">
              <a:solidFill>
                <a:prstClr val="black"/>
              </a:solidFill>
              <a:latin typeface="Calibri"/>
            </a:endParaRPr>
          </a:p>
        </p:txBody>
      </p:sp>
      <p:sp>
        <p:nvSpPr>
          <p:cNvPr id="12" name="Chevron 11"/>
          <p:cNvSpPr/>
          <p:nvPr/>
        </p:nvSpPr>
        <p:spPr>
          <a:xfrm>
            <a:off x="4286248" y="3357562"/>
            <a:ext cx="428628" cy="64294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fltVal val="0"/>
                                          </p:val>
                                        </p:tav>
                                        <p:tav tm="100000">
                                          <p:val>
                                            <p:strVal val="#ppt_w"/>
                                          </p:val>
                                        </p:tav>
                                      </p:tavLst>
                                    </p:anim>
                                    <p:anim calcmode="lin" valueType="num">
                                      <p:cBhvr>
                                        <p:cTn id="17" dur="1000" fill="hold"/>
                                        <p:tgtEl>
                                          <p:spTgt spid="9"/>
                                        </p:tgtEl>
                                        <p:attrNameLst>
                                          <p:attrName>ppt_h</p:attrName>
                                        </p:attrNameLst>
                                      </p:cBhvr>
                                      <p:tavLst>
                                        <p:tav tm="0">
                                          <p:val>
                                            <p:fltVal val="0"/>
                                          </p:val>
                                        </p:tav>
                                        <p:tav tm="100000">
                                          <p:val>
                                            <p:strVal val="#ppt_h"/>
                                          </p:val>
                                        </p:tav>
                                      </p:tavLst>
                                    </p:anim>
                                    <p:anim calcmode="lin" valueType="num">
                                      <p:cBhvr>
                                        <p:cTn id="1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ppt_x</p:attrName>
                                        </p:attrNameLst>
                                      </p:cBhvr>
                                      <p:tavLst>
                                        <p:tav tm="0">
                                          <p:val>
                                            <p:strVal val="#ppt_x-.2"/>
                                          </p:val>
                                        </p:tav>
                                        <p:tav tm="100000">
                                          <p:val>
                                            <p:strVal val="#ppt_x"/>
                                          </p:val>
                                        </p:tav>
                                      </p:tavLst>
                                    </p:anim>
                                    <p:anim calcmode="lin" valueType="num">
                                      <p:cBhvr>
                                        <p:cTn id="25"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flipV="1">
            <a:off x="0" y="-2714668"/>
            <a:ext cx="3143240" cy="928694"/>
          </a:xfrm>
        </p:spPr>
        <p:txBody>
          <a:bodyPr>
            <a:normAutofit fontScale="90000"/>
          </a:bodyPr>
          <a:lstStyle/>
          <a:p>
            <a:r>
              <a:rPr lang="fr-FR" dirty="0" smtClean="0"/>
              <a:t/>
            </a:r>
            <a:br>
              <a:rPr lang="fr-FR" dirty="0" smtClean="0"/>
            </a:br>
            <a:endParaRPr lang="fr-FR" dirty="0"/>
          </a:p>
        </p:txBody>
      </p:sp>
      <p:sp>
        <p:nvSpPr>
          <p:cNvPr id="4" name="Rectangle 3"/>
          <p:cNvSpPr/>
          <p:nvPr/>
        </p:nvSpPr>
        <p:spPr>
          <a:xfrm>
            <a:off x="0" y="142852"/>
            <a:ext cx="3071834" cy="400110"/>
          </a:xfrm>
          <a:prstGeom prst="rect">
            <a:avLst/>
          </a:prstGeom>
          <a:blipFill>
            <a:blip r:embed="rId2"/>
            <a:tile tx="0" ty="0" sx="100000" sy="100000" flip="none" algn="tl"/>
          </a:blipFill>
        </p:spPr>
        <p:txBody>
          <a:bodyPr wrap="square">
            <a:spAutoFit/>
          </a:bodyPr>
          <a:lstStyle/>
          <a:p>
            <a:r>
              <a:rPr lang="fr-FR" sz="2000" b="1" i="1" dirty="0" smtClean="0">
                <a:solidFill>
                  <a:srgbClr val="FF0000"/>
                </a:solidFill>
              </a:rPr>
              <a:t>LA PROBLEMATIQUE </a:t>
            </a:r>
            <a:r>
              <a:rPr lang="fr-FR" sz="2000" dirty="0" smtClean="0">
                <a:solidFill>
                  <a:srgbClr val="FF0000"/>
                </a:solidFill>
              </a:rPr>
              <a:t>:</a:t>
            </a:r>
            <a:endParaRPr lang="fr-FR" sz="2000" dirty="0">
              <a:solidFill>
                <a:srgbClr val="FF0000"/>
              </a:solidFill>
            </a:endParaRPr>
          </a:p>
        </p:txBody>
      </p:sp>
      <p:sp>
        <p:nvSpPr>
          <p:cNvPr id="5" name="Ellipse 4"/>
          <p:cNvSpPr/>
          <p:nvPr/>
        </p:nvSpPr>
        <p:spPr>
          <a:xfrm>
            <a:off x="500034" y="428604"/>
            <a:ext cx="8286808" cy="6429396"/>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320" lvl="0" indent="-274320">
              <a:lnSpc>
                <a:spcPct val="115000"/>
              </a:lnSpc>
              <a:spcBef>
                <a:spcPct val="20000"/>
              </a:spcBef>
              <a:spcAft>
                <a:spcPts val="1000"/>
              </a:spcAft>
              <a:buClr>
                <a:srgbClr val="0BD0D9"/>
              </a:buClr>
              <a:buSzPct val="95000"/>
            </a:pPr>
            <a:r>
              <a:rPr lang="fr-FR" sz="2800" b="1" i="1" dirty="0" smtClean="0">
                <a:solidFill>
                  <a:srgbClr val="0BD0D9">
                    <a:lumMod val="40000"/>
                    <a:lumOff val="60000"/>
                  </a:srgbClr>
                </a:solidFill>
                <a:latin typeface="Agency FB" pitchFamily="34" charset="0"/>
                <a:ea typeface="Calibri"/>
                <a:cs typeface="Arial"/>
              </a:rPr>
              <a:t>    1</a:t>
            </a:r>
            <a:r>
              <a:rPr lang="fr-FR" sz="2800" b="1" i="1" dirty="0">
                <a:solidFill>
                  <a:srgbClr val="0BD0D9">
                    <a:lumMod val="40000"/>
                    <a:lumOff val="60000"/>
                  </a:srgbClr>
                </a:solidFill>
                <a:latin typeface="Agency FB" pitchFamily="34" charset="0"/>
                <a:ea typeface="Calibri"/>
                <a:cs typeface="Arial"/>
              </a:rPr>
              <a:t>/ QUEL EST L’INFLUENCE DU BRUIT SUR LA VILLE ET COMMENT ON PEUT LE GERER ?</a:t>
            </a:r>
          </a:p>
          <a:p>
            <a:pPr marL="274320" lvl="0" indent="-274320">
              <a:lnSpc>
                <a:spcPct val="115000"/>
              </a:lnSpc>
              <a:spcBef>
                <a:spcPct val="20000"/>
              </a:spcBef>
              <a:spcAft>
                <a:spcPts val="1000"/>
              </a:spcAft>
              <a:buClr>
                <a:srgbClr val="0BD0D9"/>
              </a:buClr>
              <a:buSzPct val="95000"/>
              <a:buFont typeface="Wingdings 2"/>
              <a:buChar char=""/>
            </a:pPr>
            <a:endParaRPr lang="fr-FR" sz="1600" b="1" i="1" dirty="0">
              <a:solidFill>
                <a:srgbClr val="0BD0D9">
                  <a:lumMod val="40000"/>
                  <a:lumOff val="60000"/>
                </a:srgbClr>
              </a:solidFill>
              <a:latin typeface="Agency FB" pitchFamily="34" charset="0"/>
              <a:ea typeface="Calibri"/>
              <a:cs typeface="Arial"/>
            </a:endParaRPr>
          </a:p>
          <a:p>
            <a:pPr marL="274320" lvl="0" indent="-274320">
              <a:lnSpc>
                <a:spcPct val="115000"/>
              </a:lnSpc>
              <a:spcBef>
                <a:spcPct val="20000"/>
              </a:spcBef>
              <a:spcAft>
                <a:spcPts val="1000"/>
              </a:spcAft>
              <a:buClr>
                <a:srgbClr val="0BD0D9"/>
              </a:buClr>
              <a:buSzPct val="95000"/>
            </a:pPr>
            <a:r>
              <a:rPr lang="fr-FR" sz="2800" b="1" i="1" dirty="0" smtClean="0">
                <a:solidFill>
                  <a:srgbClr val="0BD0D9">
                    <a:lumMod val="40000"/>
                    <a:lumOff val="60000"/>
                  </a:srgbClr>
                </a:solidFill>
                <a:latin typeface="Agency FB" pitchFamily="34" charset="0"/>
                <a:ea typeface="Calibri"/>
                <a:cs typeface="Arial"/>
              </a:rPr>
              <a:t>   2</a:t>
            </a:r>
            <a:r>
              <a:rPr lang="fr-FR" sz="2800" b="1" i="1" dirty="0">
                <a:solidFill>
                  <a:srgbClr val="0BD0D9">
                    <a:lumMod val="40000"/>
                    <a:lumOff val="60000"/>
                  </a:srgbClr>
                </a:solidFill>
                <a:latin typeface="Agency FB" pitchFamily="34" charset="0"/>
                <a:ea typeface="Calibri"/>
                <a:cs typeface="Arial"/>
              </a:rPr>
              <a:t>/ COMMENT ON PEUT LIMITER OU DEMINUER LES INCONVENIENTS DU BRUIT DANS </a:t>
            </a:r>
            <a:r>
              <a:rPr lang="fr-FR" sz="2800" b="1" i="1" dirty="0" smtClean="0">
                <a:solidFill>
                  <a:srgbClr val="0BD0D9">
                    <a:lumMod val="40000"/>
                    <a:lumOff val="60000"/>
                  </a:srgbClr>
                </a:solidFill>
                <a:latin typeface="Agency FB" pitchFamily="34" charset="0"/>
                <a:ea typeface="Calibri"/>
                <a:cs typeface="Arial"/>
              </a:rPr>
              <a:t>LA</a:t>
            </a:r>
          </a:p>
          <a:p>
            <a:pPr marL="274320" lvl="0" indent="-274320">
              <a:lnSpc>
                <a:spcPct val="115000"/>
              </a:lnSpc>
              <a:spcBef>
                <a:spcPct val="20000"/>
              </a:spcBef>
              <a:spcAft>
                <a:spcPts val="1000"/>
              </a:spcAft>
              <a:buClr>
                <a:srgbClr val="0BD0D9"/>
              </a:buClr>
              <a:buSzPct val="95000"/>
            </a:pPr>
            <a:r>
              <a:rPr lang="fr-FR" sz="2800" b="1" i="1" dirty="0">
                <a:solidFill>
                  <a:srgbClr val="0BD0D9">
                    <a:lumMod val="40000"/>
                    <a:lumOff val="60000"/>
                  </a:srgbClr>
                </a:solidFill>
                <a:latin typeface="Agency FB" pitchFamily="34" charset="0"/>
                <a:ea typeface="Calibri"/>
                <a:cs typeface="Arial"/>
              </a:rPr>
              <a:t> </a:t>
            </a:r>
            <a:r>
              <a:rPr lang="fr-FR" sz="2800" b="1" i="1" dirty="0" smtClean="0">
                <a:solidFill>
                  <a:srgbClr val="0BD0D9">
                    <a:lumMod val="40000"/>
                    <a:lumOff val="60000"/>
                  </a:srgbClr>
                </a:solidFill>
                <a:latin typeface="Agency FB" pitchFamily="34" charset="0"/>
                <a:ea typeface="Calibri"/>
                <a:cs typeface="Arial"/>
              </a:rPr>
              <a:t>                         VILLE</a:t>
            </a:r>
            <a:r>
              <a:rPr lang="fr-FR" sz="2800" b="1" i="1" dirty="0">
                <a:solidFill>
                  <a:srgbClr val="0BD0D9">
                    <a:lumMod val="40000"/>
                    <a:lumOff val="60000"/>
                  </a:srgbClr>
                </a:solidFill>
                <a:latin typeface="Agency FB" pitchFamily="34" charset="0"/>
                <a:ea typeface="Calibri"/>
                <a:cs typeface="Arial"/>
              </a:rPr>
              <a:t> ?</a:t>
            </a:r>
          </a:p>
          <a:p>
            <a:pPr marL="274320" lvl="0" indent="-274320">
              <a:lnSpc>
                <a:spcPct val="115000"/>
              </a:lnSpc>
              <a:spcBef>
                <a:spcPct val="20000"/>
              </a:spcBef>
              <a:spcAft>
                <a:spcPts val="1000"/>
              </a:spcAft>
              <a:buClr>
                <a:srgbClr val="0BD0D9"/>
              </a:buClr>
              <a:buSzPct val="95000"/>
              <a:buFont typeface="Wingdings 2"/>
              <a:buChar char=""/>
            </a:pPr>
            <a:endParaRPr lang="fr-FR" sz="1600" b="1" i="1" dirty="0">
              <a:solidFill>
                <a:srgbClr val="0BD0D9">
                  <a:lumMod val="40000"/>
                  <a:lumOff val="60000"/>
                </a:srgbClr>
              </a:solidFill>
              <a:latin typeface="Agency FB" pitchFamily="34" charset="0"/>
              <a:ea typeface="Calibri"/>
              <a:cs typeface="Arial"/>
            </a:endParaRPr>
          </a:p>
          <a:p>
            <a:pPr marL="274320" lvl="0" indent="-274320">
              <a:lnSpc>
                <a:spcPct val="115000"/>
              </a:lnSpc>
              <a:spcBef>
                <a:spcPct val="20000"/>
              </a:spcBef>
              <a:spcAft>
                <a:spcPts val="1000"/>
              </a:spcAft>
              <a:buClr>
                <a:srgbClr val="0BD0D9"/>
              </a:buClr>
              <a:buSzPct val="95000"/>
            </a:pPr>
            <a:r>
              <a:rPr lang="fr-FR" sz="2800" b="1" i="1" smtClean="0">
                <a:solidFill>
                  <a:srgbClr val="0BD0D9">
                    <a:lumMod val="40000"/>
                    <a:lumOff val="60000"/>
                  </a:srgbClr>
                </a:solidFill>
                <a:latin typeface="Agency FB" pitchFamily="34" charset="0"/>
                <a:ea typeface="Calibri"/>
              </a:rPr>
              <a:t>  3</a:t>
            </a:r>
            <a:r>
              <a:rPr lang="fr-FR" sz="2800" b="1" i="1" dirty="0">
                <a:solidFill>
                  <a:srgbClr val="0BD0D9">
                    <a:lumMod val="40000"/>
                    <a:lumOff val="60000"/>
                  </a:srgbClr>
                </a:solidFill>
                <a:latin typeface="Agency FB" pitchFamily="34" charset="0"/>
                <a:ea typeface="Calibri"/>
              </a:rPr>
              <a:t>/ QUELLE EST L’INFLUENCE DU BRUIT </a:t>
            </a:r>
            <a:r>
              <a:rPr lang="fr-FR" sz="2800" b="1" i="1" dirty="0" smtClean="0">
                <a:solidFill>
                  <a:srgbClr val="0BD0D9">
                    <a:lumMod val="40000"/>
                    <a:lumOff val="60000"/>
                  </a:srgbClr>
                </a:solidFill>
                <a:latin typeface="Agency FB" pitchFamily="34" charset="0"/>
                <a:ea typeface="Calibri"/>
              </a:rPr>
              <a:t>SUR</a:t>
            </a:r>
          </a:p>
          <a:p>
            <a:pPr marL="274320" lvl="0" indent="-274320">
              <a:lnSpc>
                <a:spcPct val="115000"/>
              </a:lnSpc>
              <a:spcBef>
                <a:spcPct val="20000"/>
              </a:spcBef>
              <a:spcAft>
                <a:spcPts val="1000"/>
              </a:spcAft>
              <a:buClr>
                <a:srgbClr val="0BD0D9"/>
              </a:buClr>
              <a:buSzPct val="95000"/>
            </a:pPr>
            <a:r>
              <a:rPr lang="fr-FR" sz="2800" b="1" i="1" dirty="0">
                <a:solidFill>
                  <a:srgbClr val="0BD0D9">
                    <a:lumMod val="40000"/>
                    <a:lumOff val="60000"/>
                  </a:srgbClr>
                </a:solidFill>
                <a:latin typeface="Agency FB" pitchFamily="34" charset="0"/>
                <a:ea typeface="Calibri"/>
              </a:rPr>
              <a:t> </a:t>
            </a:r>
            <a:r>
              <a:rPr lang="fr-FR" sz="2800" b="1" i="1" dirty="0" smtClean="0">
                <a:solidFill>
                  <a:srgbClr val="0BD0D9">
                    <a:lumMod val="40000"/>
                    <a:lumOff val="60000"/>
                  </a:srgbClr>
                </a:solidFill>
                <a:latin typeface="Agency FB" pitchFamily="34" charset="0"/>
                <a:ea typeface="Calibri"/>
              </a:rPr>
              <a:t>             LA </a:t>
            </a:r>
            <a:r>
              <a:rPr lang="fr-FR" sz="2800" b="1" i="1" dirty="0">
                <a:solidFill>
                  <a:srgbClr val="0BD0D9">
                    <a:lumMod val="40000"/>
                    <a:lumOff val="60000"/>
                  </a:srgbClr>
                </a:solidFill>
                <a:latin typeface="Agency FB" pitchFamily="34" charset="0"/>
                <a:ea typeface="Calibri"/>
              </a:rPr>
              <a:t>DURABILITE DE LA VILLE ?</a:t>
            </a:r>
            <a:endParaRPr lang="fr-FR" sz="2600" b="1" i="1" dirty="0">
              <a:solidFill>
                <a:srgbClr val="0BD0D9">
                  <a:lumMod val="40000"/>
                  <a:lumOff val="60000"/>
                </a:srgbClr>
              </a:solidFill>
              <a:latin typeface="Agency FB"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14282" y="214290"/>
            <a:ext cx="3857652" cy="400110"/>
          </a:xfrm>
          <a:prstGeom prst="rect">
            <a:avLst/>
          </a:prstGeom>
          <a:blipFill>
            <a:blip r:embed="rId2"/>
            <a:tile tx="0" ty="0" sx="100000" sy="100000" flip="none" algn="tl"/>
          </a:blipFill>
        </p:spPr>
        <p:txBody>
          <a:bodyPr wrap="square" rtlCol="0">
            <a:spAutoFit/>
          </a:bodyPr>
          <a:lstStyle/>
          <a:p>
            <a:r>
              <a:rPr lang="fr-FR" sz="2000" b="1" i="1" dirty="0" smtClean="0">
                <a:solidFill>
                  <a:srgbClr val="FF0000"/>
                </a:solidFill>
                <a:latin typeface="+mj-lt"/>
              </a:rPr>
              <a:t>2/ </a:t>
            </a:r>
            <a:r>
              <a:rPr lang="fr-FR" b="1" i="1" dirty="0" smtClean="0">
                <a:solidFill>
                  <a:srgbClr val="FF0000"/>
                </a:solidFill>
              </a:rPr>
              <a:t>LES DIFINITIONS DU BRUIT </a:t>
            </a:r>
            <a:endParaRPr lang="fr-FR" dirty="0">
              <a:solidFill>
                <a:srgbClr val="FF0000"/>
              </a:solidFill>
            </a:endParaRPr>
          </a:p>
        </p:txBody>
      </p:sp>
      <p:sp>
        <p:nvSpPr>
          <p:cNvPr id="8" name="ZoneTexte 7"/>
          <p:cNvSpPr txBox="1"/>
          <p:nvPr/>
        </p:nvSpPr>
        <p:spPr>
          <a:xfrm>
            <a:off x="2500298" y="642918"/>
            <a:ext cx="3000396" cy="646331"/>
          </a:xfrm>
          <a:prstGeom prst="rect">
            <a:avLst/>
          </a:prstGeom>
          <a:noFill/>
        </p:spPr>
        <p:txBody>
          <a:bodyPr wrap="square" rtlCol="0">
            <a:spAutoFit/>
          </a:bodyPr>
          <a:lstStyle/>
          <a:p>
            <a:r>
              <a:rPr lang="fr-FR" b="1" i="1" u="sng" dirty="0" smtClean="0"/>
              <a:t>2-1/Définition du bruit : </a:t>
            </a:r>
            <a:endParaRPr lang="fr-FR" dirty="0" smtClean="0"/>
          </a:p>
          <a:p>
            <a:endParaRPr lang="fr-FR" dirty="0"/>
          </a:p>
        </p:txBody>
      </p:sp>
      <p:sp>
        <p:nvSpPr>
          <p:cNvPr id="12" name="Rectangle à coins arrondis 11"/>
          <p:cNvSpPr/>
          <p:nvPr/>
        </p:nvSpPr>
        <p:spPr>
          <a:xfrm>
            <a:off x="0" y="1285860"/>
            <a:ext cx="4214810" cy="4857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fr-FR" dirty="0" smtClean="0">
                <a:latin typeface="+mj-lt"/>
              </a:rPr>
              <a:t>On appelle Bruit, toute sensation auditive désagréable et gênante. </a:t>
            </a:r>
          </a:p>
          <a:p>
            <a:pPr>
              <a:buNone/>
            </a:pPr>
            <a:r>
              <a:rPr lang="fr-FR" dirty="0" smtClean="0">
                <a:latin typeface="+mj-lt"/>
              </a:rPr>
              <a:t>            Mais aussi, phénomène physique d’origine mécanique consistant en une variation de pression (très faible), de vitesse vibratoire ou de densité du fluide, qui se propage en modifiant progressivement l’état de chaque élément du milieu considéré, donnant ainsi naissance à une onde acoustique (la propagation des ronds dans l’eau suite à un ébranlement de la surface donne une bonne représentation de ce phénomène).</a:t>
            </a:r>
            <a:endParaRPr lang="fr-FR" dirty="0">
              <a:latin typeface="+mj-lt"/>
            </a:endParaRPr>
          </a:p>
        </p:txBody>
      </p:sp>
      <p:sp>
        <p:nvSpPr>
          <p:cNvPr id="13" name="Ellipse 12"/>
          <p:cNvSpPr/>
          <p:nvPr/>
        </p:nvSpPr>
        <p:spPr>
          <a:xfrm>
            <a:off x="4786314" y="785794"/>
            <a:ext cx="4357686" cy="5572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Un bruit est un mélange complexe de sons produisant une sensation auditive considérée comme gênante ou dangereuse. Le bruit, ensemble de sons produit par les vibrations de l'air peut être caractérisé par sa fréquence (grave ou aigu), son niveau sonore (aussi appelé intensité), et sa durée (court ou long). Ce qui différencie le bruit d'un son c’est la perception que nous en avons. Le volume sonore se mesure en </a:t>
            </a:r>
          </a:p>
          <a:p>
            <a:pPr algn="ctr"/>
            <a:r>
              <a:rPr lang="fr-FR" dirty="0" smtClean="0"/>
              <a:t>décibels (dB).</a:t>
            </a:r>
            <a:endParaRPr lang="fr-FR" dirty="0"/>
          </a:p>
        </p:txBody>
      </p:sp>
      <p:sp>
        <p:nvSpPr>
          <p:cNvPr id="14" name="Arc plein 13"/>
          <p:cNvSpPr/>
          <p:nvPr/>
        </p:nvSpPr>
        <p:spPr>
          <a:xfrm rot="16200000">
            <a:off x="3159745" y="2055173"/>
            <a:ext cx="4967650" cy="3143272"/>
          </a:xfrm>
          <a:prstGeom prst="blockArc">
            <a:avLst>
              <a:gd name="adj1" fmla="val 11004447"/>
              <a:gd name="adj2" fmla="val 21329186"/>
              <a:gd name="adj3" fmla="val 26297"/>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Flèche droite rayée 14"/>
          <p:cNvSpPr/>
          <p:nvPr/>
        </p:nvSpPr>
        <p:spPr>
          <a:xfrm>
            <a:off x="4143372" y="3071810"/>
            <a:ext cx="714380" cy="64294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strVal val="#ppt_w*0.05"/>
                                          </p:val>
                                        </p:tav>
                                        <p:tav tm="100000">
                                          <p:val>
                                            <p:strVal val="#ppt_w"/>
                                          </p:val>
                                        </p:tav>
                                      </p:tavLst>
                                    </p:anim>
                                    <p:anim calcmode="lin" valueType="num">
                                      <p:cBhvr>
                                        <p:cTn id="16" dur="500" fill="hold"/>
                                        <p:tgtEl>
                                          <p:spTgt spid="8"/>
                                        </p:tgtEl>
                                        <p:attrNameLst>
                                          <p:attrName>ppt_h</p:attrName>
                                        </p:attrNameLst>
                                      </p:cBhvr>
                                      <p:tavLst>
                                        <p:tav tm="0">
                                          <p:val>
                                            <p:strVal val="#ppt_h"/>
                                          </p:val>
                                        </p:tav>
                                        <p:tav tm="100000">
                                          <p:val>
                                            <p:strVal val="#ppt_h"/>
                                          </p:val>
                                        </p:tav>
                                      </p:tavLst>
                                    </p:anim>
                                    <p:anim calcmode="lin" valueType="num">
                                      <p:cBhvr>
                                        <p:cTn id="17" dur="500" fill="hold"/>
                                        <p:tgtEl>
                                          <p:spTgt spid="8"/>
                                        </p:tgtEl>
                                        <p:attrNameLst>
                                          <p:attrName>ppt_x</p:attrName>
                                        </p:attrNameLst>
                                      </p:cBhvr>
                                      <p:tavLst>
                                        <p:tav tm="0">
                                          <p:val>
                                            <p:strVal val="#ppt_x-.2"/>
                                          </p:val>
                                        </p:tav>
                                        <p:tav tm="100000">
                                          <p:val>
                                            <p:strVal val="#ppt_x"/>
                                          </p:val>
                                        </p:tav>
                                      </p:tavLst>
                                    </p:anim>
                                    <p:anim calcmode="lin" valueType="num">
                                      <p:cBhvr>
                                        <p:cTn id="18" dur="500" fill="hold"/>
                                        <p:tgtEl>
                                          <p:spTgt spid="8"/>
                                        </p:tgtEl>
                                        <p:attrNameLst>
                                          <p:attrName>ppt_y</p:attrName>
                                        </p:attrNameLst>
                                      </p:cBhvr>
                                      <p:tavLst>
                                        <p:tav tm="0">
                                          <p:val>
                                            <p:strVal val="#ppt_y"/>
                                          </p:val>
                                        </p:tav>
                                        <p:tav tm="100000">
                                          <p:val>
                                            <p:strVal val="#ppt_y"/>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fltVal val="0"/>
                                          </p:val>
                                        </p:tav>
                                        <p:tav tm="100000">
                                          <p:val>
                                            <p:strVal val="#ppt_w"/>
                                          </p:val>
                                        </p:tav>
                                      </p:tavLst>
                                    </p:anim>
                                    <p:anim calcmode="lin" valueType="num">
                                      <p:cBhvr>
                                        <p:cTn id="25" dur="1000" fill="hold"/>
                                        <p:tgtEl>
                                          <p:spTgt spid="12"/>
                                        </p:tgtEl>
                                        <p:attrNameLst>
                                          <p:attrName>ppt_h</p:attrName>
                                        </p:attrNameLst>
                                      </p:cBhvr>
                                      <p:tavLst>
                                        <p:tav tm="0">
                                          <p:val>
                                            <p:fltVal val="0"/>
                                          </p:val>
                                        </p:tav>
                                        <p:tav tm="100000">
                                          <p:val>
                                            <p:strVal val="#ppt_h"/>
                                          </p:val>
                                        </p:tav>
                                      </p:tavLst>
                                    </p:anim>
                                    <p:anim calcmode="lin" valueType="num">
                                      <p:cBhvr>
                                        <p:cTn id="26"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style.rotation</p:attrName>
                                        </p:attrNameLst>
                                      </p:cBhvr>
                                      <p:tavLst>
                                        <p:tav tm="0">
                                          <p:val>
                                            <p:fltVal val="360"/>
                                          </p:val>
                                        </p:tav>
                                        <p:tav tm="100000">
                                          <p:val>
                                            <p:fltVal val="0"/>
                                          </p:val>
                                        </p:tav>
                                      </p:tavLst>
                                    </p:anim>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ppt_x</p:attrName>
                                        </p:attrNameLst>
                                      </p:cBhvr>
                                      <p:tavLst>
                                        <p:tav tm="0">
                                          <p:val>
                                            <p:strVal val="#ppt_x-.2"/>
                                          </p:val>
                                        </p:tav>
                                        <p:tav tm="100000">
                                          <p:val>
                                            <p:strVal val="#ppt_x"/>
                                          </p:val>
                                        </p:tav>
                                      </p:tavLst>
                                    </p:anim>
                                    <p:anim calcmode="lin" valueType="num">
                                      <p:cBhvr>
                                        <p:cTn id="41"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42" dur="10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3"/>
          <p:cNvSpPr>
            <a:spLocks noGrp="1"/>
          </p:cNvSpPr>
          <p:nvPr>
            <p:ph type="title"/>
          </p:nvPr>
        </p:nvSpPr>
        <p:spPr>
          <a:xfrm>
            <a:off x="2786050" y="285728"/>
            <a:ext cx="3643338" cy="857256"/>
          </a:xfrm>
        </p:spPr>
        <p:txBody>
          <a:bodyPr>
            <a:normAutofit fontScale="90000"/>
          </a:bodyPr>
          <a:lstStyle/>
          <a:p>
            <a:pPr algn="ctr"/>
            <a:r>
              <a:rPr lang="fr-FR" sz="2200" b="1" i="1" dirty="0" smtClean="0"/>
              <a:t>   </a:t>
            </a:r>
            <a:r>
              <a:rPr lang="fr-FR" sz="2200" b="1" i="1" u="sng" dirty="0" smtClean="0"/>
              <a:t>2-2/Définitions de bruit :</a:t>
            </a:r>
            <a:r>
              <a:rPr lang="fr-FR" dirty="0" smtClean="0"/>
              <a:t/>
            </a:r>
            <a:br>
              <a:rPr lang="fr-FR" dirty="0" smtClean="0"/>
            </a:br>
            <a:endParaRPr lang="fr-FR" dirty="0"/>
          </a:p>
        </p:txBody>
      </p:sp>
      <p:sp>
        <p:nvSpPr>
          <p:cNvPr id="4" name="Rectangle à coins arrondis 3"/>
          <p:cNvSpPr/>
          <p:nvPr/>
        </p:nvSpPr>
        <p:spPr>
          <a:xfrm>
            <a:off x="142844" y="571480"/>
            <a:ext cx="4286280" cy="6286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5000"/>
              </a:lnSpc>
              <a:spcAft>
                <a:spcPts val="1000"/>
              </a:spcAft>
              <a:buNone/>
            </a:pPr>
            <a:r>
              <a:rPr lang="fr-FR" dirty="0" smtClean="0">
                <a:ea typeface="Calibri"/>
                <a:cs typeface="Arial"/>
              </a:rPr>
              <a:t>        </a:t>
            </a:r>
            <a:r>
              <a:rPr lang="fr-FR" dirty="0" smtClean="0">
                <a:latin typeface="+mj-lt"/>
                <a:ea typeface="Calibri"/>
                <a:cs typeface="Arial"/>
              </a:rPr>
              <a:t>Le bruit est un son complexe produit par des vibrations diverses, souvent amorties et qui  ne sont pas des harmoniques.</a:t>
            </a:r>
          </a:p>
          <a:p>
            <a:pPr>
              <a:lnSpc>
                <a:spcPct val="115000"/>
              </a:lnSpc>
              <a:spcAft>
                <a:spcPts val="1000"/>
              </a:spcAft>
              <a:buNone/>
            </a:pPr>
            <a:r>
              <a:rPr lang="fr-FR" dirty="0" smtClean="0">
                <a:latin typeface="+mj-lt"/>
                <a:ea typeface="Times New Roman"/>
                <a:cs typeface="Arial"/>
              </a:rPr>
              <a:t>         Le mot bruit vient du verbe bruire qui signifie « faire entendre un son, un murmure confus ». Bruire vient du latin « </a:t>
            </a:r>
            <a:r>
              <a:rPr lang="fr-FR" dirty="0" err="1" smtClean="0">
                <a:latin typeface="+mj-lt"/>
                <a:ea typeface="Times New Roman"/>
                <a:cs typeface="Arial"/>
              </a:rPr>
              <a:t>brugitum</a:t>
            </a:r>
            <a:r>
              <a:rPr lang="fr-FR" dirty="0" smtClean="0">
                <a:latin typeface="+mj-lt"/>
                <a:ea typeface="Times New Roman"/>
                <a:cs typeface="Arial"/>
              </a:rPr>
              <a:t> », participe passé du latin populaire « </a:t>
            </a:r>
            <a:r>
              <a:rPr lang="fr-FR" dirty="0" err="1" smtClean="0">
                <a:latin typeface="+mj-lt"/>
                <a:ea typeface="Times New Roman"/>
                <a:cs typeface="Arial"/>
              </a:rPr>
              <a:t>brugere</a:t>
            </a:r>
            <a:r>
              <a:rPr lang="fr-FR" dirty="0" smtClean="0">
                <a:latin typeface="+mj-lt"/>
                <a:ea typeface="Times New Roman"/>
                <a:cs typeface="Arial"/>
              </a:rPr>
              <a:t> » qui a pour traduction « il brame ». Dans ce cas, le verbe bramer est le cri du cerf, du chevreuil ou du daim. « </a:t>
            </a:r>
            <a:r>
              <a:rPr lang="fr-FR" dirty="0" err="1" smtClean="0">
                <a:latin typeface="+mj-lt"/>
                <a:ea typeface="Times New Roman"/>
                <a:cs typeface="Arial"/>
              </a:rPr>
              <a:t>Brugere</a:t>
            </a:r>
            <a:r>
              <a:rPr lang="fr-FR" dirty="0" smtClean="0">
                <a:latin typeface="+mj-lt"/>
                <a:ea typeface="Times New Roman"/>
                <a:cs typeface="Arial"/>
              </a:rPr>
              <a:t> » est l’association du latin classique « </a:t>
            </a:r>
            <a:r>
              <a:rPr lang="fr-FR" dirty="0" err="1" smtClean="0">
                <a:latin typeface="+mj-lt"/>
                <a:ea typeface="Times New Roman"/>
                <a:cs typeface="Arial"/>
              </a:rPr>
              <a:t>rugire</a:t>
            </a:r>
            <a:r>
              <a:rPr lang="fr-FR" dirty="0" smtClean="0">
                <a:latin typeface="+mj-lt"/>
                <a:ea typeface="Times New Roman"/>
                <a:cs typeface="Arial"/>
              </a:rPr>
              <a:t> » (rugir) et « </a:t>
            </a:r>
            <a:r>
              <a:rPr lang="fr-FR" dirty="0" err="1" smtClean="0">
                <a:latin typeface="+mj-lt"/>
                <a:ea typeface="Times New Roman"/>
                <a:cs typeface="Arial"/>
              </a:rPr>
              <a:t>bragere</a:t>
            </a:r>
            <a:r>
              <a:rPr lang="fr-FR" dirty="0" smtClean="0">
                <a:latin typeface="+mj-lt"/>
                <a:ea typeface="Times New Roman"/>
                <a:cs typeface="Arial"/>
              </a:rPr>
              <a:t> » (braire). Au XIIème siècle, le bruit signifie « renommée » ou « éclat » au sens figuré et « son de voix » au sens propre</a:t>
            </a:r>
            <a:r>
              <a:rPr lang="fr-FR" baseline="30000" dirty="0" smtClean="0">
                <a:latin typeface="+mj-lt"/>
                <a:ea typeface="Times New Roman"/>
                <a:cs typeface="Arial"/>
              </a:rPr>
              <a:t> </a:t>
            </a:r>
            <a:endParaRPr lang="fr-FR" dirty="0">
              <a:latin typeface="+mj-lt"/>
            </a:endParaRPr>
          </a:p>
        </p:txBody>
      </p:sp>
      <p:sp>
        <p:nvSpPr>
          <p:cNvPr id="11" name="Rectangle à coins arrondis 10"/>
          <p:cNvSpPr/>
          <p:nvPr/>
        </p:nvSpPr>
        <p:spPr>
          <a:xfrm>
            <a:off x="4643438" y="571480"/>
            <a:ext cx="4500562" cy="6286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i="1" dirty="0" smtClean="0">
                <a:latin typeface="+mj-lt"/>
              </a:rPr>
              <a:t>         </a:t>
            </a:r>
            <a:r>
              <a:rPr lang="fr-FR" b="1" i="1" u="sng" dirty="0" smtClean="0">
                <a:latin typeface="+mj-lt"/>
              </a:rPr>
              <a:t>Synonymes</a:t>
            </a:r>
            <a:endParaRPr lang="fr-FR" dirty="0" smtClean="0">
              <a:latin typeface="+mj-lt"/>
            </a:endParaRPr>
          </a:p>
          <a:p>
            <a:r>
              <a:rPr lang="fr-FR" b="1" i="1" u="sng" dirty="0" smtClean="0">
                <a:latin typeface="+mj-lt"/>
              </a:rPr>
              <a:t>1/En littérature:</a:t>
            </a:r>
            <a:r>
              <a:rPr lang="fr-FR" b="1" dirty="0" smtClean="0">
                <a:latin typeface="+mj-lt"/>
              </a:rPr>
              <a:t> </a:t>
            </a:r>
            <a:endParaRPr lang="fr-FR" dirty="0" smtClean="0">
              <a:latin typeface="+mj-lt"/>
            </a:endParaRPr>
          </a:p>
          <a:p>
            <a:r>
              <a:rPr lang="fr-FR" b="1" dirty="0" smtClean="0">
                <a:latin typeface="+mj-lt"/>
              </a:rPr>
              <a:t>        </a:t>
            </a:r>
            <a:r>
              <a:rPr lang="fr-FR" dirty="0" smtClean="0">
                <a:latin typeface="+mj-lt"/>
              </a:rPr>
              <a:t>Désigne une nouvelle ou une </a:t>
            </a:r>
            <a:r>
              <a:rPr lang="fr-FR" dirty="0" smtClean="0">
                <a:latin typeface="+mj-lt"/>
                <a:hlinkClick r:id="rId2" tooltip="Rumeur"/>
              </a:rPr>
              <a:t>rumeur</a:t>
            </a:r>
            <a:r>
              <a:rPr lang="fr-FR" dirty="0" smtClean="0">
                <a:latin typeface="+mj-lt"/>
              </a:rPr>
              <a:t>, d'où l'expression un « </a:t>
            </a:r>
            <a:r>
              <a:rPr lang="fr-FR" i="1" dirty="0" smtClean="0">
                <a:latin typeface="+mj-lt"/>
              </a:rPr>
              <a:t>bruit qui court</a:t>
            </a:r>
            <a:r>
              <a:rPr lang="fr-FR" dirty="0" smtClean="0">
                <a:latin typeface="+mj-lt"/>
              </a:rPr>
              <a:t> ». L'intrigue ou le bruit de couloir désigne les conversations hors séance d'une assemblée. </a:t>
            </a:r>
          </a:p>
          <a:p>
            <a:r>
              <a:rPr lang="fr-FR" b="1" i="1" u="sng" dirty="0" smtClean="0">
                <a:latin typeface="+mj-lt"/>
              </a:rPr>
              <a:t>2/En droit:</a:t>
            </a:r>
            <a:r>
              <a:rPr lang="fr-FR" b="1" dirty="0" smtClean="0">
                <a:latin typeface="+mj-lt"/>
              </a:rPr>
              <a:t> </a:t>
            </a:r>
            <a:endParaRPr lang="fr-FR" dirty="0" smtClean="0">
              <a:latin typeface="+mj-lt"/>
            </a:endParaRPr>
          </a:p>
          <a:p>
            <a:r>
              <a:rPr lang="fr-FR" b="1" dirty="0" smtClean="0">
                <a:latin typeface="+mj-lt"/>
              </a:rPr>
              <a:t>     </a:t>
            </a:r>
            <a:r>
              <a:rPr lang="fr-FR" dirty="0" smtClean="0">
                <a:latin typeface="+mj-lt"/>
              </a:rPr>
              <a:t>Appelé couramment </a:t>
            </a:r>
            <a:r>
              <a:rPr lang="fr-FR" dirty="0" smtClean="0">
                <a:latin typeface="+mj-lt"/>
                <a:hlinkClick r:id="rId3" tooltip="Tapage"/>
              </a:rPr>
              <a:t>tapage</a:t>
            </a:r>
            <a:r>
              <a:rPr lang="fr-FR" dirty="0" smtClean="0">
                <a:latin typeface="+mj-lt"/>
              </a:rPr>
              <a:t> ou </a:t>
            </a:r>
            <a:r>
              <a:rPr lang="fr-FR" dirty="0" smtClean="0">
                <a:latin typeface="+mj-lt"/>
                <a:hlinkClick r:id="rId4" tooltip="Nuisance sonore"/>
              </a:rPr>
              <a:t>nuisance sonore</a:t>
            </a:r>
            <a:r>
              <a:rPr lang="fr-FR" dirty="0" smtClean="0">
                <a:latin typeface="+mj-lt"/>
              </a:rPr>
              <a:t>, le bruit fait partie des troubles anormaux du voisinage. Correspond à un désordre accompagné de cris et querelles nuisant à la tranquillité des personnes alentour.</a:t>
            </a:r>
          </a:p>
          <a:p>
            <a:r>
              <a:rPr lang="fr-FR" b="1" i="1" u="sng" dirty="0" smtClean="0">
                <a:latin typeface="+mj-lt"/>
              </a:rPr>
              <a:t>3/"Bruit" graphique :</a:t>
            </a:r>
            <a:r>
              <a:rPr lang="fr-FR" b="1" i="1" dirty="0" smtClean="0">
                <a:latin typeface="+mj-lt"/>
              </a:rPr>
              <a:t>   </a:t>
            </a:r>
            <a:r>
              <a:rPr lang="fr-FR" b="1" dirty="0" smtClean="0">
                <a:latin typeface="+mj-lt"/>
              </a:rPr>
              <a:t>Dans le langage courant:</a:t>
            </a:r>
            <a:endParaRPr lang="fr-FR" dirty="0" smtClean="0">
              <a:latin typeface="+mj-lt"/>
            </a:endParaRPr>
          </a:p>
          <a:p>
            <a:pPr lvl="0"/>
            <a:r>
              <a:rPr lang="fr-FR" dirty="0" smtClean="0">
                <a:latin typeface="+mj-lt"/>
              </a:rPr>
              <a:t>bruit court et intense : </a:t>
            </a:r>
            <a:r>
              <a:rPr lang="fr-FR" dirty="0" smtClean="0">
                <a:latin typeface="+mj-lt"/>
                <a:hlinkClick r:id="rId5" tooltip="Déflagration"/>
              </a:rPr>
              <a:t>déflagration</a:t>
            </a:r>
            <a:r>
              <a:rPr lang="fr-FR" dirty="0" smtClean="0">
                <a:latin typeface="+mj-lt"/>
              </a:rPr>
              <a:t>, </a:t>
            </a:r>
            <a:r>
              <a:rPr lang="fr-FR" dirty="0" smtClean="0">
                <a:latin typeface="+mj-lt"/>
                <a:hlinkClick r:id="rId6" tooltip="Détonation"/>
              </a:rPr>
              <a:t>détonation</a:t>
            </a:r>
            <a:r>
              <a:rPr lang="fr-FR" dirty="0" smtClean="0">
                <a:latin typeface="+mj-lt"/>
              </a:rPr>
              <a:t>, éclat, explosion </a:t>
            </a:r>
          </a:p>
          <a:p>
            <a:pPr lvl="0"/>
            <a:r>
              <a:rPr lang="fr-FR" dirty="0" smtClean="0">
                <a:latin typeface="+mj-lt"/>
              </a:rPr>
              <a:t>bruit fort et prolongé : fracas, hurlement, vocifération </a:t>
            </a:r>
          </a:p>
          <a:p>
            <a:r>
              <a:rPr lang="fr-FR" dirty="0" smtClean="0">
                <a:latin typeface="+mj-lt"/>
              </a:rPr>
              <a:t>Bruit doux : gargouillement, bruissement, frôlement, gazouillement, murmure.</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linds(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rganigramme : Terminateur 5"/>
          <p:cNvSpPr/>
          <p:nvPr/>
        </p:nvSpPr>
        <p:spPr>
          <a:xfrm>
            <a:off x="3643306" y="0"/>
            <a:ext cx="3071834" cy="857256"/>
          </a:xfrm>
          <a:prstGeom prst="flowChartTermina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1000"/>
              </a:spcAft>
            </a:pPr>
            <a:r>
              <a:rPr lang="fr-FR" b="1" i="1" u="sng" dirty="0" smtClean="0">
                <a:highlight>
                  <a:srgbClr val="FF0000"/>
                </a:highlight>
                <a:latin typeface="Times New Roman"/>
                <a:ea typeface="Calibri"/>
                <a:cs typeface="Arial"/>
              </a:rPr>
              <a:t>2-3/Définition du Bruit :</a:t>
            </a:r>
            <a:endParaRPr lang="fr-FR" sz="1200" dirty="0" smtClean="0">
              <a:latin typeface="Calibri"/>
              <a:ea typeface="Calibri"/>
              <a:cs typeface="Arial"/>
            </a:endParaRPr>
          </a:p>
        </p:txBody>
      </p:sp>
      <p:sp>
        <p:nvSpPr>
          <p:cNvPr id="8" name="Pensées 7"/>
          <p:cNvSpPr/>
          <p:nvPr/>
        </p:nvSpPr>
        <p:spPr>
          <a:xfrm>
            <a:off x="4143372" y="714356"/>
            <a:ext cx="5214942" cy="4714908"/>
          </a:xfrm>
          <a:prstGeom prst="cloudCallout">
            <a:avLst>
              <a:gd name="adj1" fmla="val -43385"/>
              <a:gd name="adj2" fmla="val 62826"/>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flipH="1">
            <a:off x="4500562" y="1142984"/>
            <a:ext cx="4857752" cy="3693319"/>
          </a:xfrm>
          <a:prstGeom prst="rect">
            <a:avLst/>
          </a:prstGeom>
          <a:noFill/>
        </p:spPr>
        <p:txBody>
          <a:bodyPr wrap="square" rtlCol="0">
            <a:spAutoFit/>
          </a:bodyPr>
          <a:lstStyle/>
          <a:p>
            <a:r>
              <a:rPr lang="fr-FR" b="1" i="1" dirty="0" smtClean="0"/>
              <a:t> </a:t>
            </a:r>
            <a:endParaRPr lang="fr-FR" dirty="0" smtClean="0"/>
          </a:p>
          <a:p>
            <a:pPr algn="ctr"/>
            <a:r>
              <a:rPr lang="fr-FR" b="1" i="1" u="sng" dirty="0" smtClean="0">
                <a:latin typeface="+mj-lt"/>
              </a:rPr>
              <a:t>1/D'une manière objective :</a:t>
            </a:r>
            <a:r>
              <a:rPr lang="fr-FR" dirty="0" smtClean="0">
                <a:latin typeface="+mj-lt"/>
              </a:rPr>
              <a:t/>
            </a:r>
            <a:br>
              <a:rPr lang="fr-FR" dirty="0" smtClean="0">
                <a:latin typeface="+mj-lt"/>
              </a:rPr>
            </a:br>
            <a:r>
              <a:rPr lang="fr-FR" dirty="0" smtClean="0">
                <a:latin typeface="+mj-lt"/>
              </a:rPr>
              <a:t>          C'est le phénomène physique d'origine mécanique consistant en une variation de pression (très faible), de vitesse vibratoire ou de densité du fluide, qui se propage en modifiant progressivement l'état de chaque élément du milieu considéré, donnant ainsi naissance à une onde acoustique (la propagation des ronds </a:t>
            </a:r>
          </a:p>
          <a:p>
            <a:pPr algn="ctr"/>
            <a:r>
              <a:rPr lang="fr-FR" dirty="0" smtClean="0">
                <a:latin typeface="+mj-lt"/>
              </a:rPr>
              <a:t>dans l'eau suite à un ébranlement de </a:t>
            </a:r>
          </a:p>
          <a:p>
            <a:pPr algn="ctr"/>
            <a:r>
              <a:rPr lang="fr-FR" dirty="0" smtClean="0">
                <a:latin typeface="+mj-lt"/>
              </a:rPr>
              <a:t>la surface donne une bonne </a:t>
            </a:r>
          </a:p>
          <a:p>
            <a:pPr algn="ctr"/>
            <a:r>
              <a:rPr lang="fr-FR" dirty="0" smtClean="0">
                <a:latin typeface="+mj-lt"/>
              </a:rPr>
              <a:t>représentation de ce </a:t>
            </a:r>
          </a:p>
          <a:p>
            <a:pPr algn="ctr"/>
            <a:r>
              <a:rPr lang="fr-FR" dirty="0" smtClean="0">
                <a:latin typeface="+mj-lt"/>
              </a:rPr>
              <a:t>phénomène). </a:t>
            </a:r>
            <a:endParaRPr lang="fr-FR" dirty="0">
              <a:latin typeface="+mj-lt"/>
            </a:endParaRPr>
          </a:p>
        </p:txBody>
      </p:sp>
      <p:sp>
        <p:nvSpPr>
          <p:cNvPr id="11" name="Pensées 10"/>
          <p:cNvSpPr/>
          <p:nvPr/>
        </p:nvSpPr>
        <p:spPr>
          <a:xfrm>
            <a:off x="0" y="285728"/>
            <a:ext cx="4500562" cy="5500726"/>
          </a:xfrm>
          <a:prstGeom prst="cloudCallout">
            <a:avLst>
              <a:gd name="adj1" fmla="val 42423"/>
              <a:gd name="adj2" fmla="val 54310"/>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ZoneTexte 12"/>
          <p:cNvSpPr txBox="1"/>
          <p:nvPr/>
        </p:nvSpPr>
        <p:spPr>
          <a:xfrm>
            <a:off x="0" y="785794"/>
            <a:ext cx="4214810" cy="4801314"/>
          </a:xfrm>
          <a:prstGeom prst="rect">
            <a:avLst/>
          </a:prstGeom>
          <a:noFill/>
        </p:spPr>
        <p:txBody>
          <a:bodyPr wrap="square" rtlCol="0">
            <a:spAutoFit/>
          </a:bodyPr>
          <a:lstStyle/>
          <a:p>
            <a:pPr algn="ctr"/>
            <a:r>
              <a:rPr lang="fr-FR" b="1" i="1" dirty="0" smtClean="0"/>
              <a:t>          </a:t>
            </a:r>
            <a:r>
              <a:rPr lang="fr-FR" b="1" i="1" u="sng" dirty="0" smtClean="0"/>
              <a:t>2/D'une manière subjective :</a:t>
            </a:r>
            <a:r>
              <a:rPr lang="fr-FR" dirty="0" smtClean="0"/>
              <a:t> </a:t>
            </a:r>
            <a:br>
              <a:rPr lang="fr-FR" dirty="0" smtClean="0"/>
            </a:br>
            <a:r>
              <a:rPr lang="fr-FR" dirty="0" smtClean="0"/>
              <a:t>         </a:t>
            </a:r>
            <a:r>
              <a:rPr lang="fr-FR" dirty="0" smtClean="0">
                <a:latin typeface="+mj-lt"/>
              </a:rPr>
              <a:t>Il s'agit de la sensation procurée par</a:t>
            </a:r>
          </a:p>
          <a:p>
            <a:pPr algn="ctr"/>
            <a:r>
              <a:rPr lang="fr-FR" dirty="0" smtClean="0">
                <a:latin typeface="+mj-lt"/>
              </a:rPr>
              <a:t>           cette onde, qui est reçue par</a:t>
            </a:r>
          </a:p>
          <a:p>
            <a:pPr algn="ctr"/>
            <a:r>
              <a:rPr lang="fr-FR" dirty="0" smtClean="0">
                <a:latin typeface="+mj-lt"/>
              </a:rPr>
              <a:t>     l'oreille, puis transmise au cerveau et</a:t>
            </a:r>
          </a:p>
          <a:p>
            <a:pPr algn="ctr"/>
            <a:r>
              <a:rPr lang="fr-FR" dirty="0" smtClean="0">
                <a:latin typeface="+mj-lt"/>
              </a:rPr>
              <a:t>      déchiffrée par celui-ci. De toutes les ondes acoustiques, seules certaines peuvent être perçues par l'oreille : il s'agit des ondes dont la fréquence est comprise entre 20 Hertz (Hz) et 20.000 Hz (20 kHz).</a:t>
            </a:r>
          </a:p>
          <a:p>
            <a:pPr algn="ctr"/>
            <a:r>
              <a:rPr lang="fr-FR" dirty="0" smtClean="0">
                <a:latin typeface="+mj-lt"/>
              </a:rPr>
              <a:t>   En dessous de 20 Hz, on parle d'infrasons, et au dessus de 20 kHz, on parle d'ultrasons.</a:t>
            </a:r>
          </a:p>
          <a:p>
            <a:pPr algn="ctr"/>
            <a:r>
              <a:rPr lang="fr-FR" dirty="0" smtClean="0">
                <a:latin typeface="+mj-lt"/>
              </a:rPr>
              <a:t>Le bruit est une vibration de l'air qui </a:t>
            </a:r>
          </a:p>
          <a:p>
            <a:pPr algn="ctr"/>
            <a:r>
              <a:rPr lang="fr-FR" dirty="0" smtClean="0">
                <a:latin typeface="+mj-lt"/>
              </a:rPr>
              <a:t>se caractérise par sa fréquence</a:t>
            </a:r>
          </a:p>
          <a:p>
            <a:pPr algn="ctr"/>
            <a:r>
              <a:rPr lang="fr-FR" dirty="0" smtClean="0">
                <a:latin typeface="+mj-lt"/>
              </a:rPr>
              <a:t> (tonalité), son intensité </a:t>
            </a:r>
          </a:p>
          <a:p>
            <a:pPr algn="ctr"/>
            <a:r>
              <a:rPr lang="fr-FR" dirty="0" smtClean="0">
                <a:latin typeface="+mj-lt"/>
              </a:rPr>
              <a:t>et sa durée.</a:t>
            </a:r>
          </a:p>
          <a:p>
            <a:endParaRPr lang="fr-FR" dirty="0" smtClean="0"/>
          </a:p>
        </p:txBody>
      </p:sp>
      <p:sp>
        <p:nvSpPr>
          <p:cNvPr id="17" name="Bouton d'action : Informations 16">
            <a:hlinkClick r:id="" action="ppaction://noaction" highlightClick="1">
              <a:snd r:embed="rId2" name="explode.wav" builtIn="1"/>
            </a:hlinkClick>
          </p:cNvPr>
          <p:cNvSpPr/>
          <p:nvPr/>
        </p:nvSpPr>
        <p:spPr>
          <a:xfrm>
            <a:off x="3643306" y="6143644"/>
            <a:ext cx="1571636" cy="714356"/>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FF0000"/>
                </a:solidFill>
              </a:rPr>
              <a:t>LE BRUIT</a:t>
            </a: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animEffect transition="in" filter="wipe(down)">
                                      <p:cBhvr>
                                        <p:cTn id="31" dur="580">
                                          <p:stCondLst>
                                            <p:cond delay="0"/>
                                          </p:stCondLst>
                                        </p:cTn>
                                        <p:tgtEl>
                                          <p:spTgt spid="10">
                                            <p:txEl>
                                              <p:pRg st="1" end="1"/>
                                            </p:txEl>
                                          </p:spTgt>
                                        </p:tgtEl>
                                      </p:cBhvr>
                                    </p:animEffect>
                                    <p:anim calcmode="lin" valueType="num">
                                      <p:cBhvr>
                                        <p:cTn id="32" dur="1822" tmFilter="0,0; 0.14,0.36; 0.43,0.73; 0.71,0.91; 1.0,1.0">
                                          <p:stCondLst>
                                            <p:cond delay="0"/>
                                          </p:stCondLst>
                                        </p:cTn>
                                        <p:tgtEl>
                                          <p:spTgt spid="10">
                                            <p:txEl>
                                              <p:pRg st="1" end="1"/>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0">
                                            <p:txEl>
                                              <p:pRg st="1" end="1"/>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0">
                                            <p:txEl>
                                              <p:pRg st="1" end="1"/>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0">
                                            <p:txEl>
                                              <p:pRg st="1" end="1"/>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0">
                                            <p:txEl>
                                              <p:pRg st="1" end="1"/>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10">
                                            <p:txEl>
                                              <p:pRg st="1" end="1"/>
                                            </p:txEl>
                                          </p:spTgt>
                                        </p:tgtEl>
                                      </p:cBhvr>
                                      <p:to x="100000" y="60000"/>
                                    </p:animScale>
                                    <p:animScale>
                                      <p:cBhvr>
                                        <p:cTn id="38" dur="166" decel="50000">
                                          <p:stCondLst>
                                            <p:cond delay="676"/>
                                          </p:stCondLst>
                                        </p:cTn>
                                        <p:tgtEl>
                                          <p:spTgt spid="10">
                                            <p:txEl>
                                              <p:pRg st="1" end="1"/>
                                            </p:txEl>
                                          </p:spTgt>
                                        </p:tgtEl>
                                      </p:cBhvr>
                                      <p:to x="100000" y="100000"/>
                                    </p:animScale>
                                    <p:animScale>
                                      <p:cBhvr>
                                        <p:cTn id="39" dur="26">
                                          <p:stCondLst>
                                            <p:cond delay="1312"/>
                                          </p:stCondLst>
                                        </p:cTn>
                                        <p:tgtEl>
                                          <p:spTgt spid="10">
                                            <p:txEl>
                                              <p:pRg st="1" end="1"/>
                                            </p:txEl>
                                          </p:spTgt>
                                        </p:tgtEl>
                                      </p:cBhvr>
                                      <p:to x="100000" y="80000"/>
                                    </p:animScale>
                                    <p:animScale>
                                      <p:cBhvr>
                                        <p:cTn id="40" dur="166" decel="50000">
                                          <p:stCondLst>
                                            <p:cond delay="1338"/>
                                          </p:stCondLst>
                                        </p:cTn>
                                        <p:tgtEl>
                                          <p:spTgt spid="10">
                                            <p:txEl>
                                              <p:pRg st="1" end="1"/>
                                            </p:txEl>
                                          </p:spTgt>
                                        </p:tgtEl>
                                      </p:cBhvr>
                                      <p:to x="100000" y="100000"/>
                                    </p:animScale>
                                    <p:animScale>
                                      <p:cBhvr>
                                        <p:cTn id="41" dur="26">
                                          <p:stCondLst>
                                            <p:cond delay="1642"/>
                                          </p:stCondLst>
                                        </p:cTn>
                                        <p:tgtEl>
                                          <p:spTgt spid="10">
                                            <p:txEl>
                                              <p:pRg st="1" end="1"/>
                                            </p:txEl>
                                          </p:spTgt>
                                        </p:tgtEl>
                                      </p:cBhvr>
                                      <p:to x="100000" y="90000"/>
                                    </p:animScale>
                                    <p:animScale>
                                      <p:cBhvr>
                                        <p:cTn id="42" dur="166" decel="50000">
                                          <p:stCondLst>
                                            <p:cond delay="1668"/>
                                          </p:stCondLst>
                                        </p:cTn>
                                        <p:tgtEl>
                                          <p:spTgt spid="10">
                                            <p:txEl>
                                              <p:pRg st="1" end="1"/>
                                            </p:txEl>
                                          </p:spTgt>
                                        </p:tgtEl>
                                      </p:cBhvr>
                                      <p:to x="100000" y="100000"/>
                                    </p:animScale>
                                    <p:animScale>
                                      <p:cBhvr>
                                        <p:cTn id="43" dur="26">
                                          <p:stCondLst>
                                            <p:cond delay="1808"/>
                                          </p:stCondLst>
                                        </p:cTn>
                                        <p:tgtEl>
                                          <p:spTgt spid="10">
                                            <p:txEl>
                                              <p:pRg st="1" end="1"/>
                                            </p:txEl>
                                          </p:spTgt>
                                        </p:tgtEl>
                                      </p:cBhvr>
                                      <p:to x="100000" y="95000"/>
                                    </p:animScale>
                                    <p:animScale>
                                      <p:cBhvr>
                                        <p:cTn id="44" dur="166" decel="50000">
                                          <p:stCondLst>
                                            <p:cond delay="1834"/>
                                          </p:stCondLst>
                                        </p:cTn>
                                        <p:tgtEl>
                                          <p:spTgt spid="10">
                                            <p:txEl>
                                              <p:pRg st="1" end="1"/>
                                            </p:txEl>
                                          </p:spTgt>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animEffect transition="in" filter="wipe(down)">
                                      <p:cBhvr>
                                        <p:cTn id="47" dur="580">
                                          <p:stCondLst>
                                            <p:cond delay="0"/>
                                          </p:stCondLst>
                                        </p:cTn>
                                        <p:tgtEl>
                                          <p:spTgt spid="10">
                                            <p:txEl>
                                              <p:pRg st="2" end="2"/>
                                            </p:txEl>
                                          </p:spTgt>
                                        </p:tgtEl>
                                      </p:cBhvr>
                                    </p:animEffect>
                                    <p:anim calcmode="lin" valueType="num">
                                      <p:cBhvr>
                                        <p:cTn id="48" dur="1822" tmFilter="0,0; 0.14,0.36; 0.43,0.73; 0.71,0.91; 1.0,1.0">
                                          <p:stCondLst>
                                            <p:cond delay="0"/>
                                          </p:stCondLst>
                                        </p:cTn>
                                        <p:tgtEl>
                                          <p:spTgt spid="10">
                                            <p:txEl>
                                              <p:pRg st="2" end="2"/>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0">
                                            <p:txEl>
                                              <p:pRg st="2" end="2"/>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0">
                                            <p:txEl>
                                              <p:pRg st="2" end="2"/>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0">
                                            <p:txEl>
                                              <p:pRg st="2" end="2"/>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0">
                                            <p:txEl>
                                              <p:pRg st="2" end="2"/>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10">
                                            <p:txEl>
                                              <p:pRg st="2" end="2"/>
                                            </p:txEl>
                                          </p:spTgt>
                                        </p:tgtEl>
                                      </p:cBhvr>
                                      <p:to x="100000" y="60000"/>
                                    </p:animScale>
                                    <p:animScale>
                                      <p:cBhvr>
                                        <p:cTn id="54" dur="166" decel="50000">
                                          <p:stCondLst>
                                            <p:cond delay="676"/>
                                          </p:stCondLst>
                                        </p:cTn>
                                        <p:tgtEl>
                                          <p:spTgt spid="10">
                                            <p:txEl>
                                              <p:pRg st="2" end="2"/>
                                            </p:txEl>
                                          </p:spTgt>
                                        </p:tgtEl>
                                      </p:cBhvr>
                                      <p:to x="100000" y="100000"/>
                                    </p:animScale>
                                    <p:animScale>
                                      <p:cBhvr>
                                        <p:cTn id="55" dur="26">
                                          <p:stCondLst>
                                            <p:cond delay="1312"/>
                                          </p:stCondLst>
                                        </p:cTn>
                                        <p:tgtEl>
                                          <p:spTgt spid="10">
                                            <p:txEl>
                                              <p:pRg st="2" end="2"/>
                                            </p:txEl>
                                          </p:spTgt>
                                        </p:tgtEl>
                                      </p:cBhvr>
                                      <p:to x="100000" y="80000"/>
                                    </p:animScale>
                                    <p:animScale>
                                      <p:cBhvr>
                                        <p:cTn id="56" dur="166" decel="50000">
                                          <p:stCondLst>
                                            <p:cond delay="1338"/>
                                          </p:stCondLst>
                                        </p:cTn>
                                        <p:tgtEl>
                                          <p:spTgt spid="10">
                                            <p:txEl>
                                              <p:pRg st="2" end="2"/>
                                            </p:txEl>
                                          </p:spTgt>
                                        </p:tgtEl>
                                      </p:cBhvr>
                                      <p:to x="100000" y="100000"/>
                                    </p:animScale>
                                    <p:animScale>
                                      <p:cBhvr>
                                        <p:cTn id="57" dur="26">
                                          <p:stCondLst>
                                            <p:cond delay="1642"/>
                                          </p:stCondLst>
                                        </p:cTn>
                                        <p:tgtEl>
                                          <p:spTgt spid="10">
                                            <p:txEl>
                                              <p:pRg st="2" end="2"/>
                                            </p:txEl>
                                          </p:spTgt>
                                        </p:tgtEl>
                                      </p:cBhvr>
                                      <p:to x="100000" y="90000"/>
                                    </p:animScale>
                                    <p:animScale>
                                      <p:cBhvr>
                                        <p:cTn id="58" dur="166" decel="50000">
                                          <p:stCondLst>
                                            <p:cond delay="1668"/>
                                          </p:stCondLst>
                                        </p:cTn>
                                        <p:tgtEl>
                                          <p:spTgt spid="10">
                                            <p:txEl>
                                              <p:pRg st="2" end="2"/>
                                            </p:txEl>
                                          </p:spTgt>
                                        </p:tgtEl>
                                      </p:cBhvr>
                                      <p:to x="100000" y="100000"/>
                                    </p:animScale>
                                    <p:animScale>
                                      <p:cBhvr>
                                        <p:cTn id="59" dur="26">
                                          <p:stCondLst>
                                            <p:cond delay="1808"/>
                                          </p:stCondLst>
                                        </p:cTn>
                                        <p:tgtEl>
                                          <p:spTgt spid="10">
                                            <p:txEl>
                                              <p:pRg st="2" end="2"/>
                                            </p:txEl>
                                          </p:spTgt>
                                        </p:tgtEl>
                                      </p:cBhvr>
                                      <p:to x="100000" y="95000"/>
                                    </p:animScale>
                                    <p:animScale>
                                      <p:cBhvr>
                                        <p:cTn id="60" dur="166" decel="50000">
                                          <p:stCondLst>
                                            <p:cond delay="1834"/>
                                          </p:stCondLst>
                                        </p:cTn>
                                        <p:tgtEl>
                                          <p:spTgt spid="10">
                                            <p:txEl>
                                              <p:pRg st="2" end="2"/>
                                            </p:txEl>
                                          </p:spTgt>
                                        </p:tgtEl>
                                      </p:cBhvr>
                                      <p:to x="100000" y="100000"/>
                                    </p:animScale>
                                  </p:childTnLst>
                                </p:cTn>
                              </p:par>
                              <p:par>
                                <p:cTn id="61" presetID="26" presetClass="entr" presetSubtype="0" fill="hold" nodeType="withEffect">
                                  <p:stCondLst>
                                    <p:cond delay="0"/>
                                  </p:stCondLst>
                                  <p:childTnLst>
                                    <p:set>
                                      <p:cBhvr>
                                        <p:cTn id="62" dur="1" fill="hold">
                                          <p:stCondLst>
                                            <p:cond delay="0"/>
                                          </p:stCondLst>
                                        </p:cTn>
                                        <p:tgtEl>
                                          <p:spTgt spid="10">
                                            <p:txEl>
                                              <p:pRg st="3" end="3"/>
                                            </p:txEl>
                                          </p:spTgt>
                                        </p:tgtEl>
                                        <p:attrNameLst>
                                          <p:attrName>style.visibility</p:attrName>
                                        </p:attrNameLst>
                                      </p:cBhvr>
                                      <p:to>
                                        <p:strVal val="visible"/>
                                      </p:to>
                                    </p:set>
                                    <p:animEffect transition="in" filter="wipe(down)">
                                      <p:cBhvr>
                                        <p:cTn id="63" dur="580">
                                          <p:stCondLst>
                                            <p:cond delay="0"/>
                                          </p:stCondLst>
                                        </p:cTn>
                                        <p:tgtEl>
                                          <p:spTgt spid="10">
                                            <p:txEl>
                                              <p:pRg st="3" end="3"/>
                                            </p:txEl>
                                          </p:spTgt>
                                        </p:tgtEl>
                                      </p:cBhvr>
                                    </p:animEffect>
                                    <p:anim calcmode="lin" valueType="num">
                                      <p:cBhvr>
                                        <p:cTn id="64" dur="1822" tmFilter="0,0; 0.14,0.36; 0.43,0.73; 0.71,0.91; 1.0,1.0">
                                          <p:stCondLst>
                                            <p:cond delay="0"/>
                                          </p:stCondLst>
                                        </p:cTn>
                                        <p:tgtEl>
                                          <p:spTgt spid="10">
                                            <p:txEl>
                                              <p:pRg st="3" end="3"/>
                                            </p:txEl>
                                          </p:spTgt>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0">
                                            <p:txEl>
                                              <p:pRg st="3" end="3"/>
                                            </p:txEl>
                                          </p:spTgt>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0">
                                            <p:txEl>
                                              <p:pRg st="3" end="3"/>
                                            </p:txEl>
                                          </p:spTgt>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0">
                                            <p:txEl>
                                              <p:pRg st="3" end="3"/>
                                            </p:txEl>
                                          </p:spTgt>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0">
                                            <p:txEl>
                                              <p:pRg st="3" end="3"/>
                                            </p:txEl>
                                          </p:spTgt>
                                        </p:tgtEl>
                                        <p:attrNameLst>
                                          <p:attrName>ppt_y</p:attrName>
                                        </p:attrNameLst>
                                      </p:cBhvr>
                                      <p:tavLst>
                                        <p:tav tm="0" fmla="#ppt_y-sin(pi*$)/81">
                                          <p:val>
                                            <p:fltVal val="0"/>
                                          </p:val>
                                        </p:tav>
                                        <p:tav tm="100000">
                                          <p:val>
                                            <p:fltVal val="1"/>
                                          </p:val>
                                        </p:tav>
                                      </p:tavLst>
                                    </p:anim>
                                    <p:animScale>
                                      <p:cBhvr>
                                        <p:cTn id="69" dur="26">
                                          <p:stCondLst>
                                            <p:cond delay="650"/>
                                          </p:stCondLst>
                                        </p:cTn>
                                        <p:tgtEl>
                                          <p:spTgt spid="10">
                                            <p:txEl>
                                              <p:pRg st="3" end="3"/>
                                            </p:txEl>
                                          </p:spTgt>
                                        </p:tgtEl>
                                      </p:cBhvr>
                                      <p:to x="100000" y="60000"/>
                                    </p:animScale>
                                    <p:animScale>
                                      <p:cBhvr>
                                        <p:cTn id="70" dur="166" decel="50000">
                                          <p:stCondLst>
                                            <p:cond delay="676"/>
                                          </p:stCondLst>
                                        </p:cTn>
                                        <p:tgtEl>
                                          <p:spTgt spid="10">
                                            <p:txEl>
                                              <p:pRg st="3" end="3"/>
                                            </p:txEl>
                                          </p:spTgt>
                                        </p:tgtEl>
                                      </p:cBhvr>
                                      <p:to x="100000" y="100000"/>
                                    </p:animScale>
                                    <p:animScale>
                                      <p:cBhvr>
                                        <p:cTn id="71" dur="26">
                                          <p:stCondLst>
                                            <p:cond delay="1312"/>
                                          </p:stCondLst>
                                        </p:cTn>
                                        <p:tgtEl>
                                          <p:spTgt spid="10">
                                            <p:txEl>
                                              <p:pRg st="3" end="3"/>
                                            </p:txEl>
                                          </p:spTgt>
                                        </p:tgtEl>
                                      </p:cBhvr>
                                      <p:to x="100000" y="80000"/>
                                    </p:animScale>
                                    <p:animScale>
                                      <p:cBhvr>
                                        <p:cTn id="72" dur="166" decel="50000">
                                          <p:stCondLst>
                                            <p:cond delay="1338"/>
                                          </p:stCondLst>
                                        </p:cTn>
                                        <p:tgtEl>
                                          <p:spTgt spid="10">
                                            <p:txEl>
                                              <p:pRg st="3" end="3"/>
                                            </p:txEl>
                                          </p:spTgt>
                                        </p:tgtEl>
                                      </p:cBhvr>
                                      <p:to x="100000" y="100000"/>
                                    </p:animScale>
                                    <p:animScale>
                                      <p:cBhvr>
                                        <p:cTn id="73" dur="26">
                                          <p:stCondLst>
                                            <p:cond delay="1642"/>
                                          </p:stCondLst>
                                        </p:cTn>
                                        <p:tgtEl>
                                          <p:spTgt spid="10">
                                            <p:txEl>
                                              <p:pRg st="3" end="3"/>
                                            </p:txEl>
                                          </p:spTgt>
                                        </p:tgtEl>
                                      </p:cBhvr>
                                      <p:to x="100000" y="90000"/>
                                    </p:animScale>
                                    <p:animScale>
                                      <p:cBhvr>
                                        <p:cTn id="74" dur="166" decel="50000">
                                          <p:stCondLst>
                                            <p:cond delay="1668"/>
                                          </p:stCondLst>
                                        </p:cTn>
                                        <p:tgtEl>
                                          <p:spTgt spid="10">
                                            <p:txEl>
                                              <p:pRg st="3" end="3"/>
                                            </p:txEl>
                                          </p:spTgt>
                                        </p:tgtEl>
                                      </p:cBhvr>
                                      <p:to x="100000" y="100000"/>
                                    </p:animScale>
                                    <p:animScale>
                                      <p:cBhvr>
                                        <p:cTn id="75" dur="26">
                                          <p:stCondLst>
                                            <p:cond delay="1808"/>
                                          </p:stCondLst>
                                        </p:cTn>
                                        <p:tgtEl>
                                          <p:spTgt spid="10">
                                            <p:txEl>
                                              <p:pRg st="3" end="3"/>
                                            </p:txEl>
                                          </p:spTgt>
                                        </p:tgtEl>
                                      </p:cBhvr>
                                      <p:to x="100000" y="95000"/>
                                    </p:animScale>
                                    <p:animScale>
                                      <p:cBhvr>
                                        <p:cTn id="76" dur="166" decel="50000">
                                          <p:stCondLst>
                                            <p:cond delay="1834"/>
                                          </p:stCondLst>
                                        </p:cTn>
                                        <p:tgtEl>
                                          <p:spTgt spid="10">
                                            <p:txEl>
                                              <p:pRg st="3" end="3"/>
                                            </p:txEl>
                                          </p:spTgt>
                                        </p:tgtEl>
                                      </p:cBhvr>
                                      <p:to x="100000" y="100000"/>
                                    </p:animScale>
                                  </p:childTnLst>
                                </p:cTn>
                              </p:par>
                              <p:par>
                                <p:cTn id="77" presetID="26" presetClass="entr" presetSubtype="0" fill="hold" nodeType="withEffect">
                                  <p:stCondLst>
                                    <p:cond delay="0"/>
                                  </p:stCondLst>
                                  <p:childTnLst>
                                    <p:set>
                                      <p:cBhvr>
                                        <p:cTn id="78" dur="1" fill="hold">
                                          <p:stCondLst>
                                            <p:cond delay="0"/>
                                          </p:stCondLst>
                                        </p:cTn>
                                        <p:tgtEl>
                                          <p:spTgt spid="10">
                                            <p:txEl>
                                              <p:pRg st="4" end="4"/>
                                            </p:txEl>
                                          </p:spTgt>
                                        </p:tgtEl>
                                        <p:attrNameLst>
                                          <p:attrName>style.visibility</p:attrName>
                                        </p:attrNameLst>
                                      </p:cBhvr>
                                      <p:to>
                                        <p:strVal val="visible"/>
                                      </p:to>
                                    </p:set>
                                    <p:animEffect transition="in" filter="wipe(down)">
                                      <p:cBhvr>
                                        <p:cTn id="79" dur="580">
                                          <p:stCondLst>
                                            <p:cond delay="0"/>
                                          </p:stCondLst>
                                        </p:cTn>
                                        <p:tgtEl>
                                          <p:spTgt spid="10">
                                            <p:txEl>
                                              <p:pRg st="4" end="4"/>
                                            </p:txEl>
                                          </p:spTgt>
                                        </p:tgtEl>
                                      </p:cBhvr>
                                    </p:animEffect>
                                    <p:anim calcmode="lin" valueType="num">
                                      <p:cBhvr>
                                        <p:cTn id="80" dur="1822" tmFilter="0,0; 0.14,0.36; 0.43,0.73; 0.71,0.91; 1.0,1.0">
                                          <p:stCondLst>
                                            <p:cond delay="0"/>
                                          </p:stCondLst>
                                        </p:cTn>
                                        <p:tgtEl>
                                          <p:spTgt spid="10">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0">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0">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0">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0">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10">
                                            <p:txEl>
                                              <p:pRg st="4" end="4"/>
                                            </p:txEl>
                                          </p:spTgt>
                                        </p:tgtEl>
                                      </p:cBhvr>
                                      <p:to x="100000" y="60000"/>
                                    </p:animScale>
                                    <p:animScale>
                                      <p:cBhvr>
                                        <p:cTn id="86" dur="166" decel="50000">
                                          <p:stCondLst>
                                            <p:cond delay="676"/>
                                          </p:stCondLst>
                                        </p:cTn>
                                        <p:tgtEl>
                                          <p:spTgt spid="10">
                                            <p:txEl>
                                              <p:pRg st="4" end="4"/>
                                            </p:txEl>
                                          </p:spTgt>
                                        </p:tgtEl>
                                      </p:cBhvr>
                                      <p:to x="100000" y="100000"/>
                                    </p:animScale>
                                    <p:animScale>
                                      <p:cBhvr>
                                        <p:cTn id="87" dur="26">
                                          <p:stCondLst>
                                            <p:cond delay="1312"/>
                                          </p:stCondLst>
                                        </p:cTn>
                                        <p:tgtEl>
                                          <p:spTgt spid="10">
                                            <p:txEl>
                                              <p:pRg st="4" end="4"/>
                                            </p:txEl>
                                          </p:spTgt>
                                        </p:tgtEl>
                                      </p:cBhvr>
                                      <p:to x="100000" y="80000"/>
                                    </p:animScale>
                                    <p:animScale>
                                      <p:cBhvr>
                                        <p:cTn id="88" dur="166" decel="50000">
                                          <p:stCondLst>
                                            <p:cond delay="1338"/>
                                          </p:stCondLst>
                                        </p:cTn>
                                        <p:tgtEl>
                                          <p:spTgt spid="10">
                                            <p:txEl>
                                              <p:pRg st="4" end="4"/>
                                            </p:txEl>
                                          </p:spTgt>
                                        </p:tgtEl>
                                      </p:cBhvr>
                                      <p:to x="100000" y="100000"/>
                                    </p:animScale>
                                    <p:animScale>
                                      <p:cBhvr>
                                        <p:cTn id="89" dur="26">
                                          <p:stCondLst>
                                            <p:cond delay="1642"/>
                                          </p:stCondLst>
                                        </p:cTn>
                                        <p:tgtEl>
                                          <p:spTgt spid="10">
                                            <p:txEl>
                                              <p:pRg st="4" end="4"/>
                                            </p:txEl>
                                          </p:spTgt>
                                        </p:tgtEl>
                                      </p:cBhvr>
                                      <p:to x="100000" y="90000"/>
                                    </p:animScale>
                                    <p:animScale>
                                      <p:cBhvr>
                                        <p:cTn id="90" dur="166" decel="50000">
                                          <p:stCondLst>
                                            <p:cond delay="1668"/>
                                          </p:stCondLst>
                                        </p:cTn>
                                        <p:tgtEl>
                                          <p:spTgt spid="10">
                                            <p:txEl>
                                              <p:pRg st="4" end="4"/>
                                            </p:txEl>
                                          </p:spTgt>
                                        </p:tgtEl>
                                      </p:cBhvr>
                                      <p:to x="100000" y="100000"/>
                                    </p:animScale>
                                    <p:animScale>
                                      <p:cBhvr>
                                        <p:cTn id="91" dur="26">
                                          <p:stCondLst>
                                            <p:cond delay="1808"/>
                                          </p:stCondLst>
                                        </p:cTn>
                                        <p:tgtEl>
                                          <p:spTgt spid="10">
                                            <p:txEl>
                                              <p:pRg st="4" end="4"/>
                                            </p:txEl>
                                          </p:spTgt>
                                        </p:tgtEl>
                                      </p:cBhvr>
                                      <p:to x="100000" y="95000"/>
                                    </p:animScale>
                                    <p:animScale>
                                      <p:cBhvr>
                                        <p:cTn id="92" dur="166" decel="50000">
                                          <p:stCondLst>
                                            <p:cond delay="1834"/>
                                          </p:stCondLst>
                                        </p:cTn>
                                        <p:tgtEl>
                                          <p:spTgt spid="10">
                                            <p:txEl>
                                              <p:pRg st="4" end="4"/>
                                            </p:txEl>
                                          </p:spTgt>
                                        </p:tgtEl>
                                      </p:cBhvr>
                                      <p:to x="100000" y="100000"/>
                                    </p:animScale>
                                  </p:childTnLst>
                                </p:cTn>
                              </p:par>
                              <p:par>
                                <p:cTn id="93" presetID="26" presetClass="entr" presetSubtype="0" fill="hold" nodeType="withEffect">
                                  <p:stCondLst>
                                    <p:cond delay="0"/>
                                  </p:stCondLst>
                                  <p:childTnLst>
                                    <p:set>
                                      <p:cBhvr>
                                        <p:cTn id="94" dur="1" fill="hold">
                                          <p:stCondLst>
                                            <p:cond delay="0"/>
                                          </p:stCondLst>
                                        </p:cTn>
                                        <p:tgtEl>
                                          <p:spTgt spid="10">
                                            <p:txEl>
                                              <p:pRg st="5" end="5"/>
                                            </p:txEl>
                                          </p:spTgt>
                                        </p:tgtEl>
                                        <p:attrNameLst>
                                          <p:attrName>style.visibility</p:attrName>
                                        </p:attrNameLst>
                                      </p:cBhvr>
                                      <p:to>
                                        <p:strVal val="visible"/>
                                      </p:to>
                                    </p:set>
                                    <p:animEffect transition="in" filter="wipe(down)">
                                      <p:cBhvr>
                                        <p:cTn id="95" dur="580">
                                          <p:stCondLst>
                                            <p:cond delay="0"/>
                                          </p:stCondLst>
                                        </p:cTn>
                                        <p:tgtEl>
                                          <p:spTgt spid="10">
                                            <p:txEl>
                                              <p:pRg st="5" end="5"/>
                                            </p:txEl>
                                          </p:spTgt>
                                        </p:tgtEl>
                                      </p:cBhvr>
                                    </p:animEffect>
                                    <p:anim calcmode="lin" valueType="num">
                                      <p:cBhvr>
                                        <p:cTn id="96" dur="1822" tmFilter="0,0; 0.14,0.36; 0.43,0.73; 0.71,0.91; 1.0,1.0">
                                          <p:stCondLst>
                                            <p:cond delay="0"/>
                                          </p:stCondLst>
                                        </p:cTn>
                                        <p:tgtEl>
                                          <p:spTgt spid="10">
                                            <p:txEl>
                                              <p:pRg st="5" end="5"/>
                                            </p:txEl>
                                          </p:spTgt>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10">
                                            <p:txEl>
                                              <p:pRg st="5" end="5"/>
                                            </p:txEl>
                                          </p:spTgt>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10">
                                            <p:txEl>
                                              <p:pRg st="5" end="5"/>
                                            </p:txEl>
                                          </p:spTgt>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10">
                                            <p:txEl>
                                              <p:pRg st="5" end="5"/>
                                            </p:txEl>
                                          </p:spTgt>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10">
                                            <p:txEl>
                                              <p:pRg st="5" end="5"/>
                                            </p:txEl>
                                          </p:spTgt>
                                        </p:tgtEl>
                                        <p:attrNameLst>
                                          <p:attrName>ppt_y</p:attrName>
                                        </p:attrNameLst>
                                      </p:cBhvr>
                                      <p:tavLst>
                                        <p:tav tm="0" fmla="#ppt_y-sin(pi*$)/81">
                                          <p:val>
                                            <p:fltVal val="0"/>
                                          </p:val>
                                        </p:tav>
                                        <p:tav tm="100000">
                                          <p:val>
                                            <p:fltVal val="1"/>
                                          </p:val>
                                        </p:tav>
                                      </p:tavLst>
                                    </p:anim>
                                    <p:animScale>
                                      <p:cBhvr>
                                        <p:cTn id="101" dur="26">
                                          <p:stCondLst>
                                            <p:cond delay="650"/>
                                          </p:stCondLst>
                                        </p:cTn>
                                        <p:tgtEl>
                                          <p:spTgt spid="10">
                                            <p:txEl>
                                              <p:pRg st="5" end="5"/>
                                            </p:txEl>
                                          </p:spTgt>
                                        </p:tgtEl>
                                      </p:cBhvr>
                                      <p:to x="100000" y="60000"/>
                                    </p:animScale>
                                    <p:animScale>
                                      <p:cBhvr>
                                        <p:cTn id="102" dur="166" decel="50000">
                                          <p:stCondLst>
                                            <p:cond delay="676"/>
                                          </p:stCondLst>
                                        </p:cTn>
                                        <p:tgtEl>
                                          <p:spTgt spid="10">
                                            <p:txEl>
                                              <p:pRg st="5" end="5"/>
                                            </p:txEl>
                                          </p:spTgt>
                                        </p:tgtEl>
                                      </p:cBhvr>
                                      <p:to x="100000" y="100000"/>
                                    </p:animScale>
                                    <p:animScale>
                                      <p:cBhvr>
                                        <p:cTn id="103" dur="26">
                                          <p:stCondLst>
                                            <p:cond delay="1312"/>
                                          </p:stCondLst>
                                        </p:cTn>
                                        <p:tgtEl>
                                          <p:spTgt spid="10">
                                            <p:txEl>
                                              <p:pRg st="5" end="5"/>
                                            </p:txEl>
                                          </p:spTgt>
                                        </p:tgtEl>
                                      </p:cBhvr>
                                      <p:to x="100000" y="80000"/>
                                    </p:animScale>
                                    <p:animScale>
                                      <p:cBhvr>
                                        <p:cTn id="104" dur="166" decel="50000">
                                          <p:stCondLst>
                                            <p:cond delay="1338"/>
                                          </p:stCondLst>
                                        </p:cTn>
                                        <p:tgtEl>
                                          <p:spTgt spid="10">
                                            <p:txEl>
                                              <p:pRg st="5" end="5"/>
                                            </p:txEl>
                                          </p:spTgt>
                                        </p:tgtEl>
                                      </p:cBhvr>
                                      <p:to x="100000" y="100000"/>
                                    </p:animScale>
                                    <p:animScale>
                                      <p:cBhvr>
                                        <p:cTn id="105" dur="26">
                                          <p:stCondLst>
                                            <p:cond delay="1642"/>
                                          </p:stCondLst>
                                        </p:cTn>
                                        <p:tgtEl>
                                          <p:spTgt spid="10">
                                            <p:txEl>
                                              <p:pRg st="5" end="5"/>
                                            </p:txEl>
                                          </p:spTgt>
                                        </p:tgtEl>
                                      </p:cBhvr>
                                      <p:to x="100000" y="90000"/>
                                    </p:animScale>
                                    <p:animScale>
                                      <p:cBhvr>
                                        <p:cTn id="106" dur="166" decel="50000">
                                          <p:stCondLst>
                                            <p:cond delay="1668"/>
                                          </p:stCondLst>
                                        </p:cTn>
                                        <p:tgtEl>
                                          <p:spTgt spid="10">
                                            <p:txEl>
                                              <p:pRg st="5" end="5"/>
                                            </p:txEl>
                                          </p:spTgt>
                                        </p:tgtEl>
                                      </p:cBhvr>
                                      <p:to x="100000" y="100000"/>
                                    </p:animScale>
                                    <p:animScale>
                                      <p:cBhvr>
                                        <p:cTn id="107" dur="26">
                                          <p:stCondLst>
                                            <p:cond delay="1808"/>
                                          </p:stCondLst>
                                        </p:cTn>
                                        <p:tgtEl>
                                          <p:spTgt spid="10">
                                            <p:txEl>
                                              <p:pRg st="5" end="5"/>
                                            </p:txEl>
                                          </p:spTgt>
                                        </p:tgtEl>
                                      </p:cBhvr>
                                      <p:to x="100000" y="95000"/>
                                    </p:animScale>
                                    <p:animScale>
                                      <p:cBhvr>
                                        <p:cTn id="108" dur="166" decel="50000">
                                          <p:stCondLst>
                                            <p:cond delay="1834"/>
                                          </p:stCondLst>
                                        </p:cTn>
                                        <p:tgtEl>
                                          <p:spTgt spid="10">
                                            <p:txEl>
                                              <p:pRg st="5" end="5"/>
                                            </p:txEl>
                                          </p:spTgt>
                                        </p:tgtEl>
                                      </p:cBhvr>
                                      <p:to x="100000" y="100000"/>
                                    </p:animScale>
                                  </p:childTnLst>
                                </p:cTn>
                              </p:par>
                            </p:childTnLst>
                          </p:cTn>
                        </p:par>
                      </p:childTnLst>
                    </p:cTn>
                  </p:par>
                  <p:par>
                    <p:cTn id="109" fill="hold">
                      <p:stCondLst>
                        <p:cond delay="indefinite"/>
                      </p:stCondLst>
                      <p:childTnLst>
                        <p:par>
                          <p:cTn id="110" fill="hold">
                            <p:stCondLst>
                              <p:cond delay="0"/>
                            </p:stCondLst>
                            <p:childTnLst>
                              <p:par>
                                <p:cTn id="111" presetID="15" presetClass="entr" presetSubtype="0" fill="hold" grpId="0" nodeType="clickEffect">
                                  <p:stCondLst>
                                    <p:cond delay="0"/>
                                  </p:stCondLst>
                                  <p:childTnLst>
                                    <p:set>
                                      <p:cBhvr>
                                        <p:cTn id="112" dur="1" fill="hold">
                                          <p:stCondLst>
                                            <p:cond delay="0"/>
                                          </p:stCondLst>
                                        </p:cTn>
                                        <p:tgtEl>
                                          <p:spTgt spid="11"/>
                                        </p:tgtEl>
                                        <p:attrNameLst>
                                          <p:attrName>style.visibility</p:attrName>
                                        </p:attrNameLst>
                                      </p:cBhvr>
                                      <p:to>
                                        <p:strVal val="visible"/>
                                      </p:to>
                                    </p:set>
                                    <p:anim calcmode="lin" valueType="num">
                                      <p:cBhvr>
                                        <p:cTn id="113" dur="1000" fill="hold"/>
                                        <p:tgtEl>
                                          <p:spTgt spid="11"/>
                                        </p:tgtEl>
                                        <p:attrNameLst>
                                          <p:attrName>ppt_w</p:attrName>
                                        </p:attrNameLst>
                                      </p:cBhvr>
                                      <p:tavLst>
                                        <p:tav tm="0">
                                          <p:val>
                                            <p:fltVal val="0"/>
                                          </p:val>
                                        </p:tav>
                                        <p:tav tm="100000">
                                          <p:val>
                                            <p:strVal val="#ppt_w"/>
                                          </p:val>
                                        </p:tav>
                                      </p:tavLst>
                                    </p:anim>
                                    <p:anim calcmode="lin" valueType="num">
                                      <p:cBhvr>
                                        <p:cTn id="114" dur="1000" fill="hold"/>
                                        <p:tgtEl>
                                          <p:spTgt spid="11"/>
                                        </p:tgtEl>
                                        <p:attrNameLst>
                                          <p:attrName>ppt_h</p:attrName>
                                        </p:attrNameLst>
                                      </p:cBhvr>
                                      <p:tavLst>
                                        <p:tav tm="0">
                                          <p:val>
                                            <p:fltVal val="0"/>
                                          </p:val>
                                        </p:tav>
                                        <p:tav tm="100000">
                                          <p:val>
                                            <p:strVal val="#ppt_h"/>
                                          </p:val>
                                        </p:tav>
                                      </p:tavLst>
                                    </p:anim>
                                    <p:anim calcmode="lin" valueType="num">
                                      <p:cBhvr>
                                        <p:cTn id="11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1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nodeType="clickEffect">
                                  <p:stCondLst>
                                    <p:cond delay="0"/>
                                  </p:stCondLst>
                                  <p:childTnLst>
                                    <p:set>
                                      <p:cBhvr>
                                        <p:cTn id="120" dur="1" fill="hold">
                                          <p:stCondLst>
                                            <p:cond delay="0"/>
                                          </p:stCondLst>
                                        </p:cTn>
                                        <p:tgtEl>
                                          <p:spTgt spid="13">
                                            <p:txEl>
                                              <p:pRg st="0" end="0"/>
                                            </p:txEl>
                                          </p:spTgt>
                                        </p:tgtEl>
                                        <p:attrNameLst>
                                          <p:attrName>style.visibility</p:attrName>
                                        </p:attrNameLst>
                                      </p:cBhvr>
                                      <p:to>
                                        <p:strVal val="visible"/>
                                      </p:to>
                                    </p:set>
                                    <p:animEffect transition="in" filter="wipe(down)">
                                      <p:cBhvr>
                                        <p:cTn id="121" dur="580">
                                          <p:stCondLst>
                                            <p:cond delay="0"/>
                                          </p:stCondLst>
                                        </p:cTn>
                                        <p:tgtEl>
                                          <p:spTgt spid="13">
                                            <p:txEl>
                                              <p:pRg st="0" end="0"/>
                                            </p:txEl>
                                          </p:spTgt>
                                        </p:tgtEl>
                                      </p:cBhvr>
                                    </p:animEffect>
                                    <p:anim calcmode="lin" valueType="num">
                                      <p:cBhvr>
                                        <p:cTn id="122" dur="1822" tmFilter="0,0; 0.14,0.36; 0.43,0.73; 0.71,0.91; 1.0,1.0">
                                          <p:stCondLst>
                                            <p:cond delay="0"/>
                                          </p:stCondLst>
                                        </p:cTn>
                                        <p:tgtEl>
                                          <p:spTgt spid="13">
                                            <p:txEl>
                                              <p:pRg st="0" end="0"/>
                                            </p:txEl>
                                          </p:spTgt>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13">
                                            <p:txEl>
                                              <p:pRg st="0" end="0"/>
                                            </p:txEl>
                                          </p:spTgt>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13">
                                            <p:txEl>
                                              <p:pRg st="0" end="0"/>
                                            </p:txEl>
                                          </p:spTgt>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13">
                                            <p:txEl>
                                              <p:pRg st="0" end="0"/>
                                            </p:txEl>
                                          </p:spTgt>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13">
                                            <p:txEl>
                                              <p:pRg st="0" end="0"/>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13">
                                            <p:txEl>
                                              <p:pRg st="0" end="0"/>
                                            </p:txEl>
                                          </p:spTgt>
                                        </p:tgtEl>
                                      </p:cBhvr>
                                      <p:to x="100000" y="60000"/>
                                    </p:animScale>
                                    <p:animScale>
                                      <p:cBhvr>
                                        <p:cTn id="128" dur="166" decel="50000">
                                          <p:stCondLst>
                                            <p:cond delay="676"/>
                                          </p:stCondLst>
                                        </p:cTn>
                                        <p:tgtEl>
                                          <p:spTgt spid="13">
                                            <p:txEl>
                                              <p:pRg st="0" end="0"/>
                                            </p:txEl>
                                          </p:spTgt>
                                        </p:tgtEl>
                                      </p:cBhvr>
                                      <p:to x="100000" y="100000"/>
                                    </p:animScale>
                                    <p:animScale>
                                      <p:cBhvr>
                                        <p:cTn id="129" dur="26">
                                          <p:stCondLst>
                                            <p:cond delay="1312"/>
                                          </p:stCondLst>
                                        </p:cTn>
                                        <p:tgtEl>
                                          <p:spTgt spid="13">
                                            <p:txEl>
                                              <p:pRg st="0" end="0"/>
                                            </p:txEl>
                                          </p:spTgt>
                                        </p:tgtEl>
                                      </p:cBhvr>
                                      <p:to x="100000" y="80000"/>
                                    </p:animScale>
                                    <p:animScale>
                                      <p:cBhvr>
                                        <p:cTn id="130" dur="166" decel="50000">
                                          <p:stCondLst>
                                            <p:cond delay="1338"/>
                                          </p:stCondLst>
                                        </p:cTn>
                                        <p:tgtEl>
                                          <p:spTgt spid="13">
                                            <p:txEl>
                                              <p:pRg st="0" end="0"/>
                                            </p:txEl>
                                          </p:spTgt>
                                        </p:tgtEl>
                                      </p:cBhvr>
                                      <p:to x="100000" y="100000"/>
                                    </p:animScale>
                                    <p:animScale>
                                      <p:cBhvr>
                                        <p:cTn id="131" dur="26">
                                          <p:stCondLst>
                                            <p:cond delay="1642"/>
                                          </p:stCondLst>
                                        </p:cTn>
                                        <p:tgtEl>
                                          <p:spTgt spid="13">
                                            <p:txEl>
                                              <p:pRg st="0" end="0"/>
                                            </p:txEl>
                                          </p:spTgt>
                                        </p:tgtEl>
                                      </p:cBhvr>
                                      <p:to x="100000" y="90000"/>
                                    </p:animScale>
                                    <p:animScale>
                                      <p:cBhvr>
                                        <p:cTn id="132" dur="166" decel="50000">
                                          <p:stCondLst>
                                            <p:cond delay="1668"/>
                                          </p:stCondLst>
                                        </p:cTn>
                                        <p:tgtEl>
                                          <p:spTgt spid="13">
                                            <p:txEl>
                                              <p:pRg st="0" end="0"/>
                                            </p:txEl>
                                          </p:spTgt>
                                        </p:tgtEl>
                                      </p:cBhvr>
                                      <p:to x="100000" y="100000"/>
                                    </p:animScale>
                                    <p:animScale>
                                      <p:cBhvr>
                                        <p:cTn id="133" dur="26">
                                          <p:stCondLst>
                                            <p:cond delay="1808"/>
                                          </p:stCondLst>
                                        </p:cTn>
                                        <p:tgtEl>
                                          <p:spTgt spid="13">
                                            <p:txEl>
                                              <p:pRg st="0" end="0"/>
                                            </p:txEl>
                                          </p:spTgt>
                                        </p:tgtEl>
                                      </p:cBhvr>
                                      <p:to x="100000" y="95000"/>
                                    </p:animScale>
                                    <p:animScale>
                                      <p:cBhvr>
                                        <p:cTn id="134" dur="166" decel="50000">
                                          <p:stCondLst>
                                            <p:cond delay="1834"/>
                                          </p:stCondLst>
                                        </p:cTn>
                                        <p:tgtEl>
                                          <p:spTgt spid="13">
                                            <p:txEl>
                                              <p:pRg st="0" end="0"/>
                                            </p:txEl>
                                          </p:spTgt>
                                        </p:tgtEl>
                                      </p:cBhvr>
                                      <p:to x="100000" y="100000"/>
                                    </p:animScale>
                                  </p:childTnLst>
                                </p:cTn>
                              </p:par>
                              <p:par>
                                <p:cTn id="135" presetID="26" presetClass="entr" presetSubtype="0" fill="hold" nodeType="withEffect">
                                  <p:stCondLst>
                                    <p:cond delay="0"/>
                                  </p:stCondLst>
                                  <p:childTnLst>
                                    <p:set>
                                      <p:cBhvr>
                                        <p:cTn id="136" dur="1" fill="hold">
                                          <p:stCondLst>
                                            <p:cond delay="0"/>
                                          </p:stCondLst>
                                        </p:cTn>
                                        <p:tgtEl>
                                          <p:spTgt spid="13">
                                            <p:txEl>
                                              <p:pRg st="1" end="1"/>
                                            </p:txEl>
                                          </p:spTgt>
                                        </p:tgtEl>
                                        <p:attrNameLst>
                                          <p:attrName>style.visibility</p:attrName>
                                        </p:attrNameLst>
                                      </p:cBhvr>
                                      <p:to>
                                        <p:strVal val="visible"/>
                                      </p:to>
                                    </p:set>
                                    <p:animEffect transition="in" filter="wipe(down)">
                                      <p:cBhvr>
                                        <p:cTn id="137" dur="580">
                                          <p:stCondLst>
                                            <p:cond delay="0"/>
                                          </p:stCondLst>
                                        </p:cTn>
                                        <p:tgtEl>
                                          <p:spTgt spid="13">
                                            <p:txEl>
                                              <p:pRg st="1" end="1"/>
                                            </p:txEl>
                                          </p:spTgt>
                                        </p:tgtEl>
                                      </p:cBhvr>
                                    </p:animEffect>
                                    <p:anim calcmode="lin" valueType="num">
                                      <p:cBhvr>
                                        <p:cTn id="138" dur="1822" tmFilter="0,0; 0.14,0.36; 0.43,0.73; 0.71,0.91; 1.0,1.0">
                                          <p:stCondLst>
                                            <p:cond delay="0"/>
                                          </p:stCondLst>
                                        </p:cTn>
                                        <p:tgtEl>
                                          <p:spTgt spid="13">
                                            <p:txEl>
                                              <p:pRg st="1" end="1"/>
                                            </p:txEl>
                                          </p:spTgt>
                                        </p:tgtEl>
                                        <p:attrNameLst>
                                          <p:attrName>ppt_x</p:attrName>
                                        </p:attrNameLst>
                                      </p:cBhvr>
                                      <p:tavLst>
                                        <p:tav tm="0">
                                          <p:val>
                                            <p:strVal val="#ppt_x-0.25"/>
                                          </p:val>
                                        </p:tav>
                                        <p:tav tm="100000">
                                          <p:val>
                                            <p:strVal val="#ppt_x"/>
                                          </p:val>
                                        </p:tav>
                                      </p:tavLst>
                                    </p:anim>
                                    <p:anim calcmode="lin" valueType="num">
                                      <p:cBhvr>
                                        <p:cTn id="139" dur="664" tmFilter="0.0,0.0; 0.25,0.07; 0.50,0.2; 0.75,0.467; 1.0,1.0">
                                          <p:stCondLst>
                                            <p:cond delay="0"/>
                                          </p:stCondLst>
                                        </p:cTn>
                                        <p:tgtEl>
                                          <p:spTgt spid="13">
                                            <p:txEl>
                                              <p:pRg st="1" end="1"/>
                                            </p:txEl>
                                          </p:spTgt>
                                        </p:tgtEl>
                                        <p:attrNameLst>
                                          <p:attrName>ppt_y</p:attrName>
                                        </p:attrNameLst>
                                      </p:cBhvr>
                                      <p:tavLst>
                                        <p:tav tm="0" fmla="#ppt_y-sin(pi*$)/3">
                                          <p:val>
                                            <p:fltVal val="0.5"/>
                                          </p:val>
                                        </p:tav>
                                        <p:tav tm="100000">
                                          <p:val>
                                            <p:fltVal val="1"/>
                                          </p:val>
                                        </p:tav>
                                      </p:tavLst>
                                    </p:anim>
                                    <p:anim calcmode="lin" valueType="num">
                                      <p:cBhvr>
                                        <p:cTn id="140" dur="664" tmFilter="0, 0; 0.125,0.2665; 0.25,0.4; 0.375,0.465; 0.5,0.5;  0.625,0.535; 0.75,0.6; 0.875,0.7335; 1,1">
                                          <p:stCondLst>
                                            <p:cond delay="664"/>
                                          </p:stCondLst>
                                        </p:cTn>
                                        <p:tgtEl>
                                          <p:spTgt spid="13">
                                            <p:txEl>
                                              <p:pRg st="1" end="1"/>
                                            </p:txEl>
                                          </p:spTgt>
                                        </p:tgtEl>
                                        <p:attrNameLst>
                                          <p:attrName>ppt_y</p:attrName>
                                        </p:attrNameLst>
                                      </p:cBhvr>
                                      <p:tavLst>
                                        <p:tav tm="0" fmla="#ppt_y-sin(pi*$)/9">
                                          <p:val>
                                            <p:fltVal val="0"/>
                                          </p:val>
                                        </p:tav>
                                        <p:tav tm="100000">
                                          <p:val>
                                            <p:fltVal val="1"/>
                                          </p:val>
                                        </p:tav>
                                      </p:tavLst>
                                    </p:anim>
                                    <p:anim calcmode="lin" valueType="num">
                                      <p:cBhvr>
                                        <p:cTn id="141" dur="332" tmFilter="0, 0; 0.125,0.2665; 0.25,0.4; 0.375,0.465; 0.5,0.5;  0.625,0.535; 0.75,0.6; 0.875,0.7335; 1,1">
                                          <p:stCondLst>
                                            <p:cond delay="1324"/>
                                          </p:stCondLst>
                                        </p:cTn>
                                        <p:tgtEl>
                                          <p:spTgt spid="13">
                                            <p:txEl>
                                              <p:pRg st="1" end="1"/>
                                            </p:txEl>
                                          </p:spTgt>
                                        </p:tgtEl>
                                        <p:attrNameLst>
                                          <p:attrName>ppt_y</p:attrName>
                                        </p:attrNameLst>
                                      </p:cBhvr>
                                      <p:tavLst>
                                        <p:tav tm="0" fmla="#ppt_y-sin(pi*$)/27">
                                          <p:val>
                                            <p:fltVal val="0"/>
                                          </p:val>
                                        </p:tav>
                                        <p:tav tm="100000">
                                          <p:val>
                                            <p:fltVal val="1"/>
                                          </p:val>
                                        </p:tav>
                                      </p:tavLst>
                                    </p:anim>
                                    <p:anim calcmode="lin" valueType="num">
                                      <p:cBhvr>
                                        <p:cTn id="142" dur="164" tmFilter="0, 0; 0.125,0.2665; 0.25,0.4; 0.375,0.465; 0.5,0.5;  0.625,0.535; 0.75,0.6; 0.875,0.7335; 1,1">
                                          <p:stCondLst>
                                            <p:cond delay="1656"/>
                                          </p:stCondLst>
                                        </p:cTn>
                                        <p:tgtEl>
                                          <p:spTgt spid="13">
                                            <p:txEl>
                                              <p:pRg st="1" end="1"/>
                                            </p:txEl>
                                          </p:spTgt>
                                        </p:tgtEl>
                                        <p:attrNameLst>
                                          <p:attrName>ppt_y</p:attrName>
                                        </p:attrNameLst>
                                      </p:cBhvr>
                                      <p:tavLst>
                                        <p:tav tm="0" fmla="#ppt_y-sin(pi*$)/81">
                                          <p:val>
                                            <p:fltVal val="0"/>
                                          </p:val>
                                        </p:tav>
                                        <p:tav tm="100000">
                                          <p:val>
                                            <p:fltVal val="1"/>
                                          </p:val>
                                        </p:tav>
                                      </p:tavLst>
                                    </p:anim>
                                    <p:animScale>
                                      <p:cBhvr>
                                        <p:cTn id="143" dur="26">
                                          <p:stCondLst>
                                            <p:cond delay="650"/>
                                          </p:stCondLst>
                                        </p:cTn>
                                        <p:tgtEl>
                                          <p:spTgt spid="13">
                                            <p:txEl>
                                              <p:pRg st="1" end="1"/>
                                            </p:txEl>
                                          </p:spTgt>
                                        </p:tgtEl>
                                      </p:cBhvr>
                                      <p:to x="100000" y="60000"/>
                                    </p:animScale>
                                    <p:animScale>
                                      <p:cBhvr>
                                        <p:cTn id="144" dur="166" decel="50000">
                                          <p:stCondLst>
                                            <p:cond delay="676"/>
                                          </p:stCondLst>
                                        </p:cTn>
                                        <p:tgtEl>
                                          <p:spTgt spid="13">
                                            <p:txEl>
                                              <p:pRg st="1" end="1"/>
                                            </p:txEl>
                                          </p:spTgt>
                                        </p:tgtEl>
                                      </p:cBhvr>
                                      <p:to x="100000" y="100000"/>
                                    </p:animScale>
                                    <p:animScale>
                                      <p:cBhvr>
                                        <p:cTn id="145" dur="26">
                                          <p:stCondLst>
                                            <p:cond delay="1312"/>
                                          </p:stCondLst>
                                        </p:cTn>
                                        <p:tgtEl>
                                          <p:spTgt spid="13">
                                            <p:txEl>
                                              <p:pRg st="1" end="1"/>
                                            </p:txEl>
                                          </p:spTgt>
                                        </p:tgtEl>
                                      </p:cBhvr>
                                      <p:to x="100000" y="80000"/>
                                    </p:animScale>
                                    <p:animScale>
                                      <p:cBhvr>
                                        <p:cTn id="146" dur="166" decel="50000">
                                          <p:stCondLst>
                                            <p:cond delay="1338"/>
                                          </p:stCondLst>
                                        </p:cTn>
                                        <p:tgtEl>
                                          <p:spTgt spid="13">
                                            <p:txEl>
                                              <p:pRg st="1" end="1"/>
                                            </p:txEl>
                                          </p:spTgt>
                                        </p:tgtEl>
                                      </p:cBhvr>
                                      <p:to x="100000" y="100000"/>
                                    </p:animScale>
                                    <p:animScale>
                                      <p:cBhvr>
                                        <p:cTn id="147" dur="26">
                                          <p:stCondLst>
                                            <p:cond delay="1642"/>
                                          </p:stCondLst>
                                        </p:cTn>
                                        <p:tgtEl>
                                          <p:spTgt spid="13">
                                            <p:txEl>
                                              <p:pRg st="1" end="1"/>
                                            </p:txEl>
                                          </p:spTgt>
                                        </p:tgtEl>
                                      </p:cBhvr>
                                      <p:to x="100000" y="90000"/>
                                    </p:animScale>
                                    <p:animScale>
                                      <p:cBhvr>
                                        <p:cTn id="148" dur="166" decel="50000">
                                          <p:stCondLst>
                                            <p:cond delay="1668"/>
                                          </p:stCondLst>
                                        </p:cTn>
                                        <p:tgtEl>
                                          <p:spTgt spid="13">
                                            <p:txEl>
                                              <p:pRg st="1" end="1"/>
                                            </p:txEl>
                                          </p:spTgt>
                                        </p:tgtEl>
                                      </p:cBhvr>
                                      <p:to x="100000" y="100000"/>
                                    </p:animScale>
                                    <p:animScale>
                                      <p:cBhvr>
                                        <p:cTn id="149" dur="26">
                                          <p:stCondLst>
                                            <p:cond delay="1808"/>
                                          </p:stCondLst>
                                        </p:cTn>
                                        <p:tgtEl>
                                          <p:spTgt spid="13">
                                            <p:txEl>
                                              <p:pRg st="1" end="1"/>
                                            </p:txEl>
                                          </p:spTgt>
                                        </p:tgtEl>
                                      </p:cBhvr>
                                      <p:to x="100000" y="95000"/>
                                    </p:animScale>
                                    <p:animScale>
                                      <p:cBhvr>
                                        <p:cTn id="150" dur="166" decel="50000">
                                          <p:stCondLst>
                                            <p:cond delay="1834"/>
                                          </p:stCondLst>
                                        </p:cTn>
                                        <p:tgtEl>
                                          <p:spTgt spid="13">
                                            <p:txEl>
                                              <p:pRg st="1" end="1"/>
                                            </p:txEl>
                                          </p:spTgt>
                                        </p:tgtEl>
                                      </p:cBhvr>
                                      <p:to x="100000" y="100000"/>
                                    </p:animScale>
                                  </p:childTnLst>
                                </p:cTn>
                              </p:par>
                              <p:par>
                                <p:cTn id="151" presetID="26" presetClass="entr" presetSubtype="0" fill="hold" nodeType="withEffect">
                                  <p:stCondLst>
                                    <p:cond delay="0"/>
                                  </p:stCondLst>
                                  <p:childTnLst>
                                    <p:set>
                                      <p:cBhvr>
                                        <p:cTn id="152" dur="1" fill="hold">
                                          <p:stCondLst>
                                            <p:cond delay="0"/>
                                          </p:stCondLst>
                                        </p:cTn>
                                        <p:tgtEl>
                                          <p:spTgt spid="13">
                                            <p:txEl>
                                              <p:pRg st="2" end="2"/>
                                            </p:txEl>
                                          </p:spTgt>
                                        </p:tgtEl>
                                        <p:attrNameLst>
                                          <p:attrName>style.visibility</p:attrName>
                                        </p:attrNameLst>
                                      </p:cBhvr>
                                      <p:to>
                                        <p:strVal val="visible"/>
                                      </p:to>
                                    </p:set>
                                    <p:animEffect transition="in" filter="wipe(down)">
                                      <p:cBhvr>
                                        <p:cTn id="153" dur="580">
                                          <p:stCondLst>
                                            <p:cond delay="0"/>
                                          </p:stCondLst>
                                        </p:cTn>
                                        <p:tgtEl>
                                          <p:spTgt spid="13">
                                            <p:txEl>
                                              <p:pRg st="2" end="2"/>
                                            </p:txEl>
                                          </p:spTgt>
                                        </p:tgtEl>
                                      </p:cBhvr>
                                    </p:animEffect>
                                    <p:anim calcmode="lin" valueType="num">
                                      <p:cBhvr>
                                        <p:cTn id="154" dur="1822" tmFilter="0,0; 0.14,0.36; 0.43,0.73; 0.71,0.91; 1.0,1.0">
                                          <p:stCondLst>
                                            <p:cond delay="0"/>
                                          </p:stCondLst>
                                        </p:cTn>
                                        <p:tgtEl>
                                          <p:spTgt spid="13">
                                            <p:txEl>
                                              <p:pRg st="2" end="2"/>
                                            </p:txEl>
                                          </p:spTgt>
                                        </p:tgtEl>
                                        <p:attrNameLst>
                                          <p:attrName>ppt_x</p:attrName>
                                        </p:attrNameLst>
                                      </p:cBhvr>
                                      <p:tavLst>
                                        <p:tav tm="0">
                                          <p:val>
                                            <p:strVal val="#ppt_x-0.25"/>
                                          </p:val>
                                        </p:tav>
                                        <p:tav tm="100000">
                                          <p:val>
                                            <p:strVal val="#ppt_x"/>
                                          </p:val>
                                        </p:tav>
                                      </p:tavLst>
                                    </p:anim>
                                    <p:anim calcmode="lin" valueType="num">
                                      <p:cBhvr>
                                        <p:cTn id="155" dur="664" tmFilter="0.0,0.0; 0.25,0.07; 0.50,0.2; 0.75,0.467; 1.0,1.0">
                                          <p:stCondLst>
                                            <p:cond delay="0"/>
                                          </p:stCondLst>
                                        </p:cTn>
                                        <p:tgtEl>
                                          <p:spTgt spid="13">
                                            <p:txEl>
                                              <p:pRg st="2" end="2"/>
                                            </p:txEl>
                                          </p:spTgt>
                                        </p:tgtEl>
                                        <p:attrNameLst>
                                          <p:attrName>ppt_y</p:attrName>
                                        </p:attrNameLst>
                                      </p:cBhvr>
                                      <p:tavLst>
                                        <p:tav tm="0" fmla="#ppt_y-sin(pi*$)/3">
                                          <p:val>
                                            <p:fltVal val="0.5"/>
                                          </p:val>
                                        </p:tav>
                                        <p:tav tm="100000">
                                          <p:val>
                                            <p:fltVal val="1"/>
                                          </p:val>
                                        </p:tav>
                                      </p:tavLst>
                                    </p:anim>
                                    <p:anim calcmode="lin" valueType="num">
                                      <p:cBhvr>
                                        <p:cTn id="156" dur="664" tmFilter="0, 0; 0.125,0.2665; 0.25,0.4; 0.375,0.465; 0.5,0.5;  0.625,0.535; 0.75,0.6; 0.875,0.7335; 1,1">
                                          <p:stCondLst>
                                            <p:cond delay="664"/>
                                          </p:stCondLst>
                                        </p:cTn>
                                        <p:tgtEl>
                                          <p:spTgt spid="13">
                                            <p:txEl>
                                              <p:pRg st="2" end="2"/>
                                            </p:txEl>
                                          </p:spTgt>
                                        </p:tgtEl>
                                        <p:attrNameLst>
                                          <p:attrName>ppt_y</p:attrName>
                                        </p:attrNameLst>
                                      </p:cBhvr>
                                      <p:tavLst>
                                        <p:tav tm="0" fmla="#ppt_y-sin(pi*$)/9">
                                          <p:val>
                                            <p:fltVal val="0"/>
                                          </p:val>
                                        </p:tav>
                                        <p:tav tm="100000">
                                          <p:val>
                                            <p:fltVal val="1"/>
                                          </p:val>
                                        </p:tav>
                                      </p:tavLst>
                                    </p:anim>
                                    <p:anim calcmode="lin" valueType="num">
                                      <p:cBhvr>
                                        <p:cTn id="157" dur="332" tmFilter="0, 0; 0.125,0.2665; 0.25,0.4; 0.375,0.465; 0.5,0.5;  0.625,0.535; 0.75,0.6; 0.875,0.7335; 1,1">
                                          <p:stCondLst>
                                            <p:cond delay="1324"/>
                                          </p:stCondLst>
                                        </p:cTn>
                                        <p:tgtEl>
                                          <p:spTgt spid="13">
                                            <p:txEl>
                                              <p:pRg st="2" end="2"/>
                                            </p:txEl>
                                          </p:spTgt>
                                        </p:tgtEl>
                                        <p:attrNameLst>
                                          <p:attrName>ppt_y</p:attrName>
                                        </p:attrNameLst>
                                      </p:cBhvr>
                                      <p:tavLst>
                                        <p:tav tm="0" fmla="#ppt_y-sin(pi*$)/27">
                                          <p:val>
                                            <p:fltVal val="0"/>
                                          </p:val>
                                        </p:tav>
                                        <p:tav tm="100000">
                                          <p:val>
                                            <p:fltVal val="1"/>
                                          </p:val>
                                        </p:tav>
                                      </p:tavLst>
                                    </p:anim>
                                    <p:anim calcmode="lin" valueType="num">
                                      <p:cBhvr>
                                        <p:cTn id="158" dur="164" tmFilter="0, 0; 0.125,0.2665; 0.25,0.4; 0.375,0.465; 0.5,0.5;  0.625,0.535; 0.75,0.6; 0.875,0.7335; 1,1">
                                          <p:stCondLst>
                                            <p:cond delay="1656"/>
                                          </p:stCondLst>
                                        </p:cTn>
                                        <p:tgtEl>
                                          <p:spTgt spid="13">
                                            <p:txEl>
                                              <p:pRg st="2" end="2"/>
                                            </p:txEl>
                                          </p:spTgt>
                                        </p:tgtEl>
                                        <p:attrNameLst>
                                          <p:attrName>ppt_y</p:attrName>
                                        </p:attrNameLst>
                                      </p:cBhvr>
                                      <p:tavLst>
                                        <p:tav tm="0" fmla="#ppt_y-sin(pi*$)/81">
                                          <p:val>
                                            <p:fltVal val="0"/>
                                          </p:val>
                                        </p:tav>
                                        <p:tav tm="100000">
                                          <p:val>
                                            <p:fltVal val="1"/>
                                          </p:val>
                                        </p:tav>
                                      </p:tavLst>
                                    </p:anim>
                                    <p:animScale>
                                      <p:cBhvr>
                                        <p:cTn id="159" dur="26">
                                          <p:stCondLst>
                                            <p:cond delay="650"/>
                                          </p:stCondLst>
                                        </p:cTn>
                                        <p:tgtEl>
                                          <p:spTgt spid="13">
                                            <p:txEl>
                                              <p:pRg st="2" end="2"/>
                                            </p:txEl>
                                          </p:spTgt>
                                        </p:tgtEl>
                                      </p:cBhvr>
                                      <p:to x="100000" y="60000"/>
                                    </p:animScale>
                                    <p:animScale>
                                      <p:cBhvr>
                                        <p:cTn id="160" dur="166" decel="50000">
                                          <p:stCondLst>
                                            <p:cond delay="676"/>
                                          </p:stCondLst>
                                        </p:cTn>
                                        <p:tgtEl>
                                          <p:spTgt spid="13">
                                            <p:txEl>
                                              <p:pRg st="2" end="2"/>
                                            </p:txEl>
                                          </p:spTgt>
                                        </p:tgtEl>
                                      </p:cBhvr>
                                      <p:to x="100000" y="100000"/>
                                    </p:animScale>
                                    <p:animScale>
                                      <p:cBhvr>
                                        <p:cTn id="161" dur="26">
                                          <p:stCondLst>
                                            <p:cond delay="1312"/>
                                          </p:stCondLst>
                                        </p:cTn>
                                        <p:tgtEl>
                                          <p:spTgt spid="13">
                                            <p:txEl>
                                              <p:pRg st="2" end="2"/>
                                            </p:txEl>
                                          </p:spTgt>
                                        </p:tgtEl>
                                      </p:cBhvr>
                                      <p:to x="100000" y="80000"/>
                                    </p:animScale>
                                    <p:animScale>
                                      <p:cBhvr>
                                        <p:cTn id="162" dur="166" decel="50000">
                                          <p:stCondLst>
                                            <p:cond delay="1338"/>
                                          </p:stCondLst>
                                        </p:cTn>
                                        <p:tgtEl>
                                          <p:spTgt spid="13">
                                            <p:txEl>
                                              <p:pRg st="2" end="2"/>
                                            </p:txEl>
                                          </p:spTgt>
                                        </p:tgtEl>
                                      </p:cBhvr>
                                      <p:to x="100000" y="100000"/>
                                    </p:animScale>
                                    <p:animScale>
                                      <p:cBhvr>
                                        <p:cTn id="163" dur="26">
                                          <p:stCondLst>
                                            <p:cond delay="1642"/>
                                          </p:stCondLst>
                                        </p:cTn>
                                        <p:tgtEl>
                                          <p:spTgt spid="13">
                                            <p:txEl>
                                              <p:pRg st="2" end="2"/>
                                            </p:txEl>
                                          </p:spTgt>
                                        </p:tgtEl>
                                      </p:cBhvr>
                                      <p:to x="100000" y="90000"/>
                                    </p:animScale>
                                    <p:animScale>
                                      <p:cBhvr>
                                        <p:cTn id="164" dur="166" decel="50000">
                                          <p:stCondLst>
                                            <p:cond delay="1668"/>
                                          </p:stCondLst>
                                        </p:cTn>
                                        <p:tgtEl>
                                          <p:spTgt spid="13">
                                            <p:txEl>
                                              <p:pRg st="2" end="2"/>
                                            </p:txEl>
                                          </p:spTgt>
                                        </p:tgtEl>
                                      </p:cBhvr>
                                      <p:to x="100000" y="100000"/>
                                    </p:animScale>
                                    <p:animScale>
                                      <p:cBhvr>
                                        <p:cTn id="165" dur="26">
                                          <p:stCondLst>
                                            <p:cond delay="1808"/>
                                          </p:stCondLst>
                                        </p:cTn>
                                        <p:tgtEl>
                                          <p:spTgt spid="13">
                                            <p:txEl>
                                              <p:pRg st="2" end="2"/>
                                            </p:txEl>
                                          </p:spTgt>
                                        </p:tgtEl>
                                      </p:cBhvr>
                                      <p:to x="100000" y="95000"/>
                                    </p:animScale>
                                    <p:animScale>
                                      <p:cBhvr>
                                        <p:cTn id="166" dur="166" decel="50000">
                                          <p:stCondLst>
                                            <p:cond delay="1834"/>
                                          </p:stCondLst>
                                        </p:cTn>
                                        <p:tgtEl>
                                          <p:spTgt spid="13">
                                            <p:txEl>
                                              <p:pRg st="2" end="2"/>
                                            </p:txEl>
                                          </p:spTgt>
                                        </p:tgtEl>
                                      </p:cBhvr>
                                      <p:to x="100000" y="100000"/>
                                    </p:animScale>
                                  </p:childTnLst>
                                </p:cTn>
                              </p:par>
                              <p:par>
                                <p:cTn id="167" presetID="26" presetClass="entr" presetSubtype="0" fill="hold" nodeType="withEffect">
                                  <p:stCondLst>
                                    <p:cond delay="0"/>
                                  </p:stCondLst>
                                  <p:childTnLst>
                                    <p:set>
                                      <p:cBhvr>
                                        <p:cTn id="168" dur="1" fill="hold">
                                          <p:stCondLst>
                                            <p:cond delay="0"/>
                                          </p:stCondLst>
                                        </p:cTn>
                                        <p:tgtEl>
                                          <p:spTgt spid="13">
                                            <p:txEl>
                                              <p:pRg st="3" end="3"/>
                                            </p:txEl>
                                          </p:spTgt>
                                        </p:tgtEl>
                                        <p:attrNameLst>
                                          <p:attrName>style.visibility</p:attrName>
                                        </p:attrNameLst>
                                      </p:cBhvr>
                                      <p:to>
                                        <p:strVal val="visible"/>
                                      </p:to>
                                    </p:set>
                                    <p:animEffect transition="in" filter="wipe(down)">
                                      <p:cBhvr>
                                        <p:cTn id="169" dur="580">
                                          <p:stCondLst>
                                            <p:cond delay="0"/>
                                          </p:stCondLst>
                                        </p:cTn>
                                        <p:tgtEl>
                                          <p:spTgt spid="13">
                                            <p:txEl>
                                              <p:pRg st="3" end="3"/>
                                            </p:txEl>
                                          </p:spTgt>
                                        </p:tgtEl>
                                      </p:cBhvr>
                                    </p:animEffect>
                                    <p:anim calcmode="lin" valueType="num">
                                      <p:cBhvr>
                                        <p:cTn id="170" dur="1822" tmFilter="0,0; 0.14,0.36; 0.43,0.73; 0.71,0.91; 1.0,1.0">
                                          <p:stCondLst>
                                            <p:cond delay="0"/>
                                          </p:stCondLst>
                                        </p:cTn>
                                        <p:tgtEl>
                                          <p:spTgt spid="13">
                                            <p:txEl>
                                              <p:pRg st="3" end="3"/>
                                            </p:txEl>
                                          </p:spTgt>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13">
                                            <p:txEl>
                                              <p:pRg st="3" end="3"/>
                                            </p:txEl>
                                          </p:spTgt>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13">
                                            <p:txEl>
                                              <p:pRg st="3" end="3"/>
                                            </p:txEl>
                                          </p:spTgt>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13">
                                            <p:txEl>
                                              <p:pRg st="3" end="3"/>
                                            </p:txEl>
                                          </p:spTgt>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13">
                                            <p:txEl>
                                              <p:pRg st="3" end="3"/>
                                            </p:txEl>
                                          </p:spTgt>
                                        </p:tgtEl>
                                        <p:attrNameLst>
                                          <p:attrName>ppt_y</p:attrName>
                                        </p:attrNameLst>
                                      </p:cBhvr>
                                      <p:tavLst>
                                        <p:tav tm="0" fmla="#ppt_y-sin(pi*$)/81">
                                          <p:val>
                                            <p:fltVal val="0"/>
                                          </p:val>
                                        </p:tav>
                                        <p:tav tm="100000">
                                          <p:val>
                                            <p:fltVal val="1"/>
                                          </p:val>
                                        </p:tav>
                                      </p:tavLst>
                                    </p:anim>
                                    <p:animScale>
                                      <p:cBhvr>
                                        <p:cTn id="175" dur="26">
                                          <p:stCondLst>
                                            <p:cond delay="650"/>
                                          </p:stCondLst>
                                        </p:cTn>
                                        <p:tgtEl>
                                          <p:spTgt spid="13">
                                            <p:txEl>
                                              <p:pRg st="3" end="3"/>
                                            </p:txEl>
                                          </p:spTgt>
                                        </p:tgtEl>
                                      </p:cBhvr>
                                      <p:to x="100000" y="60000"/>
                                    </p:animScale>
                                    <p:animScale>
                                      <p:cBhvr>
                                        <p:cTn id="176" dur="166" decel="50000">
                                          <p:stCondLst>
                                            <p:cond delay="676"/>
                                          </p:stCondLst>
                                        </p:cTn>
                                        <p:tgtEl>
                                          <p:spTgt spid="13">
                                            <p:txEl>
                                              <p:pRg st="3" end="3"/>
                                            </p:txEl>
                                          </p:spTgt>
                                        </p:tgtEl>
                                      </p:cBhvr>
                                      <p:to x="100000" y="100000"/>
                                    </p:animScale>
                                    <p:animScale>
                                      <p:cBhvr>
                                        <p:cTn id="177" dur="26">
                                          <p:stCondLst>
                                            <p:cond delay="1312"/>
                                          </p:stCondLst>
                                        </p:cTn>
                                        <p:tgtEl>
                                          <p:spTgt spid="13">
                                            <p:txEl>
                                              <p:pRg st="3" end="3"/>
                                            </p:txEl>
                                          </p:spTgt>
                                        </p:tgtEl>
                                      </p:cBhvr>
                                      <p:to x="100000" y="80000"/>
                                    </p:animScale>
                                    <p:animScale>
                                      <p:cBhvr>
                                        <p:cTn id="178" dur="166" decel="50000">
                                          <p:stCondLst>
                                            <p:cond delay="1338"/>
                                          </p:stCondLst>
                                        </p:cTn>
                                        <p:tgtEl>
                                          <p:spTgt spid="13">
                                            <p:txEl>
                                              <p:pRg st="3" end="3"/>
                                            </p:txEl>
                                          </p:spTgt>
                                        </p:tgtEl>
                                      </p:cBhvr>
                                      <p:to x="100000" y="100000"/>
                                    </p:animScale>
                                    <p:animScale>
                                      <p:cBhvr>
                                        <p:cTn id="179" dur="26">
                                          <p:stCondLst>
                                            <p:cond delay="1642"/>
                                          </p:stCondLst>
                                        </p:cTn>
                                        <p:tgtEl>
                                          <p:spTgt spid="13">
                                            <p:txEl>
                                              <p:pRg st="3" end="3"/>
                                            </p:txEl>
                                          </p:spTgt>
                                        </p:tgtEl>
                                      </p:cBhvr>
                                      <p:to x="100000" y="90000"/>
                                    </p:animScale>
                                    <p:animScale>
                                      <p:cBhvr>
                                        <p:cTn id="180" dur="166" decel="50000">
                                          <p:stCondLst>
                                            <p:cond delay="1668"/>
                                          </p:stCondLst>
                                        </p:cTn>
                                        <p:tgtEl>
                                          <p:spTgt spid="13">
                                            <p:txEl>
                                              <p:pRg st="3" end="3"/>
                                            </p:txEl>
                                          </p:spTgt>
                                        </p:tgtEl>
                                      </p:cBhvr>
                                      <p:to x="100000" y="100000"/>
                                    </p:animScale>
                                    <p:animScale>
                                      <p:cBhvr>
                                        <p:cTn id="181" dur="26">
                                          <p:stCondLst>
                                            <p:cond delay="1808"/>
                                          </p:stCondLst>
                                        </p:cTn>
                                        <p:tgtEl>
                                          <p:spTgt spid="13">
                                            <p:txEl>
                                              <p:pRg st="3" end="3"/>
                                            </p:txEl>
                                          </p:spTgt>
                                        </p:tgtEl>
                                      </p:cBhvr>
                                      <p:to x="100000" y="95000"/>
                                    </p:animScale>
                                    <p:animScale>
                                      <p:cBhvr>
                                        <p:cTn id="182" dur="166" decel="50000">
                                          <p:stCondLst>
                                            <p:cond delay="1834"/>
                                          </p:stCondLst>
                                        </p:cTn>
                                        <p:tgtEl>
                                          <p:spTgt spid="13">
                                            <p:txEl>
                                              <p:pRg st="3" end="3"/>
                                            </p:txEl>
                                          </p:spTgt>
                                        </p:tgtEl>
                                      </p:cBhvr>
                                      <p:to x="100000" y="100000"/>
                                    </p:animScale>
                                  </p:childTnLst>
                                </p:cTn>
                              </p:par>
                              <p:par>
                                <p:cTn id="183" presetID="26" presetClass="entr" presetSubtype="0" fill="hold" nodeType="withEffect">
                                  <p:stCondLst>
                                    <p:cond delay="0"/>
                                  </p:stCondLst>
                                  <p:childTnLst>
                                    <p:set>
                                      <p:cBhvr>
                                        <p:cTn id="184" dur="1" fill="hold">
                                          <p:stCondLst>
                                            <p:cond delay="0"/>
                                          </p:stCondLst>
                                        </p:cTn>
                                        <p:tgtEl>
                                          <p:spTgt spid="13">
                                            <p:txEl>
                                              <p:pRg st="4" end="4"/>
                                            </p:txEl>
                                          </p:spTgt>
                                        </p:tgtEl>
                                        <p:attrNameLst>
                                          <p:attrName>style.visibility</p:attrName>
                                        </p:attrNameLst>
                                      </p:cBhvr>
                                      <p:to>
                                        <p:strVal val="visible"/>
                                      </p:to>
                                    </p:set>
                                    <p:animEffect transition="in" filter="wipe(down)">
                                      <p:cBhvr>
                                        <p:cTn id="185" dur="580">
                                          <p:stCondLst>
                                            <p:cond delay="0"/>
                                          </p:stCondLst>
                                        </p:cTn>
                                        <p:tgtEl>
                                          <p:spTgt spid="13">
                                            <p:txEl>
                                              <p:pRg st="4" end="4"/>
                                            </p:txEl>
                                          </p:spTgt>
                                        </p:tgtEl>
                                      </p:cBhvr>
                                    </p:animEffect>
                                    <p:anim calcmode="lin" valueType="num">
                                      <p:cBhvr>
                                        <p:cTn id="186" dur="1822" tmFilter="0,0; 0.14,0.36; 0.43,0.73; 0.71,0.91; 1.0,1.0">
                                          <p:stCondLst>
                                            <p:cond delay="0"/>
                                          </p:stCondLst>
                                        </p:cTn>
                                        <p:tgtEl>
                                          <p:spTgt spid="13">
                                            <p:txEl>
                                              <p:pRg st="4" end="4"/>
                                            </p:txEl>
                                          </p:spTgt>
                                        </p:tgtEl>
                                        <p:attrNameLst>
                                          <p:attrName>ppt_x</p:attrName>
                                        </p:attrNameLst>
                                      </p:cBhvr>
                                      <p:tavLst>
                                        <p:tav tm="0">
                                          <p:val>
                                            <p:strVal val="#ppt_x-0.25"/>
                                          </p:val>
                                        </p:tav>
                                        <p:tav tm="100000">
                                          <p:val>
                                            <p:strVal val="#ppt_x"/>
                                          </p:val>
                                        </p:tav>
                                      </p:tavLst>
                                    </p:anim>
                                    <p:anim calcmode="lin" valueType="num">
                                      <p:cBhvr>
                                        <p:cTn id="187" dur="664" tmFilter="0.0,0.0; 0.25,0.07; 0.50,0.2; 0.75,0.467; 1.0,1.0">
                                          <p:stCondLst>
                                            <p:cond delay="0"/>
                                          </p:stCondLst>
                                        </p:cTn>
                                        <p:tgtEl>
                                          <p:spTgt spid="13">
                                            <p:txEl>
                                              <p:pRg st="4" end="4"/>
                                            </p:txEl>
                                          </p:spTgt>
                                        </p:tgtEl>
                                        <p:attrNameLst>
                                          <p:attrName>ppt_y</p:attrName>
                                        </p:attrNameLst>
                                      </p:cBhvr>
                                      <p:tavLst>
                                        <p:tav tm="0" fmla="#ppt_y-sin(pi*$)/3">
                                          <p:val>
                                            <p:fltVal val="0.5"/>
                                          </p:val>
                                        </p:tav>
                                        <p:tav tm="100000">
                                          <p:val>
                                            <p:fltVal val="1"/>
                                          </p:val>
                                        </p:tav>
                                      </p:tavLst>
                                    </p:anim>
                                    <p:anim calcmode="lin" valueType="num">
                                      <p:cBhvr>
                                        <p:cTn id="188" dur="664" tmFilter="0, 0; 0.125,0.2665; 0.25,0.4; 0.375,0.465; 0.5,0.5;  0.625,0.535; 0.75,0.6; 0.875,0.7335; 1,1">
                                          <p:stCondLst>
                                            <p:cond delay="664"/>
                                          </p:stCondLst>
                                        </p:cTn>
                                        <p:tgtEl>
                                          <p:spTgt spid="13">
                                            <p:txEl>
                                              <p:pRg st="4" end="4"/>
                                            </p:txEl>
                                          </p:spTgt>
                                        </p:tgtEl>
                                        <p:attrNameLst>
                                          <p:attrName>ppt_y</p:attrName>
                                        </p:attrNameLst>
                                      </p:cBhvr>
                                      <p:tavLst>
                                        <p:tav tm="0" fmla="#ppt_y-sin(pi*$)/9">
                                          <p:val>
                                            <p:fltVal val="0"/>
                                          </p:val>
                                        </p:tav>
                                        <p:tav tm="100000">
                                          <p:val>
                                            <p:fltVal val="1"/>
                                          </p:val>
                                        </p:tav>
                                      </p:tavLst>
                                    </p:anim>
                                    <p:anim calcmode="lin" valueType="num">
                                      <p:cBhvr>
                                        <p:cTn id="189" dur="332" tmFilter="0, 0; 0.125,0.2665; 0.25,0.4; 0.375,0.465; 0.5,0.5;  0.625,0.535; 0.75,0.6; 0.875,0.7335; 1,1">
                                          <p:stCondLst>
                                            <p:cond delay="1324"/>
                                          </p:stCondLst>
                                        </p:cTn>
                                        <p:tgtEl>
                                          <p:spTgt spid="13">
                                            <p:txEl>
                                              <p:pRg st="4" end="4"/>
                                            </p:txEl>
                                          </p:spTgt>
                                        </p:tgtEl>
                                        <p:attrNameLst>
                                          <p:attrName>ppt_y</p:attrName>
                                        </p:attrNameLst>
                                      </p:cBhvr>
                                      <p:tavLst>
                                        <p:tav tm="0" fmla="#ppt_y-sin(pi*$)/27">
                                          <p:val>
                                            <p:fltVal val="0"/>
                                          </p:val>
                                        </p:tav>
                                        <p:tav tm="100000">
                                          <p:val>
                                            <p:fltVal val="1"/>
                                          </p:val>
                                        </p:tav>
                                      </p:tavLst>
                                    </p:anim>
                                    <p:anim calcmode="lin" valueType="num">
                                      <p:cBhvr>
                                        <p:cTn id="190" dur="164" tmFilter="0, 0; 0.125,0.2665; 0.25,0.4; 0.375,0.465; 0.5,0.5;  0.625,0.535; 0.75,0.6; 0.875,0.7335; 1,1">
                                          <p:stCondLst>
                                            <p:cond delay="1656"/>
                                          </p:stCondLst>
                                        </p:cTn>
                                        <p:tgtEl>
                                          <p:spTgt spid="13">
                                            <p:txEl>
                                              <p:pRg st="4" end="4"/>
                                            </p:txEl>
                                          </p:spTgt>
                                        </p:tgtEl>
                                        <p:attrNameLst>
                                          <p:attrName>ppt_y</p:attrName>
                                        </p:attrNameLst>
                                      </p:cBhvr>
                                      <p:tavLst>
                                        <p:tav tm="0" fmla="#ppt_y-sin(pi*$)/81">
                                          <p:val>
                                            <p:fltVal val="0"/>
                                          </p:val>
                                        </p:tav>
                                        <p:tav tm="100000">
                                          <p:val>
                                            <p:fltVal val="1"/>
                                          </p:val>
                                        </p:tav>
                                      </p:tavLst>
                                    </p:anim>
                                    <p:animScale>
                                      <p:cBhvr>
                                        <p:cTn id="191" dur="26">
                                          <p:stCondLst>
                                            <p:cond delay="650"/>
                                          </p:stCondLst>
                                        </p:cTn>
                                        <p:tgtEl>
                                          <p:spTgt spid="13">
                                            <p:txEl>
                                              <p:pRg st="4" end="4"/>
                                            </p:txEl>
                                          </p:spTgt>
                                        </p:tgtEl>
                                      </p:cBhvr>
                                      <p:to x="100000" y="60000"/>
                                    </p:animScale>
                                    <p:animScale>
                                      <p:cBhvr>
                                        <p:cTn id="192" dur="166" decel="50000">
                                          <p:stCondLst>
                                            <p:cond delay="676"/>
                                          </p:stCondLst>
                                        </p:cTn>
                                        <p:tgtEl>
                                          <p:spTgt spid="13">
                                            <p:txEl>
                                              <p:pRg st="4" end="4"/>
                                            </p:txEl>
                                          </p:spTgt>
                                        </p:tgtEl>
                                      </p:cBhvr>
                                      <p:to x="100000" y="100000"/>
                                    </p:animScale>
                                    <p:animScale>
                                      <p:cBhvr>
                                        <p:cTn id="193" dur="26">
                                          <p:stCondLst>
                                            <p:cond delay="1312"/>
                                          </p:stCondLst>
                                        </p:cTn>
                                        <p:tgtEl>
                                          <p:spTgt spid="13">
                                            <p:txEl>
                                              <p:pRg st="4" end="4"/>
                                            </p:txEl>
                                          </p:spTgt>
                                        </p:tgtEl>
                                      </p:cBhvr>
                                      <p:to x="100000" y="80000"/>
                                    </p:animScale>
                                    <p:animScale>
                                      <p:cBhvr>
                                        <p:cTn id="194" dur="166" decel="50000">
                                          <p:stCondLst>
                                            <p:cond delay="1338"/>
                                          </p:stCondLst>
                                        </p:cTn>
                                        <p:tgtEl>
                                          <p:spTgt spid="13">
                                            <p:txEl>
                                              <p:pRg st="4" end="4"/>
                                            </p:txEl>
                                          </p:spTgt>
                                        </p:tgtEl>
                                      </p:cBhvr>
                                      <p:to x="100000" y="100000"/>
                                    </p:animScale>
                                    <p:animScale>
                                      <p:cBhvr>
                                        <p:cTn id="195" dur="26">
                                          <p:stCondLst>
                                            <p:cond delay="1642"/>
                                          </p:stCondLst>
                                        </p:cTn>
                                        <p:tgtEl>
                                          <p:spTgt spid="13">
                                            <p:txEl>
                                              <p:pRg st="4" end="4"/>
                                            </p:txEl>
                                          </p:spTgt>
                                        </p:tgtEl>
                                      </p:cBhvr>
                                      <p:to x="100000" y="90000"/>
                                    </p:animScale>
                                    <p:animScale>
                                      <p:cBhvr>
                                        <p:cTn id="196" dur="166" decel="50000">
                                          <p:stCondLst>
                                            <p:cond delay="1668"/>
                                          </p:stCondLst>
                                        </p:cTn>
                                        <p:tgtEl>
                                          <p:spTgt spid="13">
                                            <p:txEl>
                                              <p:pRg st="4" end="4"/>
                                            </p:txEl>
                                          </p:spTgt>
                                        </p:tgtEl>
                                      </p:cBhvr>
                                      <p:to x="100000" y="100000"/>
                                    </p:animScale>
                                    <p:animScale>
                                      <p:cBhvr>
                                        <p:cTn id="197" dur="26">
                                          <p:stCondLst>
                                            <p:cond delay="1808"/>
                                          </p:stCondLst>
                                        </p:cTn>
                                        <p:tgtEl>
                                          <p:spTgt spid="13">
                                            <p:txEl>
                                              <p:pRg st="4" end="4"/>
                                            </p:txEl>
                                          </p:spTgt>
                                        </p:tgtEl>
                                      </p:cBhvr>
                                      <p:to x="100000" y="95000"/>
                                    </p:animScale>
                                    <p:animScale>
                                      <p:cBhvr>
                                        <p:cTn id="198" dur="166" decel="50000">
                                          <p:stCondLst>
                                            <p:cond delay="1834"/>
                                          </p:stCondLst>
                                        </p:cTn>
                                        <p:tgtEl>
                                          <p:spTgt spid="13">
                                            <p:txEl>
                                              <p:pRg st="4" end="4"/>
                                            </p:txEl>
                                          </p:spTgt>
                                        </p:tgtEl>
                                      </p:cBhvr>
                                      <p:to x="100000" y="100000"/>
                                    </p:animScale>
                                  </p:childTnLst>
                                </p:cTn>
                              </p:par>
                              <p:par>
                                <p:cTn id="199" presetID="26" presetClass="entr" presetSubtype="0" fill="hold" nodeType="withEffect">
                                  <p:stCondLst>
                                    <p:cond delay="0"/>
                                  </p:stCondLst>
                                  <p:childTnLst>
                                    <p:set>
                                      <p:cBhvr>
                                        <p:cTn id="200" dur="1" fill="hold">
                                          <p:stCondLst>
                                            <p:cond delay="0"/>
                                          </p:stCondLst>
                                        </p:cTn>
                                        <p:tgtEl>
                                          <p:spTgt spid="13">
                                            <p:txEl>
                                              <p:pRg st="5" end="5"/>
                                            </p:txEl>
                                          </p:spTgt>
                                        </p:tgtEl>
                                        <p:attrNameLst>
                                          <p:attrName>style.visibility</p:attrName>
                                        </p:attrNameLst>
                                      </p:cBhvr>
                                      <p:to>
                                        <p:strVal val="visible"/>
                                      </p:to>
                                    </p:set>
                                    <p:animEffect transition="in" filter="wipe(down)">
                                      <p:cBhvr>
                                        <p:cTn id="201" dur="580">
                                          <p:stCondLst>
                                            <p:cond delay="0"/>
                                          </p:stCondLst>
                                        </p:cTn>
                                        <p:tgtEl>
                                          <p:spTgt spid="13">
                                            <p:txEl>
                                              <p:pRg st="5" end="5"/>
                                            </p:txEl>
                                          </p:spTgt>
                                        </p:tgtEl>
                                      </p:cBhvr>
                                    </p:animEffect>
                                    <p:anim calcmode="lin" valueType="num">
                                      <p:cBhvr>
                                        <p:cTn id="202" dur="1822" tmFilter="0,0; 0.14,0.36; 0.43,0.73; 0.71,0.91; 1.0,1.0">
                                          <p:stCondLst>
                                            <p:cond delay="0"/>
                                          </p:stCondLst>
                                        </p:cTn>
                                        <p:tgtEl>
                                          <p:spTgt spid="13">
                                            <p:txEl>
                                              <p:pRg st="5" end="5"/>
                                            </p:txEl>
                                          </p:spTgt>
                                        </p:tgtEl>
                                        <p:attrNameLst>
                                          <p:attrName>ppt_x</p:attrName>
                                        </p:attrNameLst>
                                      </p:cBhvr>
                                      <p:tavLst>
                                        <p:tav tm="0">
                                          <p:val>
                                            <p:strVal val="#ppt_x-0.25"/>
                                          </p:val>
                                        </p:tav>
                                        <p:tav tm="100000">
                                          <p:val>
                                            <p:strVal val="#ppt_x"/>
                                          </p:val>
                                        </p:tav>
                                      </p:tavLst>
                                    </p:anim>
                                    <p:anim calcmode="lin" valueType="num">
                                      <p:cBhvr>
                                        <p:cTn id="203" dur="664" tmFilter="0.0,0.0; 0.25,0.07; 0.50,0.2; 0.75,0.467; 1.0,1.0">
                                          <p:stCondLst>
                                            <p:cond delay="0"/>
                                          </p:stCondLst>
                                        </p:cTn>
                                        <p:tgtEl>
                                          <p:spTgt spid="13">
                                            <p:txEl>
                                              <p:pRg st="5" end="5"/>
                                            </p:txEl>
                                          </p:spTgt>
                                        </p:tgtEl>
                                        <p:attrNameLst>
                                          <p:attrName>ppt_y</p:attrName>
                                        </p:attrNameLst>
                                      </p:cBhvr>
                                      <p:tavLst>
                                        <p:tav tm="0" fmla="#ppt_y-sin(pi*$)/3">
                                          <p:val>
                                            <p:fltVal val="0.5"/>
                                          </p:val>
                                        </p:tav>
                                        <p:tav tm="100000">
                                          <p:val>
                                            <p:fltVal val="1"/>
                                          </p:val>
                                        </p:tav>
                                      </p:tavLst>
                                    </p:anim>
                                    <p:anim calcmode="lin" valueType="num">
                                      <p:cBhvr>
                                        <p:cTn id="204" dur="664" tmFilter="0, 0; 0.125,0.2665; 0.25,0.4; 0.375,0.465; 0.5,0.5;  0.625,0.535; 0.75,0.6; 0.875,0.7335; 1,1">
                                          <p:stCondLst>
                                            <p:cond delay="664"/>
                                          </p:stCondLst>
                                        </p:cTn>
                                        <p:tgtEl>
                                          <p:spTgt spid="13">
                                            <p:txEl>
                                              <p:pRg st="5" end="5"/>
                                            </p:txEl>
                                          </p:spTgt>
                                        </p:tgtEl>
                                        <p:attrNameLst>
                                          <p:attrName>ppt_y</p:attrName>
                                        </p:attrNameLst>
                                      </p:cBhvr>
                                      <p:tavLst>
                                        <p:tav tm="0" fmla="#ppt_y-sin(pi*$)/9">
                                          <p:val>
                                            <p:fltVal val="0"/>
                                          </p:val>
                                        </p:tav>
                                        <p:tav tm="100000">
                                          <p:val>
                                            <p:fltVal val="1"/>
                                          </p:val>
                                        </p:tav>
                                      </p:tavLst>
                                    </p:anim>
                                    <p:anim calcmode="lin" valueType="num">
                                      <p:cBhvr>
                                        <p:cTn id="205" dur="332" tmFilter="0, 0; 0.125,0.2665; 0.25,0.4; 0.375,0.465; 0.5,0.5;  0.625,0.535; 0.75,0.6; 0.875,0.7335; 1,1">
                                          <p:stCondLst>
                                            <p:cond delay="1324"/>
                                          </p:stCondLst>
                                        </p:cTn>
                                        <p:tgtEl>
                                          <p:spTgt spid="13">
                                            <p:txEl>
                                              <p:pRg st="5" end="5"/>
                                            </p:txEl>
                                          </p:spTgt>
                                        </p:tgtEl>
                                        <p:attrNameLst>
                                          <p:attrName>ppt_y</p:attrName>
                                        </p:attrNameLst>
                                      </p:cBhvr>
                                      <p:tavLst>
                                        <p:tav tm="0" fmla="#ppt_y-sin(pi*$)/27">
                                          <p:val>
                                            <p:fltVal val="0"/>
                                          </p:val>
                                        </p:tav>
                                        <p:tav tm="100000">
                                          <p:val>
                                            <p:fltVal val="1"/>
                                          </p:val>
                                        </p:tav>
                                      </p:tavLst>
                                    </p:anim>
                                    <p:anim calcmode="lin" valueType="num">
                                      <p:cBhvr>
                                        <p:cTn id="206" dur="164" tmFilter="0, 0; 0.125,0.2665; 0.25,0.4; 0.375,0.465; 0.5,0.5;  0.625,0.535; 0.75,0.6; 0.875,0.7335; 1,1">
                                          <p:stCondLst>
                                            <p:cond delay="1656"/>
                                          </p:stCondLst>
                                        </p:cTn>
                                        <p:tgtEl>
                                          <p:spTgt spid="13">
                                            <p:txEl>
                                              <p:pRg st="5" end="5"/>
                                            </p:txEl>
                                          </p:spTgt>
                                        </p:tgtEl>
                                        <p:attrNameLst>
                                          <p:attrName>ppt_y</p:attrName>
                                        </p:attrNameLst>
                                      </p:cBhvr>
                                      <p:tavLst>
                                        <p:tav tm="0" fmla="#ppt_y-sin(pi*$)/81">
                                          <p:val>
                                            <p:fltVal val="0"/>
                                          </p:val>
                                        </p:tav>
                                        <p:tav tm="100000">
                                          <p:val>
                                            <p:fltVal val="1"/>
                                          </p:val>
                                        </p:tav>
                                      </p:tavLst>
                                    </p:anim>
                                    <p:animScale>
                                      <p:cBhvr>
                                        <p:cTn id="207" dur="26">
                                          <p:stCondLst>
                                            <p:cond delay="650"/>
                                          </p:stCondLst>
                                        </p:cTn>
                                        <p:tgtEl>
                                          <p:spTgt spid="13">
                                            <p:txEl>
                                              <p:pRg st="5" end="5"/>
                                            </p:txEl>
                                          </p:spTgt>
                                        </p:tgtEl>
                                      </p:cBhvr>
                                      <p:to x="100000" y="60000"/>
                                    </p:animScale>
                                    <p:animScale>
                                      <p:cBhvr>
                                        <p:cTn id="208" dur="166" decel="50000">
                                          <p:stCondLst>
                                            <p:cond delay="676"/>
                                          </p:stCondLst>
                                        </p:cTn>
                                        <p:tgtEl>
                                          <p:spTgt spid="13">
                                            <p:txEl>
                                              <p:pRg st="5" end="5"/>
                                            </p:txEl>
                                          </p:spTgt>
                                        </p:tgtEl>
                                      </p:cBhvr>
                                      <p:to x="100000" y="100000"/>
                                    </p:animScale>
                                    <p:animScale>
                                      <p:cBhvr>
                                        <p:cTn id="209" dur="26">
                                          <p:stCondLst>
                                            <p:cond delay="1312"/>
                                          </p:stCondLst>
                                        </p:cTn>
                                        <p:tgtEl>
                                          <p:spTgt spid="13">
                                            <p:txEl>
                                              <p:pRg st="5" end="5"/>
                                            </p:txEl>
                                          </p:spTgt>
                                        </p:tgtEl>
                                      </p:cBhvr>
                                      <p:to x="100000" y="80000"/>
                                    </p:animScale>
                                    <p:animScale>
                                      <p:cBhvr>
                                        <p:cTn id="210" dur="166" decel="50000">
                                          <p:stCondLst>
                                            <p:cond delay="1338"/>
                                          </p:stCondLst>
                                        </p:cTn>
                                        <p:tgtEl>
                                          <p:spTgt spid="13">
                                            <p:txEl>
                                              <p:pRg st="5" end="5"/>
                                            </p:txEl>
                                          </p:spTgt>
                                        </p:tgtEl>
                                      </p:cBhvr>
                                      <p:to x="100000" y="100000"/>
                                    </p:animScale>
                                    <p:animScale>
                                      <p:cBhvr>
                                        <p:cTn id="211" dur="26">
                                          <p:stCondLst>
                                            <p:cond delay="1642"/>
                                          </p:stCondLst>
                                        </p:cTn>
                                        <p:tgtEl>
                                          <p:spTgt spid="13">
                                            <p:txEl>
                                              <p:pRg st="5" end="5"/>
                                            </p:txEl>
                                          </p:spTgt>
                                        </p:tgtEl>
                                      </p:cBhvr>
                                      <p:to x="100000" y="90000"/>
                                    </p:animScale>
                                    <p:animScale>
                                      <p:cBhvr>
                                        <p:cTn id="212" dur="166" decel="50000">
                                          <p:stCondLst>
                                            <p:cond delay="1668"/>
                                          </p:stCondLst>
                                        </p:cTn>
                                        <p:tgtEl>
                                          <p:spTgt spid="13">
                                            <p:txEl>
                                              <p:pRg st="5" end="5"/>
                                            </p:txEl>
                                          </p:spTgt>
                                        </p:tgtEl>
                                      </p:cBhvr>
                                      <p:to x="100000" y="100000"/>
                                    </p:animScale>
                                    <p:animScale>
                                      <p:cBhvr>
                                        <p:cTn id="213" dur="26">
                                          <p:stCondLst>
                                            <p:cond delay="1808"/>
                                          </p:stCondLst>
                                        </p:cTn>
                                        <p:tgtEl>
                                          <p:spTgt spid="13">
                                            <p:txEl>
                                              <p:pRg st="5" end="5"/>
                                            </p:txEl>
                                          </p:spTgt>
                                        </p:tgtEl>
                                      </p:cBhvr>
                                      <p:to x="100000" y="95000"/>
                                    </p:animScale>
                                    <p:animScale>
                                      <p:cBhvr>
                                        <p:cTn id="214" dur="166" decel="50000">
                                          <p:stCondLst>
                                            <p:cond delay="1834"/>
                                          </p:stCondLst>
                                        </p:cTn>
                                        <p:tgtEl>
                                          <p:spTgt spid="13">
                                            <p:txEl>
                                              <p:pRg st="5" end="5"/>
                                            </p:txEl>
                                          </p:spTgt>
                                        </p:tgtEl>
                                      </p:cBhvr>
                                      <p:to x="100000" y="100000"/>
                                    </p:animScale>
                                  </p:childTnLst>
                                </p:cTn>
                              </p:par>
                              <p:par>
                                <p:cTn id="215" presetID="26" presetClass="entr" presetSubtype="0" fill="hold" nodeType="withEffect">
                                  <p:stCondLst>
                                    <p:cond delay="0"/>
                                  </p:stCondLst>
                                  <p:childTnLst>
                                    <p:set>
                                      <p:cBhvr>
                                        <p:cTn id="216" dur="1" fill="hold">
                                          <p:stCondLst>
                                            <p:cond delay="0"/>
                                          </p:stCondLst>
                                        </p:cTn>
                                        <p:tgtEl>
                                          <p:spTgt spid="13">
                                            <p:txEl>
                                              <p:pRg st="6" end="6"/>
                                            </p:txEl>
                                          </p:spTgt>
                                        </p:tgtEl>
                                        <p:attrNameLst>
                                          <p:attrName>style.visibility</p:attrName>
                                        </p:attrNameLst>
                                      </p:cBhvr>
                                      <p:to>
                                        <p:strVal val="visible"/>
                                      </p:to>
                                    </p:set>
                                    <p:animEffect transition="in" filter="wipe(down)">
                                      <p:cBhvr>
                                        <p:cTn id="217" dur="580">
                                          <p:stCondLst>
                                            <p:cond delay="0"/>
                                          </p:stCondLst>
                                        </p:cTn>
                                        <p:tgtEl>
                                          <p:spTgt spid="13">
                                            <p:txEl>
                                              <p:pRg st="6" end="6"/>
                                            </p:txEl>
                                          </p:spTgt>
                                        </p:tgtEl>
                                      </p:cBhvr>
                                    </p:animEffect>
                                    <p:anim calcmode="lin" valueType="num">
                                      <p:cBhvr>
                                        <p:cTn id="218" dur="1822" tmFilter="0,0; 0.14,0.36; 0.43,0.73; 0.71,0.91; 1.0,1.0">
                                          <p:stCondLst>
                                            <p:cond delay="0"/>
                                          </p:stCondLst>
                                        </p:cTn>
                                        <p:tgtEl>
                                          <p:spTgt spid="13">
                                            <p:txEl>
                                              <p:pRg st="6" end="6"/>
                                            </p:txEl>
                                          </p:spTgt>
                                        </p:tgtEl>
                                        <p:attrNameLst>
                                          <p:attrName>ppt_x</p:attrName>
                                        </p:attrNameLst>
                                      </p:cBhvr>
                                      <p:tavLst>
                                        <p:tav tm="0">
                                          <p:val>
                                            <p:strVal val="#ppt_x-0.25"/>
                                          </p:val>
                                        </p:tav>
                                        <p:tav tm="100000">
                                          <p:val>
                                            <p:strVal val="#ppt_x"/>
                                          </p:val>
                                        </p:tav>
                                      </p:tavLst>
                                    </p:anim>
                                    <p:anim calcmode="lin" valueType="num">
                                      <p:cBhvr>
                                        <p:cTn id="219" dur="664" tmFilter="0.0,0.0; 0.25,0.07; 0.50,0.2; 0.75,0.467; 1.0,1.0">
                                          <p:stCondLst>
                                            <p:cond delay="0"/>
                                          </p:stCondLst>
                                        </p:cTn>
                                        <p:tgtEl>
                                          <p:spTgt spid="13">
                                            <p:txEl>
                                              <p:pRg st="6" end="6"/>
                                            </p:txEl>
                                          </p:spTgt>
                                        </p:tgtEl>
                                        <p:attrNameLst>
                                          <p:attrName>ppt_y</p:attrName>
                                        </p:attrNameLst>
                                      </p:cBhvr>
                                      <p:tavLst>
                                        <p:tav tm="0" fmla="#ppt_y-sin(pi*$)/3">
                                          <p:val>
                                            <p:fltVal val="0.5"/>
                                          </p:val>
                                        </p:tav>
                                        <p:tav tm="100000">
                                          <p:val>
                                            <p:fltVal val="1"/>
                                          </p:val>
                                        </p:tav>
                                      </p:tavLst>
                                    </p:anim>
                                    <p:anim calcmode="lin" valueType="num">
                                      <p:cBhvr>
                                        <p:cTn id="220" dur="664" tmFilter="0, 0; 0.125,0.2665; 0.25,0.4; 0.375,0.465; 0.5,0.5;  0.625,0.535; 0.75,0.6; 0.875,0.7335; 1,1">
                                          <p:stCondLst>
                                            <p:cond delay="664"/>
                                          </p:stCondLst>
                                        </p:cTn>
                                        <p:tgtEl>
                                          <p:spTgt spid="13">
                                            <p:txEl>
                                              <p:pRg st="6" end="6"/>
                                            </p:txEl>
                                          </p:spTgt>
                                        </p:tgtEl>
                                        <p:attrNameLst>
                                          <p:attrName>ppt_y</p:attrName>
                                        </p:attrNameLst>
                                      </p:cBhvr>
                                      <p:tavLst>
                                        <p:tav tm="0" fmla="#ppt_y-sin(pi*$)/9">
                                          <p:val>
                                            <p:fltVal val="0"/>
                                          </p:val>
                                        </p:tav>
                                        <p:tav tm="100000">
                                          <p:val>
                                            <p:fltVal val="1"/>
                                          </p:val>
                                        </p:tav>
                                      </p:tavLst>
                                    </p:anim>
                                    <p:anim calcmode="lin" valueType="num">
                                      <p:cBhvr>
                                        <p:cTn id="221" dur="332" tmFilter="0, 0; 0.125,0.2665; 0.25,0.4; 0.375,0.465; 0.5,0.5;  0.625,0.535; 0.75,0.6; 0.875,0.7335; 1,1">
                                          <p:stCondLst>
                                            <p:cond delay="1324"/>
                                          </p:stCondLst>
                                        </p:cTn>
                                        <p:tgtEl>
                                          <p:spTgt spid="13">
                                            <p:txEl>
                                              <p:pRg st="6" end="6"/>
                                            </p:txEl>
                                          </p:spTgt>
                                        </p:tgtEl>
                                        <p:attrNameLst>
                                          <p:attrName>ppt_y</p:attrName>
                                        </p:attrNameLst>
                                      </p:cBhvr>
                                      <p:tavLst>
                                        <p:tav tm="0" fmla="#ppt_y-sin(pi*$)/27">
                                          <p:val>
                                            <p:fltVal val="0"/>
                                          </p:val>
                                        </p:tav>
                                        <p:tav tm="100000">
                                          <p:val>
                                            <p:fltVal val="1"/>
                                          </p:val>
                                        </p:tav>
                                      </p:tavLst>
                                    </p:anim>
                                    <p:anim calcmode="lin" valueType="num">
                                      <p:cBhvr>
                                        <p:cTn id="222" dur="164" tmFilter="0, 0; 0.125,0.2665; 0.25,0.4; 0.375,0.465; 0.5,0.5;  0.625,0.535; 0.75,0.6; 0.875,0.7335; 1,1">
                                          <p:stCondLst>
                                            <p:cond delay="1656"/>
                                          </p:stCondLst>
                                        </p:cTn>
                                        <p:tgtEl>
                                          <p:spTgt spid="13">
                                            <p:txEl>
                                              <p:pRg st="6" end="6"/>
                                            </p:txEl>
                                          </p:spTgt>
                                        </p:tgtEl>
                                        <p:attrNameLst>
                                          <p:attrName>ppt_y</p:attrName>
                                        </p:attrNameLst>
                                      </p:cBhvr>
                                      <p:tavLst>
                                        <p:tav tm="0" fmla="#ppt_y-sin(pi*$)/81">
                                          <p:val>
                                            <p:fltVal val="0"/>
                                          </p:val>
                                        </p:tav>
                                        <p:tav tm="100000">
                                          <p:val>
                                            <p:fltVal val="1"/>
                                          </p:val>
                                        </p:tav>
                                      </p:tavLst>
                                    </p:anim>
                                    <p:animScale>
                                      <p:cBhvr>
                                        <p:cTn id="223" dur="26">
                                          <p:stCondLst>
                                            <p:cond delay="650"/>
                                          </p:stCondLst>
                                        </p:cTn>
                                        <p:tgtEl>
                                          <p:spTgt spid="13">
                                            <p:txEl>
                                              <p:pRg st="6" end="6"/>
                                            </p:txEl>
                                          </p:spTgt>
                                        </p:tgtEl>
                                      </p:cBhvr>
                                      <p:to x="100000" y="60000"/>
                                    </p:animScale>
                                    <p:animScale>
                                      <p:cBhvr>
                                        <p:cTn id="224" dur="166" decel="50000">
                                          <p:stCondLst>
                                            <p:cond delay="676"/>
                                          </p:stCondLst>
                                        </p:cTn>
                                        <p:tgtEl>
                                          <p:spTgt spid="13">
                                            <p:txEl>
                                              <p:pRg st="6" end="6"/>
                                            </p:txEl>
                                          </p:spTgt>
                                        </p:tgtEl>
                                      </p:cBhvr>
                                      <p:to x="100000" y="100000"/>
                                    </p:animScale>
                                    <p:animScale>
                                      <p:cBhvr>
                                        <p:cTn id="225" dur="26">
                                          <p:stCondLst>
                                            <p:cond delay="1312"/>
                                          </p:stCondLst>
                                        </p:cTn>
                                        <p:tgtEl>
                                          <p:spTgt spid="13">
                                            <p:txEl>
                                              <p:pRg st="6" end="6"/>
                                            </p:txEl>
                                          </p:spTgt>
                                        </p:tgtEl>
                                      </p:cBhvr>
                                      <p:to x="100000" y="80000"/>
                                    </p:animScale>
                                    <p:animScale>
                                      <p:cBhvr>
                                        <p:cTn id="226" dur="166" decel="50000">
                                          <p:stCondLst>
                                            <p:cond delay="1338"/>
                                          </p:stCondLst>
                                        </p:cTn>
                                        <p:tgtEl>
                                          <p:spTgt spid="13">
                                            <p:txEl>
                                              <p:pRg st="6" end="6"/>
                                            </p:txEl>
                                          </p:spTgt>
                                        </p:tgtEl>
                                      </p:cBhvr>
                                      <p:to x="100000" y="100000"/>
                                    </p:animScale>
                                    <p:animScale>
                                      <p:cBhvr>
                                        <p:cTn id="227" dur="26">
                                          <p:stCondLst>
                                            <p:cond delay="1642"/>
                                          </p:stCondLst>
                                        </p:cTn>
                                        <p:tgtEl>
                                          <p:spTgt spid="13">
                                            <p:txEl>
                                              <p:pRg st="6" end="6"/>
                                            </p:txEl>
                                          </p:spTgt>
                                        </p:tgtEl>
                                      </p:cBhvr>
                                      <p:to x="100000" y="90000"/>
                                    </p:animScale>
                                    <p:animScale>
                                      <p:cBhvr>
                                        <p:cTn id="228" dur="166" decel="50000">
                                          <p:stCondLst>
                                            <p:cond delay="1668"/>
                                          </p:stCondLst>
                                        </p:cTn>
                                        <p:tgtEl>
                                          <p:spTgt spid="13">
                                            <p:txEl>
                                              <p:pRg st="6" end="6"/>
                                            </p:txEl>
                                          </p:spTgt>
                                        </p:tgtEl>
                                      </p:cBhvr>
                                      <p:to x="100000" y="100000"/>
                                    </p:animScale>
                                    <p:animScale>
                                      <p:cBhvr>
                                        <p:cTn id="229" dur="26">
                                          <p:stCondLst>
                                            <p:cond delay="1808"/>
                                          </p:stCondLst>
                                        </p:cTn>
                                        <p:tgtEl>
                                          <p:spTgt spid="13">
                                            <p:txEl>
                                              <p:pRg st="6" end="6"/>
                                            </p:txEl>
                                          </p:spTgt>
                                        </p:tgtEl>
                                      </p:cBhvr>
                                      <p:to x="100000" y="95000"/>
                                    </p:animScale>
                                    <p:animScale>
                                      <p:cBhvr>
                                        <p:cTn id="230" dur="166" decel="50000">
                                          <p:stCondLst>
                                            <p:cond delay="1834"/>
                                          </p:stCondLst>
                                        </p:cTn>
                                        <p:tgtEl>
                                          <p:spTgt spid="13">
                                            <p:txEl>
                                              <p:pRg st="6" end="6"/>
                                            </p:txEl>
                                          </p:spTgt>
                                        </p:tgtEl>
                                      </p:cBhvr>
                                      <p:to x="100000" y="100000"/>
                                    </p:animScale>
                                  </p:childTnLst>
                                </p:cTn>
                              </p:par>
                              <p:par>
                                <p:cTn id="231" presetID="26" presetClass="entr" presetSubtype="0" fill="hold" nodeType="withEffect">
                                  <p:stCondLst>
                                    <p:cond delay="0"/>
                                  </p:stCondLst>
                                  <p:childTnLst>
                                    <p:set>
                                      <p:cBhvr>
                                        <p:cTn id="232" dur="1" fill="hold">
                                          <p:stCondLst>
                                            <p:cond delay="0"/>
                                          </p:stCondLst>
                                        </p:cTn>
                                        <p:tgtEl>
                                          <p:spTgt spid="13">
                                            <p:txEl>
                                              <p:pRg st="7" end="7"/>
                                            </p:txEl>
                                          </p:spTgt>
                                        </p:tgtEl>
                                        <p:attrNameLst>
                                          <p:attrName>style.visibility</p:attrName>
                                        </p:attrNameLst>
                                      </p:cBhvr>
                                      <p:to>
                                        <p:strVal val="visible"/>
                                      </p:to>
                                    </p:set>
                                    <p:animEffect transition="in" filter="wipe(down)">
                                      <p:cBhvr>
                                        <p:cTn id="233" dur="580">
                                          <p:stCondLst>
                                            <p:cond delay="0"/>
                                          </p:stCondLst>
                                        </p:cTn>
                                        <p:tgtEl>
                                          <p:spTgt spid="13">
                                            <p:txEl>
                                              <p:pRg st="7" end="7"/>
                                            </p:txEl>
                                          </p:spTgt>
                                        </p:tgtEl>
                                      </p:cBhvr>
                                    </p:animEffect>
                                    <p:anim calcmode="lin" valueType="num">
                                      <p:cBhvr>
                                        <p:cTn id="234" dur="1822" tmFilter="0,0; 0.14,0.36; 0.43,0.73; 0.71,0.91; 1.0,1.0">
                                          <p:stCondLst>
                                            <p:cond delay="0"/>
                                          </p:stCondLst>
                                        </p:cTn>
                                        <p:tgtEl>
                                          <p:spTgt spid="13">
                                            <p:txEl>
                                              <p:pRg st="7" end="7"/>
                                            </p:txEl>
                                          </p:spTgt>
                                        </p:tgtEl>
                                        <p:attrNameLst>
                                          <p:attrName>ppt_x</p:attrName>
                                        </p:attrNameLst>
                                      </p:cBhvr>
                                      <p:tavLst>
                                        <p:tav tm="0">
                                          <p:val>
                                            <p:strVal val="#ppt_x-0.25"/>
                                          </p:val>
                                        </p:tav>
                                        <p:tav tm="100000">
                                          <p:val>
                                            <p:strVal val="#ppt_x"/>
                                          </p:val>
                                        </p:tav>
                                      </p:tavLst>
                                    </p:anim>
                                    <p:anim calcmode="lin" valueType="num">
                                      <p:cBhvr>
                                        <p:cTn id="235" dur="664" tmFilter="0.0,0.0; 0.25,0.07; 0.50,0.2; 0.75,0.467; 1.0,1.0">
                                          <p:stCondLst>
                                            <p:cond delay="0"/>
                                          </p:stCondLst>
                                        </p:cTn>
                                        <p:tgtEl>
                                          <p:spTgt spid="13">
                                            <p:txEl>
                                              <p:pRg st="7" end="7"/>
                                            </p:txEl>
                                          </p:spTgt>
                                        </p:tgtEl>
                                        <p:attrNameLst>
                                          <p:attrName>ppt_y</p:attrName>
                                        </p:attrNameLst>
                                      </p:cBhvr>
                                      <p:tavLst>
                                        <p:tav tm="0" fmla="#ppt_y-sin(pi*$)/3">
                                          <p:val>
                                            <p:fltVal val="0.5"/>
                                          </p:val>
                                        </p:tav>
                                        <p:tav tm="100000">
                                          <p:val>
                                            <p:fltVal val="1"/>
                                          </p:val>
                                        </p:tav>
                                      </p:tavLst>
                                    </p:anim>
                                    <p:anim calcmode="lin" valueType="num">
                                      <p:cBhvr>
                                        <p:cTn id="236" dur="664" tmFilter="0, 0; 0.125,0.2665; 0.25,0.4; 0.375,0.465; 0.5,0.5;  0.625,0.535; 0.75,0.6; 0.875,0.7335; 1,1">
                                          <p:stCondLst>
                                            <p:cond delay="664"/>
                                          </p:stCondLst>
                                        </p:cTn>
                                        <p:tgtEl>
                                          <p:spTgt spid="13">
                                            <p:txEl>
                                              <p:pRg st="7" end="7"/>
                                            </p:txEl>
                                          </p:spTgt>
                                        </p:tgtEl>
                                        <p:attrNameLst>
                                          <p:attrName>ppt_y</p:attrName>
                                        </p:attrNameLst>
                                      </p:cBhvr>
                                      <p:tavLst>
                                        <p:tav tm="0" fmla="#ppt_y-sin(pi*$)/9">
                                          <p:val>
                                            <p:fltVal val="0"/>
                                          </p:val>
                                        </p:tav>
                                        <p:tav tm="100000">
                                          <p:val>
                                            <p:fltVal val="1"/>
                                          </p:val>
                                        </p:tav>
                                      </p:tavLst>
                                    </p:anim>
                                    <p:anim calcmode="lin" valueType="num">
                                      <p:cBhvr>
                                        <p:cTn id="237" dur="332" tmFilter="0, 0; 0.125,0.2665; 0.25,0.4; 0.375,0.465; 0.5,0.5;  0.625,0.535; 0.75,0.6; 0.875,0.7335; 1,1">
                                          <p:stCondLst>
                                            <p:cond delay="1324"/>
                                          </p:stCondLst>
                                        </p:cTn>
                                        <p:tgtEl>
                                          <p:spTgt spid="13">
                                            <p:txEl>
                                              <p:pRg st="7" end="7"/>
                                            </p:txEl>
                                          </p:spTgt>
                                        </p:tgtEl>
                                        <p:attrNameLst>
                                          <p:attrName>ppt_y</p:attrName>
                                        </p:attrNameLst>
                                      </p:cBhvr>
                                      <p:tavLst>
                                        <p:tav tm="0" fmla="#ppt_y-sin(pi*$)/27">
                                          <p:val>
                                            <p:fltVal val="0"/>
                                          </p:val>
                                        </p:tav>
                                        <p:tav tm="100000">
                                          <p:val>
                                            <p:fltVal val="1"/>
                                          </p:val>
                                        </p:tav>
                                      </p:tavLst>
                                    </p:anim>
                                    <p:anim calcmode="lin" valueType="num">
                                      <p:cBhvr>
                                        <p:cTn id="238" dur="164" tmFilter="0, 0; 0.125,0.2665; 0.25,0.4; 0.375,0.465; 0.5,0.5;  0.625,0.535; 0.75,0.6; 0.875,0.7335; 1,1">
                                          <p:stCondLst>
                                            <p:cond delay="1656"/>
                                          </p:stCondLst>
                                        </p:cTn>
                                        <p:tgtEl>
                                          <p:spTgt spid="13">
                                            <p:txEl>
                                              <p:pRg st="7" end="7"/>
                                            </p:txEl>
                                          </p:spTgt>
                                        </p:tgtEl>
                                        <p:attrNameLst>
                                          <p:attrName>ppt_y</p:attrName>
                                        </p:attrNameLst>
                                      </p:cBhvr>
                                      <p:tavLst>
                                        <p:tav tm="0" fmla="#ppt_y-sin(pi*$)/81">
                                          <p:val>
                                            <p:fltVal val="0"/>
                                          </p:val>
                                        </p:tav>
                                        <p:tav tm="100000">
                                          <p:val>
                                            <p:fltVal val="1"/>
                                          </p:val>
                                        </p:tav>
                                      </p:tavLst>
                                    </p:anim>
                                    <p:animScale>
                                      <p:cBhvr>
                                        <p:cTn id="239" dur="26">
                                          <p:stCondLst>
                                            <p:cond delay="650"/>
                                          </p:stCondLst>
                                        </p:cTn>
                                        <p:tgtEl>
                                          <p:spTgt spid="13">
                                            <p:txEl>
                                              <p:pRg st="7" end="7"/>
                                            </p:txEl>
                                          </p:spTgt>
                                        </p:tgtEl>
                                      </p:cBhvr>
                                      <p:to x="100000" y="60000"/>
                                    </p:animScale>
                                    <p:animScale>
                                      <p:cBhvr>
                                        <p:cTn id="240" dur="166" decel="50000">
                                          <p:stCondLst>
                                            <p:cond delay="676"/>
                                          </p:stCondLst>
                                        </p:cTn>
                                        <p:tgtEl>
                                          <p:spTgt spid="13">
                                            <p:txEl>
                                              <p:pRg st="7" end="7"/>
                                            </p:txEl>
                                          </p:spTgt>
                                        </p:tgtEl>
                                      </p:cBhvr>
                                      <p:to x="100000" y="100000"/>
                                    </p:animScale>
                                    <p:animScale>
                                      <p:cBhvr>
                                        <p:cTn id="241" dur="26">
                                          <p:stCondLst>
                                            <p:cond delay="1312"/>
                                          </p:stCondLst>
                                        </p:cTn>
                                        <p:tgtEl>
                                          <p:spTgt spid="13">
                                            <p:txEl>
                                              <p:pRg st="7" end="7"/>
                                            </p:txEl>
                                          </p:spTgt>
                                        </p:tgtEl>
                                      </p:cBhvr>
                                      <p:to x="100000" y="80000"/>
                                    </p:animScale>
                                    <p:animScale>
                                      <p:cBhvr>
                                        <p:cTn id="242" dur="166" decel="50000">
                                          <p:stCondLst>
                                            <p:cond delay="1338"/>
                                          </p:stCondLst>
                                        </p:cTn>
                                        <p:tgtEl>
                                          <p:spTgt spid="13">
                                            <p:txEl>
                                              <p:pRg st="7" end="7"/>
                                            </p:txEl>
                                          </p:spTgt>
                                        </p:tgtEl>
                                      </p:cBhvr>
                                      <p:to x="100000" y="100000"/>
                                    </p:animScale>
                                    <p:animScale>
                                      <p:cBhvr>
                                        <p:cTn id="243" dur="26">
                                          <p:stCondLst>
                                            <p:cond delay="1642"/>
                                          </p:stCondLst>
                                        </p:cTn>
                                        <p:tgtEl>
                                          <p:spTgt spid="13">
                                            <p:txEl>
                                              <p:pRg st="7" end="7"/>
                                            </p:txEl>
                                          </p:spTgt>
                                        </p:tgtEl>
                                      </p:cBhvr>
                                      <p:to x="100000" y="90000"/>
                                    </p:animScale>
                                    <p:animScale>
                                      <p:cBhvr>
                                        <p:cTn id="244" dur="166" decel="50000">
                                          <p:stCondLst>
                                            <p:cond delay="1668"/>
                                          </p:stCondLst>
                                        </p:cTn>
                                        <p:tgtEl>
                                          <p:spTgt spid="13">
                                            <p:txEl>
                                              <p:pRg st="7" end="7"/>
                                            </p:txEl>
                                          </p:spTgt>
                                        </p:tgtEl>
                                      </p:cBhvr>
                                      <p:to x="100000" y="100000"/>
                                    </p:animScale>
                                    <p:animScale>
                                      <p:cBhvr>
                                        <p:cTn id="245" dur="26">
                                          <p:stCondLst>
                                            <p:cond delay="1808"/>
                                          </p:stCondLst>
                                        </p:cTn>
                                        <p:tgtEl>
                                          <p:spTgt spid="13">
                                            <p:txEl>
                                              <p:pRg st="7" end="7"/>
                                            </p:txEl>
                                          </p:spTgt>
                                        </p:tgtEl>
                                      </p:cBhvr>
                                      <p:to x="100000" y="95000"/>
                                    </p:animScale>
                                    <p:animScale>
                                      <p:cBhvr>
                                        <p:cTn id="246" dur="166" decel="50000">
                                          <p:stCondLst>
                                            <p:cond delay="1834"/>
                                          </p:stCondLst>
                                        </p:cTn>
                                        <p:tgtEl>
                                          <p:spTgt spid="13">
                                            <p:txEl>
                                              <p:pRg st="7" end="7"/>
                                            </p:txEl>
                                          </p:spTgt>
                                        </p:tgtEl>
                                      </p:cBhvr>
                                      <p:to x="100000" y="100000"/>
                                    </p:animScale>
                                  </p:childTnLst>
                                </p:cTn>
                              </p:par>
                              <p:par>
                                <p:cTn id="247" presetID="26" presetClass="entr" presetSubtype="0" fill="hold" nodeType="withEffect">
                                  <p:stCondLst>
                                    <p:cond delay="0"/>
                                  </p:stCondLst>
                                  <p:childTnLst>
                                    <p:set>
                                      <p:cBhvr>
                                        <p:cTn id="248" dur="1" fill="hold">
                                          <p:stCondLst>
                                            <p:cond delay="0"/>
                                          </p:stCondLst>
                                        </p:cTn>
                                        <p:tgtEl>
                                          <p:spTgt spid="13">
                                            <p:txEl>
                                              <p:pRg st="8" end="8"/>
                                            </p:txEl>
                                          </p:spTgt>
                                        </p:tgtEl>
                                        <p:attrNameLst>
                                          <p:attrName>style.visibility</p:attrName>
                                        </p:attrNameLst>
                                      </p:cBhvr>
                                      <p:to>
                                        <p:strVal val="visible"/>
                                      </p:to>
                                    </p:set>
                                    <p:animEffect transition="in" filter="wipe(down)">
                                      <p:cBhvr>
                                        <p:cTn id="249" dur="580">
                                          <p:stCondLst>
                                            <p:cond delay="0"/>
                                          </p:stCondLst>
                                        </p:cTn>
                                        <p:tgtEl>
                                          <p:spTgt spid="13">
                                            <p:txEl>
                                              <p:pRg st="8" end="8"/>
                                            </p:txEl>
                                          </p:spTgt>
                                        </p:tgtEl>
                                      </p:cBhvr>
                                    </p:animEffect>
                                    <p:anim calcmode="lin" valueType="num">
                                      <p:cBhvr>
                                        <p:cTn id="250" dur="1822" tmFilter="0,0; 0.14,0.36; 0.43,0.73; 0.71,0.91; 1.0,1.0">
                                          <p:stCondLst>
                                            <p:cond delay="0"/>
                                          </p:stCondLst>
                                        </p:cTn>
                                        <p:tgtEl>
                                          <p:spTgt spid="13">
                                            <p:txEl>
                                              <p:pRg st="8" end="8"/>
                                            </p:txEl>
                                          </p:spTgt>
                                        </p:tgtEl>
                                        <p:attrNameLst>
                                          <p:attrName>ppt_x</p:attrName>
                                        </p:attrNameLst>
                                      </p:cBhvr>
                                      <p:tavLst>
                                        <p:tav tm="0">
                                          <p:val>
                                            <p:strVal val="#ppt_x-0.25"/>
                                          </p:val>
                                        </p:tav>
                                        <p:tav tm="100000">
                                          <p:val>
                                            <p:strVal val="#ppt_x"/>
                                          </p:val>
                                        </p:tav>
                                      </p:tavLst>
                                    </p:anim>
                                    <p:anim calcmode="lin" valueType="num">
                                      <p:cBhvr>
                                        <p:cTn id="251" dur="664" tmFilter="0.0,0.0; 0.25,0.07; 0.50,0.2; 0.75,0.467; 1.0,1.0">
                                          <p:stCondLst>
                                            <p:cond delay="0"/>
                                          </p:stCondLst>
                                        </p:cTn>
                                        <p:tgtEl>
                                          <p:spTgt spid="13">
                                            <p:txEl>
                                              <p:pRg st="8" end="8"/>
                                            </p:txEl>
                                          </p:spTgt>
                                        </p:tgtEl>
                                        <p:attrNameLst>
                                          <p:attrName>ppt_y</p:attrName>
                                        </p:attrNameLst>
                                      </p:cBhvr>
                                      <p:tavLst>
                                        <p:tav tm="0" fmla="#ppt_y-sin(pi*$)/3">
                                          <p:val>
                                            <p:fltVal val="0.5"/>
                                          </p:val>
                                        </p:tav>
                                        <p:tav tm="100000">
                                          <p:val>
                                            <p:fltVal val="1"/>
                                          </p:val>
                                        </p:tav>
                                      </p:tavLst>
                                    </p:anim>
                                    <p:anim calcmode="lin" valueType="num">
                                      <p:cBhvr>
                                        <p:cTn id="252" dur="664" tmFilter="0, 0; 0.125,0.2665; 0.25,0.4; 0.375,0.465; 0.5,0.5;  0.625,0.535; 0.75,0.6; 0.875,0.7335; 1,1">
                                          <p:stCondLst>
                                            <p:cond delay="664"/>
                                          </p:stCondLst>
                                        </p:cTn>
                                        <p:tgtEl>
                                          <p:spTgt spid="13">
                                            <p:txEl>
                                              <p:pRg st="8" end="8"/>
                                            </p:txEl>
                                          </p:spTgt>
                                        </p:tgtEl>
                                        <p:attrNameLst>
                                          <p:attrName>ppt_y</p:attrName>
                                        </p:attrNameLst>
                                      </p:cBhvr>
                                      <p:tavLst>
                                        <p:tav tm="0" fmla="#ppt_y-sin(pi*$)/9">
                                          <p:val>
                                            <p:fltVal val="0"/>
                                          </p:val>
                                        </p:tav>
                                        <p:tav tm="100000">
                                          <p:val>
                                            <p:fltVal val="1"/>
                                          </p:val>
                                        </p:tav>
                                      </p:tavLst>
                                    </p:anim>
                                    <p:anim calcmode="lin" valueType="num">
                                      <p:cBhvr>
                                        <p:cTn id="253" dur="332" tmFilter="0, 0; 0.125,0.2665; 0.25,0.4; 0.375,0.465; 0.5,0.5;  0.625,0.535; 0.75,0.6; 0.875,0.7335; 1,1">
                                          <p:stCondLst>
                                            <p:cond delay="1324"/>
                                          </p:stCondLst>
                                        </p:cTn>
                                        <p:tgtEl>
                                          <p:spTgt spid="13">
                                            <p:txEl>
                                              <p:pRg st="8" end="8"/>
                                            </p:txEl>
                                          </p:spTgt>
                                        </p:tgtEl>
                                        <p:attrNameLst>
                                          <p:attrName>ppt_y</p:attrName>
                                        </p:attrNameLst>
                                      </p:cBhvr>
                                      <p:tavLst>
                                        <p:tav tm="0" fmla="#ppt_y-sin(pi*$)/27">
                                          <p:val>
                                            <p:fltVal val="0"/>
                                          </p:val>
                                        </p:tav>
                                        <p:tav tm="100000">
                                          <p:val>
                                            <p:fltVal val="1"/>
                                          </p:val>
                                        </p:tav>
                                      </p:tavLst>
                                    </p:anim>
                                    <p:anim calcmode="lin" valueType="num">
                                      <p:cBhvr>
                                        <p:cTn id="254" dur="164" tmFilter="0, 0; 0.125,0.2665; 0.25,0.4; 0.375,0.465; 0.5,0.5;  0.625,0.535; 0.75,0.6; 0.875,0.7335; 1,1">
                                          <p:stCondLst>
                                            <p:cond delay="1656"/>
                                          </p:stCondLst>
                                        </p:cTn>
                                        <p:tgtEl>
                                          <p:spTgt spid="13">
                                            <p:txEl>
                                              <p:pRg st="8" end="8"/>
                                            </p:txEl>
                                          </p:spTgt>
                                        </p:tgtEl>
                                        <p:attrNameLst>
                                          <p:attrName>ppt_y</p:attrName>
                                        </p:attrNameLst>
                                      </p:cBhvr>
                                      <p:tavLst>
                                        <p:tav tm="0" fmla="#ppt_y-sin(pi*$)/81">
                                          <p:val>
                                            <p:fltVal val="0"/>
                                          </p:val>
                                        </p:tav>
                                        <p:tav tm="100000">
                                          <p:val>
                                            <p:fltVal val="1"/>
                                          </p:val>
                                        </p:tav>
                                      </p:tavLst>
                                    </p:anim>
                                    <p:animScale>
                                      <p:cBhvr>
                                        <p:cTn id="255" dur="26">
                                          <p:stCondLst>
                                            <p:cond delay="650"/>
                                          </p:stCondLst>
                                        </p:cTn>
                                        <p:tgtEl>
                                          <p:spTgt spid="13">
                                            <p:txEl>
                                              <p:pRg st="8" end="8"/>
                                            </p:txEl>
                                          </p:spTgt>
                                        </p:tgtEl>
                                      </p:cBhvr>
                                      <p:to x="100000" y="60000"/>
                                    </p:animScale>
                                    <p:animScale>
                                      <p:cBhvr>
                                        <p:cTn id="256" dur="166" decel="50000">
                                          <p:stCondLst>
                                            <p:cond delay="676"/>
                                          </p:stCondLst>
                                        </p:cTn>
                                        <p:tgtEl>
                                          <p:spTgt spid="13">
                                            <p:txEl>
                                              <p:pRg st="8" end="8"/>
                                            </p:txEl>
                                          </p:spTgt>
                                        </p:tgtEl>
                                      </p:cBhvr>
                                      <p:to x="100000" y="100000"/>
                                    </p:animScale>
                                    <p:animScale>
                                      <p:cBhvr>
                                        <p:cTn id="257" dur="26">
                                          <p:stCondLst>
                                            <p:cond delay="1312"/>
                                          </p:stCondLst>
                                        </p:cTn>
                                        <p:tgtEl>
                                          <p:spTgt spid="13">
                                            <p:txEl>
                                              <p:pRg st="8" end="8"/>
                                            </p:txEl>
                                          </p:spTgt>
                                        </p:tgtEl>
                                      </p:cBhvr>
                                      <p:to x="100000" y="80000"/>
                                    </p:animScale>
                                    <p:animScale>
                                      <p:cBhvr>
                                        <p:cTn id="258" dur="166" decel="50000">
                                          <p:stCondLst>
                                            <p:cond delay="1338"/>
                                          </p:stCondLst>
                                        </p:cTn>
                                        <p:tgtEl>
                                          <p:spTgt spid="13">
                                            <p:txEl>
                                              <p:pRg st="8" end="8"/>
                                            </p:txEl>
                                          </p:spTgt>
                                        </p:tgtEl>
                                      </p:cBhvr>
                                      <p:to x="100000" y="100000"/>
                                    </p:animScale>
                                    <p:animScale>
                                      <p:cBhvr>
                                        <p:cTn id="259" dur="26">
                                          <p:stCondLst>
                                            <p:cond delay="1642"/>
                                          </p:stCondLst>
                                        </p:cTn>
                                        <p:tgtEl>
                                          <p:spTgt spid="13">
                                            <p:txEl>
                                              <p:pRg st="8" end="8"/>
                                            </p:txEl>
                                          </p:spTgt>
                                        </p:tgtEl>
                                      </p:cBhvr>
                                      <p:to x="100000" y="90000"/>
                                    </p:animScale>
                                    <p:animScale>
                                      <p:cBhvr>
                                        <p:cTn id="260" dur="166" decel="50000">
                                          <p:stCondLst>
                                            <p:cond delay="1668"/>
                                          </p:stCondLst>
                                        </p:cTn>
                                        <p:tgtEl>
                                          <p:spTgt spid="13">
                                            <p:txEl>
                                              <p:pRg st="8" end="8"/>
                                            </p:txEl>
                                          </p:spTgt>
                                        </p:tgtEl>
                                      </p:cBhvr>
                                      <p:to x="100000" y="100000"/>
                                    </p:animScale>
                                    <p:animScale>
                                      <p:cBhvr>
                                        <p:cTn id="261" dur="26">
                                          <p:stCondLst>
                                            <p:cond delay="1808"/>
                                          </p:stCondLst>
                                        </p:cTn>
                                        <p:tgtEl>
                                          <p:spTgt spid="13">
                                            <p:txEl>
                                              <p:pRg st="8" end="8"/>
                                            </p:txEl>
                                          </p:spTgt>
                                        </p:tgtEl>
                                      </p:cBhvr>
                                      <p:to x="100000" y="95000"/>
                                    </p:animScale>
                                    <p:animScale>
                                      <p:cBhvr>
                                        <p:cTn id="262" dur="166" decel="50000">
                                          <p:stCondLst>
                                            <p:cond delay="1834"/>
                                          </p:stCondLst>
                                        </p:cTn>
                                        <p:tgtEl>
                                          <p:spTgt spid="13">
                                            <p:txEl>
                                              <p:pRg st="8" end="8"/>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chemin vertical 6"/>
          <p:cNvSpPr/>
          <p:nvPr/>
        </p:nvSpPr>
        <p:spPr>
          <a:xfrm>
            <a:off x="1500134" y="357166"/>
            <a:ext cx="7643866" cy="5929354"/>
          </a:xfrm>
          <a:prstGeom prst="verticalScroll">
            <a:avLst/>
          </a:prstGeom>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fr-FR" dirty="0"/>
          </a:p>
        </p:txBody>
      </p:sp>
      <p:sp>
        <p:nvSpPr>
          <p:cNvPr id="8" name="ZoneTexte 7"/>
          <p:cNvSpPr txBox="1"/>
          <p:nvPr/>
        </p:nvSpPr>
        <p:spPr>
          <a:xfrm>
            <a:off x="2285984" y="1214422"/>
            <a:ext cx="6072230" cy="4708981"/>
          </a:xfrm>
          <a:prstGeom prst="rect">
            <a:avLst/>
          </a:prstGeom>
          <a:noFill/>
          <a:ln>
            <a:solidFill>
              <a:srgbClr val="C00000"/>
            </a:solidFill>
          </a:ln>
        </p:spPr>
        <p:txBody>
          <a:bodyPr wrap="square" rtlCol="0">
            <a:spAutoFit/>
          </a:bodyPr>
          <a:lstStyle/>
          <a:p>
            <a:pPr lvl="0" algn="ctr" eaLnBrk="0" fontAlgn="base" hangingPunct="0">
              <a:spcBef>
                <a:spcPct val="0"/>
              </a:spcBef>
              <a:spcAft>
                <a:spcPct val="0"/>
              </a:spcAft>
            </a:pPr>
            <a:r>
              <a:rPr lang="fr-FR" sz="2000" dirty="0" smtClean="0">
                <a:solidFill>
                  <a:srgbClr val="FFFF00"/>
                </a:solidFill>
                <a:latin typeface="Times New Roman" pitchFamily="18" charset="0"/>
                <a:ea typeface="Calibri" pitchFamily="34" charset="0"/>
                <a:cs typeface="Times New Roman" pitchFamily="18" charset="0"/>
              </a:rPr>
              <a:t>Dans son sens courant, le mot de </a:t>
            </a:r>
            <a:r>
              <a:rPr lang="fr-FR" sz="2000" dirty="0" smtClean="0">
                <a:solidFill>
                  <a:srgbClr val="FFFF00"/>
                </a:solidFill>
                <a:latin typeface="Times New Roman" pitchFamily="18" charset="0"/>
                <a:ea typeface="Calibri" pitchFamily="34" charset="0"/>
                <a:cs typeface="Times New Roman" pitchFamily="18" charset="0"/>
                <a:hlinkClick r:id="rId2"/>
              </a:rPr>
              <a:t>bruit</a:t>
            </a:r>
            <a:r>
              <a:rPr lang="fr-FR" sz="2000" dirty="0" smtClean="0">
                <a:solidFill>
                  <a:srgbClr val="FFFF00"/>
                </a:solidFill>
                <a:latin typeface="Calibri"/>
                <a:ea typeface="Calibri" pitchFamily="34" charset="0"/>
                <a:cs typeface="Times New Roman" pitchFamily="18" charset="0"/>
              </a:rPr>
              <a:t> </a:t>
            </a:r>
            <a:r>
              <a:rPr lang="fr-FR" sz="2000" dirty="0" smtClean="0">
                <a:solidFill>
                  <a:srgbClr val="FFFF00"/>
                </a:solidFill>
                <a:latin typeface="Times New Roman" pitchFamily="18" charset="0"/>
                <a:ea typeface="Calibri" pitchFamily="34" charset="0"/>
                <a:cs typeface="Times New Roman" pitchFamily="18" charset="0"/>
              </a:rPr>
              <a:t> se rapproche de la signification principale du mot son. C'est-</a:t>
            </a:r>
            <a:r>
              <a:rPr lang="fr-FR" sz="2000" dirty="0" smtClean="0">
                <a:solidFill>
                  <a:srgbClr val="FFFF00"/>
                </a:solidFill>
                <a:latin typeface="Calibri"/>
                <a:ea typeface="Calibri" pitchFamily="34" charset="0"/>
                <a:cs typeface="Times New Roman" pitchFamily="18" charset="0"/>
              </a:rPr>
              <a:t>à</a:t>
            </a:r>
            <a:r>
              <a:rPr lang="fr-FR" sz="2000" dirty="0" smtClean="0">
                <a:solidFill>
                  <a:srgbClr val="FFFF00"/>
                </a:solidFill>
                <a:latin typeface="Times New Roman" pitchFamily="18" charset="0"/>
                <a:ea typeface="Calibri" pitchFamily="34" charset="0"/>
                <a:cs typeface="Times New Roman" pitchFamily="18" charset="0"/>
              </a:rPr>
              <a:t>-dire vibration de l'air pouvant donner lieu </a:t>
            </a:r>
            <a:r>
              <a:rPr lang="fr-FR" sz="2000" dirty="0" smtClean="0">
                <a:solidFill>
                  <a:srgbClr val="FFFF00"/>
                </a:solidFill>
                <a:latin typeface="Calibri"/>
                <a:ea typeface="Calibri" pitchFamily="34" charset="0"/>
                <a:cs typeface="Times New Roman" pitchFamily="18" charset="0"/>
              </a:rPr>
              <a:t>à</a:t>
            </a:r>
            <a:r>
              <a:rPr lang="fr-FR" sz="2000" dirty="0" smtClean="0">
                <a:solidFill>
                  <a:srgbClr val="FFFF00"/>
                </a:solidFill>
                <a:latin typeface="Times New Roman" pitchFamily="18" charset="0"/>
                <a:ea typeface="Calibri" pitchFamily="34" charset="0"/>
                <a:cs typeface="Times New Roman" pitchFamily="18" charset="0"/>
              </a:rPr>
              <a:t> la cr</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ation d'une sensation auditive.</a:t>
            </a:r>
            <a:endParaRPr lang="fr-FR" sz="1400" dirty="0" smtClean="0">
              <a:solidFill>
                <a:srgbClr val="FFFF00"/>
              </a:solidFill>
              <a:latin typeface="Arial" pitchFamily="34" charset="0"/>
              <a:cs typeface="Arial" pitchFamily="34" charset="0"/>
            </a:endParaRPr>
          </a:p>
          <a:p>
            <a:pPr lvl="0" eaLnBrk="0" fontAlgn="base" hangingPunct="0">
              <a:spcBef>
                <a:spcPct val="0"/>
              </a:spcBef>
              <a:spcAft>
                <a:spcPct val="0"/>
              </a:spcAft>
            </a:pPr>
            <a:r>
              <a:rPr lang="fr-FR" sz="2000" b="1" i="1" u="sng" dirty="0" smtClean="0">
                <a:solidFill>
                  <a:srgbClr val="FFFF00"/>
                </a:solidFill>
                <a:latin typeface="Times New Roman" pitchFamily="18" charset="0"/>
                <a:ea typeface="Calibri" pitchFamily="34" charset="0"/>
                <a:cs typeface="Times New Roman" pitchFamily="18" charset="0"/>
              </a:rPr>
              <a:t>1/Le bruit en </a:t>
            </a:r>
            <a:r>
              <a:rPr lang="fr-FR" sz="2000" b="1" i="1" dirty="0" smtClean="0">
                <a:solidFill>
                  <a:srgbClr val="FFFF00"/>
                </a:solidFill>
                <a:latin typeface="Times New Roman" pitchFamily="18" charset="0"/>
                <a:ea typeface="Calibri" pitchFamily="34" charset="0"/>
                <a:cs typeface="Times New Roman" pitchFamily="18" charset="0"/>
                <a:hlinkClick r:id="rId3"/>
              </a:rPr>
              <a:t>astronomie</a:t>
            </a:r>
            <a:r>
              <a:rPr lang="fr-FR" sz="2000" b="1" i="1" u="sng" dirty="0" smtClean="0">
                <a:solidFill>
                  <a:srgbClr val="FFFF00"/>
                </a:solidFill>
                <a:latin typeface="Calibri"/>
                <a:ea typeface="Calibri" pitchFamily="34" charset="0"/>
                <a:cs typeface="Times New Roman" pitchFamily="18" charset="0"/>
              </a:rPr>
              <a:t> </a:t>
            </a:r>
            <a:r>
              <a:rPr lang="fr-FR" sz="2000" b="1" i="1" u="sng" dirty="0" smtClean="0">
                <a:solidFill>
                  <a:srgbClr val="FFFF00"/>
                </a:solidFill>
                <a:latin typeface="Times New Roman" pitchFamily="18" charset="0"/>
                <a:ea typeface="Calibri" pitchFamily="34" charset="0"/>
                <a:cs typeface="Times New Roman" pitchFamily="18" charset="0"/>
              </a:rPr>
              <a:t>:</a:t>
            </a:r>
            <a:endParaRPr lang="fr-FR" sz="1400" dirty="0" smtClean="0">
              <a:solidFill>
                <a:srgbClr val="FFFF00"/>
              </a:solidFill>
              <a:latin typeface="Arial" pitchFamily="34" charset="0"/>
              <a:cs typeface="Arial" pitchFamily="34" charset="0"/>
            </a:endParaRPr>
          </a:p>
          <a:p>
            <a:pPr lvl="0" algn="ctr" eaLnBrk="0" fontAlgn="base" hangingPunct="0">
              <a:spcBef>
                <a:spcPct val="0"/>
              </a:spcBef>
              <a:spcAft>
                <a:spcPct val="0"/>
              </a:spcAft>
            </a:pPr>
            <a:r>
              <a:rPr lang="fr-FR" sz="2000" dirty="0" smtClean="0">
                <a:solidFill>
                  <a:srgbClr val="FFFF00"/>
                </a:solidFill>
                <a:latin typeface="Times New Roman" pitchFamily="18" charset="0"/>
                <a:ea typeface="Calibri" pitchFamily="34" charset="0"/>
                <a:cs typeface="Times New Roman" pitchFamily="18" charset="0"/>
              </a:rPr>
              <a:t>      Le bruit cosmique est un bruit de mesure qui a pour origine l'ext</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rieur de l'</a:t>
            </a:r>
            <a:r>
              <a:rPr lang="fr-FR" sz="2000" dirty="0" smtClean="0">
                <a:solidFill>
                  <a:srgbClr val="FFFF00"/>
                </a:solidFill>
                <a:latin typeface="Times New Roman" pitchFamily="18" charset="0"/>
                <a:ea typeface="Calibri" pitchFamily="34" charset="0"/>
                <a:cs typeface="Times New Roman" pitchFamily="18" charset="0"/>
                <a:hlinkClick r:id="rId4"/>
              </a:rPr>
              <a:t>atmosph</a:t>
            </a:r>
            <a:r>
              <a:rPr lang="fr-FR" sz="2000" dirty="0" smtClean="0">
                <a:solidFill>
                  <a:srgbClr val="FFFF00"/>
                </a:solidFill>
                <a:latin typeface="Calibri"/>
                <a:ea typeface="Calibri" pitchFamily="34" charset="0"/>
                <a:cs typeface="Times New Roman" pitchFamily="18" charset="0"/>
                <a:hlinkClick r:id="rId4"/>
              </a:rPr>
              <a:t>è</a:t>
            </a:r>
            <a:r>
              <a:rPr lang="fr-FR" sz="2000" dirty="0" smtClean="0">
                <a:solidFill>
                  <a:srgbClr val="FFFF00"/>
                </a:solidFill>
                <a:latin typeface="Times New Roman" pitchFamily="18" charset="0"/>
                <a:ea typeface="Calibri" pitchFamily="34" charset="0"/>
                <a:cs typeface="Times New Roman" pitchFamily="18" charset="0"/>
                <a:hlinkClick r:id="rId4"/>
              </a:rPr>
              <a:t>re</a:t>
            </a:r>
            <a:r>
              <a:rPr lang="fr-FR" sz="2000" dirty="0" smtClean="0">
                <a:solidFill>
                  <a:srgbClr val="FFFF00"/>
                </a:solidFill>
                <a:latin typeface="Times New Roman" pitchFamily="18" charset="0"/>
                <a:ea typeface="Calibri" pitchFamily="34" charset="0"/>
                <a:cs typeface="Times New Roman" pitchFamily="18" charset="0"/>
              </a:rPr>
              <a:t> terrestre.</a:t>
            </a:r>
            <a:endParaRPr lang="fr-FR" sz="1400" dirty="0" smtClean="0">
              <a:solidFill>
                <a:srgbClr val="FFFF00"/>
              </a:solidFill>
              <a:latin typeface="Arial" pitchFamily="34" charset="0"/>
              <a:cs typeface="Arial" pitchFamily="34" charset="0"/>
            </a:endParaRPr>
          </a:p>
          <a:p>
            <a:pPr lvl="0" eaLnBrk="0" fontAlgn="base" hangingPunct="0">
              <a:spcBef>
                <a:spcPct val="0"/>
              </a:spcBef>
              <a:spcAft>
                <a:spcPct val="0"/>
              </a:spcAft>
            </a:pPr>
            <a:r>
              <a:rPr lang="fr-FR" sz="2000" b="1" i="1" u="sng" dirty="0" smtClean="0">
                <a:solidFill>
                  <a:srgbClr val="FFFF00"/>
                </a:solidFill>
                <a:latin typeface="Times New Roman" pitchFamily="18" charset="0"/>
                <a:ea typeface="Calibri" pitchFamily="34" charset="0"/>
                <a:cs typeface="Times New Roman" pitchFamily="18" charset="0"/>
              </a:rPr>
              <a:t>2/Le bruit en </a:t>
            </a:r>
            <a:r>
              <a:rPr lang="fr-FR" sz="2000" b="1" i="1" dirty="0" smtClean="0">
                <a:solidFill>
                  <a:srgbClr val="FFFF00"/>
                </a:solidFill>
                <a:latin typeface="Times New Roman" pitchFamily="18" charset="0"/>
                <a:ea typeface="Calibri" pitchFamily="34" charset="0"/>
                <a:cs typeface="Times New Roman" pitchFamily="18" charset="0"/>
                <a:hlinkClick r:id="rId5"/>
              </a:rPr>
              <a:t>physique</a:t>
            </a:r>
            <a:r>
              <a:rPr lang="fr-FR" sz="2000" i="1" u="sng" dirty="0" smtClean="0">
                <a:solidFill>
                  <a:srgbClr val="FFFF00"/>
                </a:solidFill>
                <a:latin typeface="Calibri"/>
                <a:ea typeface="Calibri" pitchFamily="34" charset="0"/>
                <a:cs typeface="Times New Roman" pitchFamily="18" charset="0"/>
              </a:rPr>
              <a:t> </a:t>
            </a:r>
            <a:r>
              <a:rPr lang="fr-FR" sz="2000" i="1" u="sng" dirty="0" smtClean="0">
                <a:solidFill>
                  <a:srgbClr val="FFFF00"/>
                </a:solidFill>
                <a:latin typeface="Times New Roman" pitchFamily="18" charset="0"/>
                <a:ea typeface="Calibri" pitchFamily="34" charset="0"/>
                <a:cs typeface="Times New Roman" pitchFamily="18" charset="0"/>
              </a:rPr>
              <a:t>:</a:t>
            </a:r>
            <a:endParaRPr lang="fr-FR" sz="1400" dirty="0" smtClean="0">
              <a:solidFill>
                <a:srgbClr val="FFFF00"/>
              </a:solidFill>
              <a:latin typeface="Arial" pitchFamily="34" charset="0"/>
              <a:cs typeface="Arial" pitchFamily="34" charset="0"/>
            </a:endParaRPr>
          </a:p>
          <a:p>
            <a:pPr lvl="0" algn="ctr" eaLnBrk="0" fontAlgn="base" hangingPunct="0">
              <a:spcBef>
                <a:spcPct val="0"/>
              </a:spcBef>
              <a:spcAft>
                <a:spcPct val="0"/>
              </a:spcAft>
            </a:pPr>
            <a:r>
              <a:rPr lang="fr-FR" sz="2000" dirty="0" smtClean="0">
                <a:solidFill>
                  <a:srgbClr val="FFFF00"/>
                </a:solidFill>
                <a:latin typeface="Times New Roman" pitchFamily="18" charset="0"/>
                <a:ea typeface="Calibri" pitchFamily="34" charset="0"/>
                <a:cs typeface="Times New Roman" pitchFamily="18" charset="0"/>
              </a:rPr>
              <a:t> Le bruit de mesure</a:t>
            </a:r>
            <a:r>
              <a:rPr lang="fr-FR" sz="2000" dirty="0" smtClean="0">
                <a:solidFill>
                  <a:srgbClr val="FFFF00"/>
                </a:solidFill>
                <a:latin typeface="Calibri"/>
                <a:ea typeface="Calibri" pitchFamily="34" charset="0"/>
                <a:cs typeface="Times New Roman" pitchFamily="18" charset="0"/>
              </a:rPr>
              <a:t> </a:t>
            </a:r>
            <a:r>
              <a:rPr lang="fr-FR" sz="2000" dirty="0" smtClean="0">
                <a:solidFill>
                  <a:srgbClr val="FFFF00"/>
                </a:solidFill>
                <a:latin typeface="Times New Roman" pitchFamily="18" charset="0"/>
                <a:ea typeface="Calibri" pitchFamily="34" charset="0"/>
                <a:cs typeface="Times New Roman" pitchFamily="18" charset="0"/>
              </a:rPr>
              <a:t>: signaux parasites lors d'une mesure.</a:t>
            </a:r>
            <a:endParaRPr lang="fr-FR" sz="1400" dirty="0" smtClean="0">
              <a:solidFill>
                <a:srgbClr val="FFFF00"/>
              </a:solidFill>
              <a:latin typeface="Arial" pitchFamily="34" charset="0"/>
              <a:cs typeface="Arial" pitchFamily="34" charset="0"/>
            </a:endParaRPr>
          </a:p>
          <a:p>
            <a:pPr lvl="0" eaLnBrk="0" fontAlgn="base" hangingPunct="0">
              <a:spcBef>
                <a:spcPct val="0"/>
              </a:spcBef>
              <a:spcAft>
                <a:spcPct val="0"/>
              </a:spcAft>
            </a:pPr>
            <a:r>
              <a:rPr lang="fr-FR" sz="2000" b="1" i="1" u="sng" dirty="0" smtClean="0">
                <a:solidFill>
                  <a:srgbClr val="FFFF00"/>
                </a:solidFill>
                <a:latin typeface="Times New Roman" pitchFamily="18" charset="0"/>
                <a:ea typeface="Calibri" pitchFamily="34" charset="0"/>
                <a:cs typeface="Times New Roman" pitchFamily="18" charset="0"/>
              </a:rPr>
              <a:t>3/Le bruit en </a:t>
            </a:r>
            <a:r>
              <a:rPr lang="fr-FR" sz="2000" b="1" i="1" u="sng" dirty="0" smtClean="0">
                <a:solidFill>
                  <a:srgbClr val="FFFF00"/>
                </a:solidFill>
                <a:latin typeface="Calibri"/>
                <a:ea typeface="Calibri" pitchFamily="34" charset="0"/>
                <a:cs typeface="Times New Roman" pitchFamily="18" charset="0"/>
              </a:rPr>
              <a:t>é</a:t>
            </a:r>
            <a:r>
              <a:rPr lang="fr-FR" sz="2000" b="1" i="1" u="sng" dirty="0" smtClean="0">
                <a:solidFill>
                  <a:srgbClr val="FFFF00"/>
                </a:solidFill>
                <a:latin typeface="Times New Roman" pitchFamily="18" charset="0"/>
                <a:ea typeface="Calibri" pitchFamily="34" charset="0"/>
                <a:cs typeface="Times New Roman" pitchFamily="18" charset="0"/>
              </a:rPr>
              <a:t>lectronique</a:t>
            </a:r>
            <a:r>
              <a:rPr lang="fr-FR" sz="2000" b="1" i="1" u="sng" dirty="0" smtClean="0">
                <a:solidFill>
                  <a:srgbClr val="FFFF00"/>
                </a:solidFill>
                <a:latin typeface="Calibri"/>
                <a:ea typeface="Calibri" pitchFamily="34" charset="0"/>
                <a:cs typeface="Times New Roman" pitchFamily="18" charset="0"/>
              </a:rPr>
              <a:t> </a:t>
            </a:r>
            <a:r>
              <a:rPr lang="fr-FR" sz="2000" b="1" i="1" u="sng" dirty="0" smtClean="0">
                <a:solidFill>
                  <a:srgbClr val="FFFF00"/>
                </a:solidFill>
                <a:latin typeface="Times New Roman" pitchFamily="18" charset="0"/>
                <a:ea typeface="Calibri" pitchFamily="34" charset="0"/>
                <a:cs typeface="Times New Roman" pitchFamily="18" charset="0"/>
              </a:rPr>
              <a:t>:</a:t>
            </a:r>
            <a:endParaRPr lang="fr-FR" sz="1400" dirty="0" smtClean="0">
              <a:solidFill>
                <a:srgbClr val="FFFF00"/>
              </a:solidFill>
              <a:latin typeface="Arial" pitchFamily="34" charset="0"/>
              <a:cs typeface="Arial" pitchFamily="34" charset="0"/>
            </a:endParaRPr>
          </a:p>
          <a:p>
            <a:pPr lvl="0" algn="ctr" eaLnBrk="0" fontAlgn="base" hangingPunct="0">
              <a:spcBef>
                <a:spcPct val="0"/>
              </a:spcBef>
              <a:spcAft>
                <a:spcPct val="0"/>
              </a:spcAft>
            </a:pPr>
            <a:r>
              <a:rPr lang="fr-FR" sz="2000" dirty="0" smtClean="0">
                <a:solidFill>
                  <a:srgbClr val="FFFF00"/>
                </a:solidFill>
                <a:latin typeface="Times New Roman" pitchFamily="18" charset="0"/>
                <a:ea typeface="Calibri" pitchFamily="34" charset="0"/>
                <a:cs typeface="Times New Roman" pitchFamily="18" charset="0"/>
              </a:rPr>
              <a:t>    Dans ces domaines, le bruit d</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finit les signaux al</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atoires et non d</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sir</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s, voire parasites, se superposant aux signaux utiles. On utilise souvent le concept de rapport </a:t>
            </a:r>
            <a:r>
              <a:rPr lang="fr-FR" sz="2000" dirty="0" smtClean="0">
                <a:solidFill>
                  <a:srgbClr val="FFFF00"/>
                </a:solidFill>
                <a:latin typeface="Times New Roman" pitchFamily="18" charset="0"/>
                <a:ea typeface="Calibri" pitchFamily="34" charset="0"/>
                <a:cs typeface="Times New Roman" pitchFamily="18" charset="0"/>
                <a:hlinkClick r:id="rId6"/>
              </a:rPr>
              <a:t>signal</a:t>
            </a:r>
            <a:r>
              <a:rPr lang="fr-FR" sz="2000" dirty="0" smtClean="0">
                <a:solidFill>
                  <a:srgbClr val="FFFF00"/>
                </a:solidFill>
                <a:latin typeface="Times New Roman" pitchFamily="18" charset="0"/>
                <a:ea typeface="Calibri" pitchFamily="34" charset="0"/>
                <a:cs typeface="Times New Roman" pitchFamily="18" charset="0"/>
              </a:rPr>
              <a:t> sur bruit pour indiquer la qualit</a:t>
            </a:r>
            <a:r>
              <a:rPr lang="fr-FR" sz="2000" dirty="0" smtClean="0">
                <a:solidFill>
                  <a:srgbClr val="FFFF00"/>
                </a:solidFill>
                <a:latin typeface="Calibri"/>
                <a:ea typeface="Calibri" pitchFamily="34" charset="0"/>
                <a:cs typeface="Times New Roman" pitchFamily="18" charset="0"/>
              </a:rPr>
              <a:t>é</a:t>
            </a:r>
            <a:r>
              <a:rPr lang="fr-FR" sz="2000" dirty="0" smtClean="0">
                <a:solidFill>
                  <a:srgbClr val="FFFF00"/>
                </a:solidFill>
                <a:latin typeface="Times New Roman" pitchFamily="18" charset="0"/>
                <a:ea typeface="Calibri" pitchFamily="34" charset="0"/>
                <a:cs typeface="Times New Roman" pitchFamily="18" charset="0"/>
              </a:rPr>
              <a:t> d'une mesure ou d'une transmission de </a:t>
            </a:r>
            <a:r>
              <a:rPr lang="fr-FR" sz="2000" dirty="0" smtClean="0">
                <a:solidFill>
                  <a:srgbClr val="FFFF00"/>
                </a:solidFill>
                <a:latin typeface="Times New Roman" pitchFamily="18" charset="0"/>
                <a:ea typeface="Calibri" pitchFamily="34" charset="0"/>
                <a:cs typeface="Times New Roman" pitchFamily="18" charset="0"/>
                <a:hlinkClick r:id="rId7"/>
              </a:rPr>
              <a:t>donn</a:t>
            </a:r>
            <a:r>
              <a:rPr lang="fr-FR" sz="2000" dirty="0" smtClean="0">
                <a:solidFill>
                  <a:srgbClr val="FFFF00"/>
                </a:solidFill>
                <a:latin typeface="Calibri"/>
                <a:ea typeface="Calibri" pitchFamily="34" charset="0"/>
                <a:cs typeface="Times New Roman" pitchFamily="18" charset="0"/>
                <a:hlinkClick r:id="rId7"/>
              </a:rPr>
              <a:t>é</a:t>
            </a:r>
            <a:r>
              <a:rPr lang="fr-FR" sz="2000" dirty="0" smtClean="0">
                <a:solidFill>
                  <a:srgbClr val="FFFF00"/>
                </a:solidFill>
                <a:latin typeface="Times New Roman" pitchFamily="18" charset="0"/>
                <a:ea typeface="Calibri" pitchFamily="34" charset="0"/>
                <a:cs typeface="Times New Roman" pitchFamily="18" charset="0"/>
                <a:hlinkClick r:id="rId7"/>
              </a:rPr>
              <a:t>es</a:t>
            </a:r>
            <a:r>
              <a:rPr lang="fr-FR" dirty="0" smtClean="0">
                <a:solidFill>
                  <a:srgbClr val="FFFF00"/>
                </a:solidFill>
                <a:latin typeface="Times New Roman" pitchFamily="18" charset="0"/>
                <a:ea typeface="Calibri" pitchFamily="34" charset="0"/>
                <a:cs typeface="Times New Roman" pitchFamily="18" charset="0"/>
              </a:rPr>
              <a:t>.</a:t>
            </a:r>
            <a:endParaRPr lang="fr-FR" sz="2000" dirty="0" smtClean="0">
              <a:solidFill>
                <a:srgbClr val="FFFF00"/>
              </a:solidFill>
              <a:latin typeface="Arial" pitchFamily="34" charset="0"/>
              <a:cs typeface="Arial" pitchFamily="34" charset="0"/>
            </a:endParaRPr>
          </a:p>
        </p:txBody>
      </p:sp>
      <p:sp>
        <p:nvSpPr>
          <p:cNvPr id="9" name="ZoneTexte 8"/>
          <p:cNvSpPr txBox="1"/>
          <p:nvPr/>
        </p:nvSpPr>
        <p:spPr>
          <a:xfrm>
            <a:off x="142844" y="857232"/>
            <a:ext cx="954107" cy="4500594"/>
          </a:xfrm>
          <a:prstGeom prst="rect">
            <a:avLst/>
          </a:prstGeom>
          <a:solidFill>
            <a:schemeClr val="accent4">
              <a:lumMod val="60000"/>
              <a:lumOff val="40000"/>
            </a:schemeClr>
          </a:solidFill>
          <a:ln>
            <a:solidFill>
              <a:srgbClr val="C00000"/>
            </a:solidFill>
          </a:ln>
        </p:spPr>
        <p:txBody>
          <a:bodyPr vert="vert270" wrap="square" rtlCol="0">
            <a:spAutoFit/>
          </a:bodyPr>
          <a:lstStyle/>
          <a:p>
            <a:pPr lvl="0"/>
            <a:r>
              <a:rPr lang="fr-FR" sz="3200" b="1" i="1" u="sng" dirty="0" smtClean="0">
                <a:solidFill>
                  <a:srgbClr val="FF0000"/>
                </a:solidFill>
                <a:latin typeface="Times New Roman" pitchFamily="18" charset="0"/>
                <a:ea typeface="Calibri" pitchFamily="34" charset="0"/>
                <a:cs typeface="Times New Roman" pitchFamily="18" charset="0"/>
              </a:rPr>
              <a:t>2-4/D</a:t>
            </a:r>
            <a:r>
              <a:rPr lang="fr-FR" sz="3200" b="1" i="1" u="sng" dirty="0" smtClean="0">
                <a:solidFill>
                  <a:srgbClr val="FF0000"/>
                </a:solidFill>
                <a:latin typeface="Calibri"/>
                <a:ea typeface="Calibri" pitchFamily="34" charset="0"/>
                <a:cs typeface="Times New Roman" pitchFamily="18" charset="0"/>
              </a:rPr>
              <a:t>é</a:t>
            </a:r>
            <a:r>
              <a:rPr lang="fr-FR" sz="3200" b="1" i="1" u="sng" dirty="0" smtClean="0">
                <a:solidFill>
                  <a:srgbClr val="FF0000"/>
                </a:solidFill>
                <a:latin typeface="Times New Roman" pitchFamily="18" charset="0"/>
                <a:ea typeface="Calibri" pitchFamily="34" charset="0"/>
                <a:cs typeface="Times New Roman" pitchFamily="18" charset="0"/>
              </a:rPr>
              <a:t>finition du Bruit</a:t>
            </a:r>
            <a:r>
              <a:rPr lang="fr-FR" sz="3200" b="1" i="1" u="sng" dirty="0" smtClean="0">
                <a:solidFill>
                  <a:srgbClr val="FF0000"/>
                </a:solidFill>
                <a:latin typeface="Calibri"/>
                <a:ea typeface="Calibri" pitchFamily="34" charset="0"/>
                <a:cs typeface="Times New Roman" pitchFamily="18" charset="0"/>
              </a:rPr>
              <a:t> </a:t>
            </a:r>
            <a:r>
              <a:rPr lang="fr-FR" sz="3200" b="1" i="1" u="sng" dirty="0" smtClean="0">
                <a:solidFill>
                  <a:srgbClr val="FF0000"/>
                </a:solidFill>
                <a:latin typeface="Times New Roman" pitchFamily="18" charset="0"/>
                <a:ea typeface="Calibri" pitchFamily="34" charset="0"/>
                <a:cs typeface="Times New Roman" pitchFamily="18" charset="0"/>
              </a:rPr>
              <a:t>:</a:t>
            </a:r>
            <a:endParaRPr lang="fr-FR" sz="2000" dirty="0" smtClean="0">
              <a:solidFill>
                <a:srgbClr val="FF0000"/>
              </a:solidFill>
              <a:latin typeface="Arial" pitchFamily="34" charset="0"/>
              <a:cs typeface="Arial" pitchFamily="34" charset="0"/>
            </a:endParaRPr>
          </a:p>
          <a:p>
            <a:endParaRPr lang="fr-FR" dirty="0"/>
          </a:p>
        </p:txBody>
      </p:sp>
      <p:sp>
        <p:nvSpPr>
          <p:cNvPr id="13" name="Flèche droite à entaille 12"/>
          <p:cNvSpPr/>
          <p:nvPr/>
        </p:nvSpPr>
        <p:spPr>
          <a:xfrm>
            <a:off x="1428728" y="2500306"/>
            <a:ext cx="714380" cy="92869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strVal val="#ppt_w*0.70"/>
                                          </p:val>
                                        </p:tav>
                                        <p:tav tm="100000">
                                          <p:val>
                                            <p:strVal val="#ppt_w"/>
                                          </p:val>
                                        </p:tav>
                                      </p:tavLst>
                                    </p:anim>
                                    <p:anim calcmode="lin" valueType="num">
                                      <p:cBhvr>
                                        <p:cTn id="16" dur="1000" fill="hold"/>
                                        <p:tgtEl>
                                          <p:spTgt spid="13"/>
                                        </p:tgtEl>
                                        <p:attrNameLst>
                                          <p:attrName>ppt_h</p:attrName>
                                        </p:attrNameLst>
                                      </p:cBhvr>
                                      <p:tavLst>
                                        <p:tav tm="0">
                                          <p:val>
                                            <p:strVal val="#ppt_h"/>
                                          </p:val>
                                        </p:tav>
                                        <p:tav tm="100000">
                                          <p:val>
                                            <p:strVal val="#ppt_h"/>
                                          </p:val>
                                        </p:tav>
                                      </p:tavLst>
                                    </p:anim>
                                    <p:animEffect transition="in" filter="fade">
                                      <p:cBhvr>
                                        <p:cTn id="17" dur="1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strVal val="#ppt_w*0.70"/>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Effect transition="in" filter="fade">
                                      <p:cBhvr>
                                        <p:cTn id="24" dur="1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384</TotalTime>
  <Words>1875</Words>
  <Application>Microsoft Office PowerPoint</Application>
  <PresentationFormat>Affichage à l'écran (4:3)</PresentationFormat>
  <Paragraphs>236</Paragraphs>
  <Slides>36</Slides>
  <Notes>0</Notes>
  <HiddenSlides>0</HiddenSlides>
  <MMClips>0</MMClips>
  <ScaleCrop>false</ScaleCrop>
  <HeadingPairs>
    <vt:vector size="4" baseType="variant">
      <vt:variant>
        <vt:lpstr>Thème</vt:lpstr>
      </vt:variant>
      <vt:variant>
        <vt:i4>1</vt:i4>
      </vt:variant>
      <vt:variant>
        <vt:lpstr>Titres des diapositives</vt:lpstr>
      </vt:variant>
      <vt:variant>
        <vt:i4>36</vt:i4>
      </vt:variant>
    </vt:vector>
  </HeadingPairs>
  <TitlesOfParts>
    <vt:vector size="37" baseType="lpstr">
      <vt:lpstr>Débit</vt:lpstr>
      <vt:lpstr>Diapositive 1</vt:lpstr>
      <vt:lpstr>Diapositive 2</vt:lpstr>
      <vt:lpstr>Diapositive 3</vt:lpstr>
      <vt:lpstr> INTRODUCTION :</vt:lpstr>
      <vt:lpstr> </vt:lpstr>
      <vt:lpstr>Diapositive 6</vt:lpstr>
      <vt:lpstr>   2-2/Définitions de bruit : </vt:lpstr>
      <vt:lpstr>Diapositive 8</vt:lpstr>
      <vt:lpstr>Diapositive 9</vt:lpstr>
      <vt:lpstr>Diapositive 10</vt:lpstr>
      <vt:lpstr>Diapositive 11</vt:lpstr>
      <vt:lpstr>Diapositive 12</vt:lpstr>
      <vt:lpstr>Diapositive 13</vt:lpstr>
      <vt:lpstr> 6/ LES PROBLEMESGENERER PAR LE BRUIT</vt:lpstr>
      <vt:lpstr>Diapositive 15</vt:lpstr>
      <vt:lpstr>6/ LE PRINCIPE PAYEUR POLUEUR : </vt:lpstr>
      <vt:lpstr>Diapositive 17</vt:lpstr>
      <vt:lpstr>7/ LA LUTE CONTRE LE BRUIT : </vt:lpstr>
      <vt:lpstr>Diapositive 19</vt:lpstr>
      <vt:lpstr>09/ LE BRUIT DANS LE DEVELOPEMENT DURABLE.</vt:lpstr>
      <vt:lpstr>Diapositive 21</vt:lpstr>
      <vt:lpstr>La réglementation française sur le bruit</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MERCI POUR VOTRE ATTENTION </vt:lpstr>
    </vt:vector>
  </TitlesOfParts>
  <Company>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TRAVAIL</dc:title>
  <dc:creator>Net</dc:creator>
  <cp:lastModifiedBy>lakhdar</cp:lastModifiedBy>
  <cp:revision>45</cp:revision>
  <dcterms:created xsi:type="dcterms:W3CDTF">2010-12-20T13:13:40Z</dcterms:created>
  <dcterms:modified xsi:type="dcterms:W3CDTF">2011-02-09T08:44:05Z</dcterms:modified>
</cp:coreProperties>
</file>