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8" r:id="rId1"/>
  </p:sldMasterIdLst>
  <p:notesMasterIdLst>
    <p:notesMasterId r:id="rId30"/>
  </p:notesMasterIdLst>
  <p:sldIdLst>
    <p:sldId id="293" r:id="rId2"/>
    <p:sldId id="257" r:id="rId3"/>
    <p:sldId id="273" r:id="rId4"/>
    <p:sldId id="258" r:id="rId5"/>
    <p:sldId id="259" r:id="rId6"/>
    <p:sldId id="260" r:id="rId7"/>
    <p:sldId id="261" r:id="rId8"/>
    <p:sldId id="274" r:id="rId9"/>
    <p:sldId id="282" r:id="rId10"/>
    <p:sldId id="271" r:id="rId11"/>
    <p:sldId id="272" r:id="rId12"/>
    <p:sldId id="263" r:id="rId13"/>
    <p:sldId id="275" r:id="rId14"/>
    <p:sldId id="281" r:id="rId15"/>
    <p:sldId id="269" r:id="rId16"/>
    <p:sldId id="264" r:id="rId17"/>
    <p:sldId id="265" r:id="rId18"/>
    <p:sldId id="266" r:id="rId19"/>
    <p:sldId id="267" r:id="rId20"/>
    <p:sldId id="276" r:id="rId21"/>
    <p:sldId id="277" r:id="rId22"/>
    <p:sldId id="278" r:id="rId23"/>
    <p:sldId id="279" r:id="rId24"/>
    <p:sldId id="280" r:id="rId25"/>
    <p:sldId id="285" r:id="rId26"/>
    <p:sldId id="286" r:id="rId27"/>
    <p:sldId id="291" r:id="rId28"/>
    <p:sldId id="290" r:id="rId29"/>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9933FF"/>
    <a:srgbClr val="FF00FF"/>
    <a:srgbClr val="B2B2B2"/>
    <a:srgbClr val="00FF00"/>
    <a:srgbClr val="6633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3383" autoAdjust="0"/>
    <p:restoredTop sz="94660"/>
  </p:normalViewPr>
  <p:slideViewPr>
    <p:cSldViewPr>
      <p:cViewPr>
        <p:scale>
          <a:sx n="81" d="100"/>
          <a:sy n="81" d="100"/>
        </p:scale>
        <p:origin x="-1014" y="7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17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a:defRPr sz="1200"/>
            </a:lvl1pPr>
          </a:lstStyle>
          <a:p>
            <a:pPr>
              <a:defRPr/>
            </a:pPr>
            <a:endParaRPr lang="en-US"/>
          </a:p>
        </p:txBody>
      </p:sp>
      <p:sp>
        <p:nvSpPr>
          <p:cNvPr id="15363"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1">
              <a:defRPr sz="1200"/>
            </a:lvl1pPr>
          </a:lstStyle>
          <a:p>
            <a:pPr>
              <a:defRPr/>
            </a:pPr>
            <a:endParaRPr lang="fr-FR"/>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Cliquez pour modifier les styles du texte du masque</a:t>
            </a:r>
          </a:p>
          <a:p>
            <a:pPr lvl="1"/>
            <a:r>
              <a:rPr lang="en-US" noProof="0" smtClean="0"/>
              <a:t>Deuxième niveau</a:t>
            </a:r>
          </a:p>
          <a:p>
            <a:pPr lvl="2"/>
            <a:r>
              <a:rPr lang="en-US" noProof="0" smtClean="0"/>
              <a:t>Troisième niveau</a:t>
            </a:r>
          </a:p>
          <a:p>
            <a:pPr lvl="3"/>
            <a:r>
              <a:rPr lang="en-US" noProof="0" smtClean="0"/>
              <a:t>Quatrième niveau</a:t>
            </a:r>
          </a:p>
          <a:p>
            <a:pPr lvl="4"/>
            <a:r>
              <a:rPr lang="en-US" noProof="0" smtClean="0"/>
              <a:t>Cinquième niveau</a:t>
            </a:r>
          </a:p>
        </p:txBody>
      </p:sp>
      <p:sp>
        <p:nvSpPr>
          <p:cNvPr id="15366"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a:defRPr sz="1200"/>
            </a:lvl1pPr>
          </a:lstStyle>
          <a:p>
            <a:pPr>
              <a:defRPr/>
            </a:pPr>
            <a:endParaRPr lang="en-US"/>
          </a:p>
        </p:txBody>
      </p:sp>
      <p:sp>
        <p:nvSpPr>
          <p:cNvPr id="15367"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1">
              <a:defRPr sz="1200"/>
            </a:lvl1pPr>
          </a:lstStyle>
          <a:p>
            <a:pPr>
              <a:defRPr/>
            </a:pPr>
            <a:fld id="{8CBCE7CC-FCE1-4068-BF5F-EFA72076ECD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8CBCE7CC-FCE1-4068-BF5F-EFA72076ECD2}"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092739C-BDD2-4CCF-922A-E8FFF039F449}" type="slidenum">
              <a:rPr lang="en-US" smtClean="0"/>
              <a:pPr/>
              <a:t>5</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fr-FR" smtClean="0"/>
              <a:t> B- énergie renouvelable:  B- énergie renouvelable: </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rrondir un rectangle avec un coin diagonal 3"/>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Titre 7"/>
          <p:cNvSpPr>
            <a:spLocks noGrp="1"/>
          </p:cNvSpPr>
          <p:nvPr>
            <p:ph type="ctrTitle"/>
          </p:nvPr>
        </p:nvSpPr>
        <p:spPr>
          <a:xfrm>
            <a:off x="464234" y="381001"/>
            <a:ext cx="8229600" cy="2209800"/>
          </a:xfrm>
        </p:spPr>
        <p:txBody>
          <a:bodyPr lIns="45720" rIns="228600"/>
          <a:lstStyle>
            <a:lvl1pPr marL="0" algn="r">
              <a:defRPr sz="4800"/>
            </a:lvl1pPr>
            <a:extLst/>
          </a:lstStyle>
          <a:p>
            <a:r>
              <a:rPr lang="fr-FR" smtClean="0"/>
              <a:t>Cliquez pour modifier le style du titre</a:t>
            </a:r>
            <a:endParaRPr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fr-FR" smtClean="0"/>
              <a:t>Cliquez pour modifier le style des sous-titres du masque</a:t>
            </a:r>
            <a:endParaRPr lang="en-US"/>
          </a:p>
        </p:txBody>
      </p:sp>
      <p:sp>
        <p:nvSpPr>
          <p:cNvPr id="5" name="Espace réservé de la date 9"/>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Espace réservé du numéro de diapositive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0D9C50ED-EEEE-4F4B-A91F-A6EE10471936}" type="slidenum">
              <a:rPr lang="en-US"/>
              <a:pPr>
                <a:defRPr/>
              </a:pPr>
              <a:t>‹#›</a:t>
            </a:fld>
            <a:endParaRPr lang="en-US"/>
          </a:p>
        </p:txBody>
      </p:sp>
      <p:sp>
        <p:nvSpPr>
          <p:cNvPr id="7" name="Espace réservé du pied de page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pied de page 2"/>
          <p:cNvSpPr>
            <a:spLocks noGrp="1"/>
          </p:cNvSpPr>
          <p:nvPr>
            <p:ph type="ftr" sz="quarter" idx="10"/>
          </p:nvPr>
        </p:nvSpPr>
        <p:spPr/>
        <p:txBody>
          <a:bodyPr/>
          <a:lstStyle>
            <a:lvl1pPr>
              <a:defRPr/>
            </a:lvl1pPr>
          </a:lstStyle>
          <a:p>
            <a:pPr>
              <a:defRPr/>
            </a:pPr>
            <a:endParaRPr lang="en-US"/>
          </a:p>
        </p:txBody>
      </p:sp>
      <p:sp>
        <p:nvSpPr>
          <p:cNvPr id="5" name="Espace réservé de la date 13"/>
          <p:cNvSpPr>
            <a:spLocks noGrp="1"/>
          </p:cNvSpPr>
          <p:nvPr>
            <p:ph type="dt" sz="half" idx="11"/>
          </p:nvPr>
        </p:nvSpPr>
        <p:spPr/>
        <p:txBody>
          <a:bodyPr/>
          <a:lstStyle>
            <a:lvl1pPr>
              <a:defRPr/>
            </a:lvl1pPr>
          </a:lstStyle>
          <a:p>
            <a:pPr>
              <a:defRPr/>
            </a:pPr>
            <a:endParaRPr lang="en-US"/>
          </a:p>
        </p:txBody>
      </p:sp>
      <p:sp>
        <p:nvSpPr>
          <p:cNvPr id="6" name="Espace réservé du numéro de diapositive 22"/>
          <p:cNvSpPr>
            <a:spLocks noGrp="1"/>
          </p:cNvSpPr>
          <p:nvPr>
            <p:ph type="sldNum" sz="quarter" idx="12"/>
          </p:nvPr>
        </p:nvSpPr>
        <p:spPr/>
        <p:txBody>
          <a:bodyPr/>
          <a:lstStyle>
            <a:lvl1pPr>
              <a:defRPr/>
            </a:lvl1pPr>
          </a:lstStyle>
          <a:p>
            <a:pPr>
              <a:defRPr/>
            </a:pPr>
            <a:fld id="{B5881CF6-2B10-4714-BD63-72238087F644}"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pied de page 2"/>
          <p:cNvSpPr>
            <a:spLocks noGrp="1"/>
          </p:cNvSpPr>
          <p:nvPr>
            <p:ph type="ftr" sz="quarter" idx="10"/>
          </p:nvPr>
        </p:nvSpPr>
        <p:spPr/>
        <p:txBody>
          <a:bodyPr/>
          <a:lstStyle>
            <a:lvl1pPr>
              <a:defRPr/>
            </a:lvl1pPr>
          </a:lstStyle>
          <a:p>
            <a:pPr>
              <a:defRPr/>
            </a:pPr>
            <a:endParaRPr lang="en-US"/>
          </a:p>
        </p:txBody>
      </p:sp>
      <p:sp>
        <p:nvSpPr>
          <p:cNvPr id="5" name="Espace réservé de la date 13"/>
          <p:cNvSpPr>
            <a:spLocks noGrp="1"/>
          </p:cNvSpPr>
          <p:nvPr>
            <p:ph type="dt" sz="half" idx="11"/>
          </p:nvPr>
        </p:nvSpPr>
        <p:spPr/>
        <p:txBody>
          <a:bodyPr/>
          <a:lstStyle>
            <a:lvl1pPr>
              <a:defRPr/>
            </a:lvl1pPr>
          </a:lstStyle>
          <a:p>
            <a:pPr>
              <a:defRPr/>
            </a:pPr>
            <a:endParaRPr lang="en-US"/>
          </a:p>
        </p:txBody>
      </p:sp>
      <p:sp>
        <p:nvSpPr>
          <p:cNvPr id="6" name="Espace réservé du numéro de diapositive 22"/>
          <p:cNvSpPr>
            <a:spLocks noGrp="1"/>
          </p:cNvSpPr>
          <p:nvPr>
            <p:ph type="sldNum" sz="quarter" idx="12"/>
          </p:nvPr>
        </p:nvSpPr>
        <p:spPr/>
        <p:txBody>
          <a:bodyPr/>
          <a:lstStyle>
            <a:lvl1pPr>
              <a:defRPr/>
            </a:lvl1pPr>
          </a:lstStyle>
          <a:p>
            <a:pPr>
              <a:defRPr/>
            </a:pPr>
            <a:fld id="{A7637C94-0973-4972-9A04-75672DD729AB}" type="slidenum">
              <a:rPr lang="en-US"/>
              <a:pPr>
                <a:defRPr/>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4" name="Rectangle 3"/>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re 1"/>
          <p:cNvSpPr>
            <a:spLocks noGrp="1"/>
          </p:cNvSpPr>
          <p:nvPr>
            <p:ph type="title"/>
          </p:nvPr>
        </p:nvSpPr>
        <p:spPr/>
        <p:txBody>
          <a:bodyPr/>
          <a:lstStyle>
            <a:extLst/>
          </a:lstStyle>
          <a:p>
            <a:r>
              <a:rPr lang="fr-FR" smtClean="0"/>
              <a:t>Cliquez pour modifier le style du titre</a:t>
            </a:r>
            <a:endParaRPr lang="en-US"/>
          </a:p>
        </p:txBody>
      </p:sp>
      <p:sp>
        <p:nvSpPr>
          <p:cNvPr id="3" name="Espace réservé du contenu 2"/>
          <p:cNvSpPr>
            <a:spLocks noGrp="1"/>
          </p:cNvSpPr>
          <p:nvPr>
            <p:ph idx="1"/>
          </p:nvPr>
        </p:nvSpPr>
        <p:spPr/>
        <p:txBody>
          <a:bodyPr/>
          <a:lstStyle>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3"/>
          <p:cNvSpPr>
            <a:spLocks noGrp="1"/>
          </p:cNvSpPr>
          <p:nvPr>
            <p:ph type="dt" sz="half" idx="10"/>
          </p:nvPr>
        </p:nvSpPr>
        <p:spPr/>
        <p:txBody>
          <a:bodyPr/>
          <a:lstStyle>
            <a:lvl1pPr>
              <a:defRPr/>
            </a:lvl1pPr>
            <a:extLst/>
          </a:lstStyle>
          <a:p>
            <a:pPr>
              <a:defRPr/>
            </a:pPr>
            <a:endParaRPr lang="en-US"/>
          </a:p>
        </p:txBody>
      </p:sp>
      <p:sp>
        <p:nvSpPr>
          <p:cNvPr id="6" name="Espace réservé du pied de page 4"/>
          <p:cNvSpPr>
            <a:spLocks noGrp="1"/>
          </p:cNvSpPr>
          <p:nvPr>
            <p:ph type="ftr" sz="quarter" idx="11"/>
          </p:nvPr>
        </p:nvSpPr>
        <p:spPr/>
        <p:txBody>
          <a:bodyPr/>
          <a:lstStyle>
            <a:lvl1pPr>
              <a:defRPr/>
            </a:lvl1pPr>
            <a:extLst/>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extLst/>
          </a:lstStyle>
          <a:p>
            <a:pPr>
              <a:defRPr/>
            </a:pPr>
            <a:fld id="{6D4E393D-E7D9-4D11-8AF9-7B5A7BE943D8}" type="slidenum">
              <a:rPr lang="en-US"/>
              <a:pPr>
                <a:defRPr/>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ectangle 3"/>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fr-FR" smtClean="0"/>
              <a:t>Cliquez pour modifier le style du titre</a:t>
            </a:r>
            <a:endParaRPr lang="en-US"/>
          </a:p>
        </p:txBody>
      </p:sp>
      <p:sp>
        <p:nvSpPr>
          <p:cNvPr id="3" name="Espace réservé du texte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fr-FR" smtClean="0"/>
              <a:t>Cliquez pour modifier les styles du texte du masque</a:t>
            </a:r>
          </a:p>
        </p:txBody>
      </p:sp>
      <p:sp>
        <p:nvSpPr>
          <p:cNvPr id="5" name="Espace réservé de la date 7"/>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6" name="Espace réservé du numéro de diapositive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4D264D47-D08C-49BF-AED5-33D5FB8A0971}" type="slidenum">
              <a:rPr lang="en-US"/>
              <a:pPr>
                <a:defRPr/>
              </a:pPr>
              <a:t>‹#›</a:t>
            </a:fld>
            <a:endParaRPr lang="en-US"/>
          </a:p>
        </p:txBody>
      </p:sp>
      <p:sp>
        <p:nvSpPr>
          <p:cNvPr id="7" name="Espace réservé du pied de page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Rectangle 4"/>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re 1"/>
          <p:cNvSpPr>
            <a:spLocks noGrp="1"/>
          </p:cNvSpPr>
          <p:nvPr>
            <p:ph type="title"/>
          </p:nvPr>
        </p:nvSpPr>
        <p:spPr/>
        <p:txBody>
          <a:bodyPr/>
          <a:lstStyle>
            <a:extLst/>
          </a:lstStyle>
          <a:p>
            <a:r>
              <a:rPr lang="fr-FR" smtClean="0"/>
              <a:t>Cliquez pour modifier le style du titre</a:t>
            </a:r>
            <a:endParaRPr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e la date 4"/>
          <p:cNvSpPr>
            <a:spLocks noGrp="1"/>
          </p:cNvSpPr>
          <p:nvPr>
            <p:ph type="dt" sz="half" idx="10"/>
          </p:nvPr>
        </p:nvSpPr>
        <p:spPr/>
        <p:txBody>
          <a:bodyPr/>
          <a:lstStyle>
            <a:lvl1pPr>
              <a:defRPr/>
            </a:lvl1pPr>
            <a:extLst/>
          </a:lstStyle>
          <a:p>
            <a:pPr>
              <a:defRPr/>
            </a:pPr>
            <a:endParaRPr lang="en-US"/>
          </a:p>
        </p:txBody>
      </p:sp>
      <p:sp>
        <p:nvSpPr>
          <p:cNvPr id="7" name="Espace réservé du pied de page 5"/>
          <p:cNvSpPr>
            <a:spLocks noGrp="1"/>
          </p:cNvSpPr>
          <p:nvPr>
            <p:ph type="ftr" sz="quarter" idx="11"/>
          </p:nvPr>
        </p:nvSpPr>
        <p:spPr/>
        <p:txBody>
          <a:bodyPr/>
          <a:lstStyle>
            <a:lvl1pPr>
              <a:defRPr/>
            </a:lvl1pPr>
            <a:extLst/>
          </a:lstStyle>
          <a:p>
            <a:pPr>
              <a:defRPr/>
            </a:pPr>
            <a:endParaRPr lang="en-US"/>
          </a:p>
        </p:txBody>
      </p:sp>
      <p:sp>
        <p:nvSpPr>
          <p:cNvPr id="8" name="Espace réservé du numéro de diapositive 6"/>
          <p:cNvSpPr>
            <a:spLocks noGrp="1"/>
          </p:cNvSpPr>
          <p:nvPr>
            <p:ph type="sldNum" sz="quarter" idx="12"/>
          </p:nvPr>
        </p:nvSpPr>
        <p:spPr>
          <a:xfrm>
            <a:off x="8640763" y="6515100"/>
            <a:ext cx="465137" cy="273050"/>
          </a:xfrm>
        </p:spPr>
        <p:txBody>
          <a:bodyPr/>
          <a:lstStyle>
            <a:lvl1pPr>
              <a:defRPr/>
            </a:lvl1pPr>
            <a:extLst/>
          </a:lstStyle>
          <a:p>
            <a:pPr>
              <a:defRPr/>
            </a:pPr>
            <a:fld id="{1516A28F-3052-42BA-922B-E44A5645FD96}"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7" name="Rectangle 6"/>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8" name="Rectangle 7"/>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2" name="Titre 1"/>
          <p:cNvSpPr>
            <a:spLocks noGrp="1"/>
          </p:cNvSpPr>
          <p:nvPr>
            <p:ph type="title"/>
          </p:nvPr>
        </p:nvSpPr>
        <p:spPr>
          <a:xfrm>
            <a:off x="457200" y="251948"/>
            <a:ext cx="8229600" cy="1143000"/>
          </a:xfrm>
        </p:spPr>
        <p:txBody>
          <a:bodyPr/>
          <a:lstStyle>
            <a:lvl1pPr>
              <a:defRPr/>
            </a:lvl1pPr>
            <a:extLst/>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9" name="Espace réservé de la date 6"/>
          <p:cNvSpPr>
            <a:spLocks noGrp="1"/>
          </p:cNvSpPr>
          <p:nvPr>
            <p:ph type="dt" sz="half" idx="10"/>
          </p:nvPr>
        </p:nvSpPr>
        <p:spPr/>
        <p:txBody>
          <a:bodyPr/>
          <a:lstStyle>
            <a:lvl1pPr>
              <a:defRPr/>
            </a:lvl1pPr>
            <a:extLst/>
          </a:lstStyle>
          <a:p>
            <a:pPr>
              <a:defRPr/>
            </a:pPr>
            <a:endParaRPr lang="en-US"/>
          </a:p>
        </p:txBody>
      </p:sp>
      <p:sp>
        <p:nvSpPr>
          <p:cNvPr id="10" name="Espace réservé du pied de page 7"/>
          <p:cNvSpPr>
            <a:spLocks noGrp="1"/>
          </p:cNvSpPr>
          <p:nvPr>
            <p:ph type="ftr" sz="quarter" idx="11"/>
          </p:nvPr>
        </p:nvSpPr>
        <p:spPr/>
        <p:txBody>
          <a:bodyPr/>
          <a:lstStyle>
            <a:lvl1pPr>
              <a:defRPr/>
            </a:lvl1pPr>
            <a:extLst/>
          </a:lstStyle>
          <a:p>
            <a:pPr>
              <a:defRPr/>
            </a:pPr>
            <a:endParaRPr lang="en-US"/>
          </a:p>
        </p:txBody>
      </p:sp>
      <p:sp>
        <p:nvSpPr>
          <p:cNvPr id="11" name="Espace réservé du numéro de diapositive 8"/>
          <p:cNvSpPr>
            <a:spLocks noGrp="1"/>
          </p:cNvSpPr>
          <p:nvPr>
            <p:ph type="sldNum" sz="quarter" idx="12"/>
          </p:nvPr>
        </p:nvSpPr>
        <p:spPr>
          <a:xfrm>
            <a:off x="8640763" y="6515100"/>
            <a:ext cx="465137" cy="273050"/>
          </a:xfrm>
        </p:spPr>
        <p:txBody>
          <a:bodyPr/>
          <a:lstStyle>
            <a:lvl1pPr>
              <a:defRPr/>
            </a:lvl1pPr>
            <a:extLst/>
          </a:lstStyle>
          <a:p>
            <a:pPr>
              <a:defRPr/>
            </a:pPr>
            <a:fld id="{C4273520-57B7-43EA-904E-E0F75FAF114D}"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Rectangle 2"/>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re 1"/>
          <p:cNvSpPr>
            <a:spLocks noGrp="1"/>
          </p:cNvSpPr>
          <p:nvPr>
            <p:ph type="title"/>
          </p:nvPr>
        </p:nvSpPr>
        <p:spPr>
          <a:xfrm>
            <a:off x="457200" y="253218"/>
            <a:ext cx="8229600" cy="1143000"/>
          </a:xfrm>
        </p:spPr>
        <p:txBody>
          <a:bodyPr/>
          <a:lstStyle>
            <a:extLst/>
          </a:lstStyle>
          <a:p>
            <a:r>
              <a:rPr lang="fr-FR" smtClean="0"/>
              <a:t>Cliquez pour modifier le style du titre</a:t>
            </a:r>
            <a:endParaRPr lang="en-US"/>
          </a:p>
        </p:txBody>
      </p:sp>
      <p:sp>
        <p:nvSpPr>
          <p:cNvPr id="4" name="Espace réservé de la date 2"/>
          <p:cNvSpPr>
            <a:spLocks noGrp="1"/>
          </p:cNvSpPr>
          <p:nvPr>
            <p:ph type="dt" sz="half" idx="10"/>
          </p:nvPr>
        </p:nvSpPr>
        <p:spPr/>
        <p:txBody>
          <a:bodyPr/>
          <a:lstStyle>
            <a:lvl1pPr>
              <a:defRPr/>
            </a:lvl1pPr>
            <a:extLst/>
          </a:lstStyle>
          <a:p>
            <a:pPr>
              <a:defRPr/>
            </a:pPr>
            <a:endParaRPr lang="en-US"/>
          </a:p>
        </p:txBody>
      </p:sp>
      <p:sp>
        <p:nvSpPr>
          <p:cNvPr id="5" name="Espace réservé du pied de page 3"/>
          <p:cNvSpPr>
            <a:spLocks noGrp="1"/>
          </p:cNvSpPr>
          <p:nvPr>
            <p:ph type="ftr" sz="quarter" idx="11"/>
          </p:nvPr>
        </p:nvSpPr>
        <p:spPr/>
        <p:txBody>
          <a:bodyPr/>
          <a:lstStyle>
            <a:lvl1pPr>
              <a:defRPr/>
            </a:lvl1pPr>
            <a:extLst/>
          </a:lstStyle>
          <a:p>
            <a:pPr>
              <a:defRPr/>
            </a:pPr>
            <a:endParaRPr lang="en-US"/>
          </a:p>
        </p:txBody>
      </p:sp>
      <p:sp>
        <p:nvSpPr>
          <p:cNvPr id="6" name="Espace réservé du numéro de diapositive 4"/>
          <p:cNvSpPr>
            <a:spLocks noGrp="1"/>
          </p:cNvSpPr>
          <p:nvPr>
            <p:ph type="sldNum" sz="quarter" idx="12"/>
          </p:nvPr>
        </p:nvSpPr>
        <p:spPr/>
        <p:txBody>
          <a:bodyPr/>
          <a:lstStyle>
            <a:lvl1pPr>
              <a:defRPr/>
            </a:lvl1pPr>
            <a:extLst/>
          </a:lstStyle>
          <a:p>
            <a:pPr>
              <a:defRPr/>
            </a:pPr>
            <a:fld id="{F28C07DE-6E34-494F-9065-CE29D423948A}"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2"/>
          <p:cNvSpPr>
            <a:spLocks noGrp="1"/>
          </p:cNvSpPr>
          <p:nvPr>
            <p:ph type="ftr" sz="quarter" idx="10"/>
          </p:nvPr>
        </p:nvSpPr>
        <p:spPr/>
        <p:txBody>
          <a:bodyPr/>
          <a:lstStyle>
            <a:lvl1pPr>
              <a:defRPr/>
            </a:lvl1pPr>
          </a:lstStyle>
          <a:p>
            <a:pPr>
              <a:defRPr/>
            </a:pPr>
            <a:endParaRPr lang="en-US"/>
          </a:p>
        </p:txBody>
      </p:sp>
      <p:sp>
        <p:nvSpPr>
          <p:cNvPr id="3" name="Espace réservé de la date 13"/>
          <p:cNvSpPr>
            <a:spLocks noGrp="1"/>
          </p:cNvSpPr>
          <p:nvPr>
            <p:ph type="dt" sz="half" idx="11"/>
          </p:nvPr>
        </p:nvSpPr>
        <p:spPr/>
        <p:txBody>
          <a:bodyPr/>
          <a:lstStyle>
            <a:lvl1pPr>
              <a:defRPr/>
            </a:lvl1pPr>
          </a:lstStyle>
          <a:p>
            <a:pPr>
              <a:defRPr/>
            </a:pPr>
            <a:endParaRPr lang="en-US"/>
          </a:p>
        </p:txBody>
      </p:sp>
      <p:sp>
        <p:nvSpPr>
          <p:cNvPr id="4" name="Espace réservé du numéro de diapositive 22"/>
          <p:cNvSpPr>
            <a:spLocks noGrp="1"/>
          </p:cNvSpPr>
          <p:nvPr>
            <p:ph type="sldNum" sz="quarter" idx="12"/>
          </p:nvPr>
        </p:nvSpPr>
        <p:spPr/>
        <p:txBody>
          <a:bodyPr/>
          <a:lstStyle>
            <a:lvl1pPr>
              <a:defRPr/>
            </a:lvl1pPr>
          </a:lstStyle>
          <a:p>
            <a:pPr>
              <a:defRPr/>
            </a:pPr>
            <a:fld id="{3F1C1C6E-1F55-40AA-BEC3-4510B85E30E0}"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5" name="Rectangle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re 1"/>
          <p:cNvSpPr>
            <a:spLocks noGrp="1"/>
          </p:cNvSpPr>
          <p:nvPr>
            <p:ph type="title"/>
          </p:nvPr>
        </p:nvSpPr>
        <p:spPr>
          <a:xfrm>
            <a:off x="4963136" y="304800"/>
            <a:ext cx="3931920" cy="762000"/>
          </a:xfrm>
        </p:spPr>
        <p:txBody>
          <a:bodyPr/>
          <a:lstStyle>
            <a:lvl1pPr marL="0" algn="r">
              <a:buNone/>
              <a:defRPr sz="2000" b="1"/>
            </a:lvl1pPr>
            <a:extLst/>
          </a:lstStyle>
          <a:p>
            <a:r>
              <a:rPr lang="fr-FR" smtClean="0"/>
              <a:t>Cliquez pour modifier le style du titre</a:t>
            </a:r>
            <a:endParaRPr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e la date 8"/>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7" name="Espace réservé du numéro de diapositive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D7AA8C19-657B-439B-9528-63F8774DE4A1}" type="slidenum">
              <a:rPr lang="en-US"/>
              <a:pPr>
                <a:defRPr/>
              </a:pPr>
              <a:t>‹#›</a:t>
            </a:fld>
            <a:endParaRPr lang="en-US"/>
          </a:p>
        </p:txBody>
      </p:sp>
      <p:sp>
        <p:nvSpPr>
          <p:cNvPr id="8" name="Espace réservé du pied de page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lstStyle>
            <a:lvl1pPr marL="0" algn="r">
              <a:buNone/>
              <a:defRPr sz="2000" b="1"/>
            </a:lvl1pPr>
            <a:extLst/>
          </a:lstStyle>
          <a:p>
            <a:r>
              <a:rPr lang="fr-FR" smtClean="0"/>
              <a:t>Cliquez pour modifier le style du titre</a:t>
            </a:r>
            <a:endParaRPr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fr-FR" noProof="0" smtClean="0"/>
              <a:t>Cliquez sur l'icône pour ajouter une image</a:t>
            </a:r>
            <a:endParaRPr lang="en-US" noProof="0" dirty="0"/>
          </a:p>
        </p:txBody>
      </p:sp>
      <p:sp>
        <p:nvSpPr>
          <p:cNvPr id="5" name="Espace réservé de la date 7"/>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Espace réservé du numéro de diapositive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585C7B79-A9C6-407F-A664-E067E92957E9}" type="slidenum">
              <a:rPr lang="en-US"/>
              <a:pPr>
                <a:defRPr/>
              </a:pPr>
              <a:t>‹#›</a:t>
            </a:fld>
            <a:endParaRPr lang="en-US"/>
          </a:p>
        </p:txBody>
      </p:sp>
      <p:sp>
        <p:nvSpPr>
          <p:cNvPr id="7" name="Espace réservé du pied de page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Espace réservé du pied de page 2"/>
          <p:cNvSpPr>
            <a:spLocks noGrp="1"/>
          </p:cNvSpPr>
          <p:nvPr>
            <p:ph type="ftr" sz="quarter" idx="3"/>
          </p:nvPr>
        </p:nvSpPr>
        <p:spPr>
          <a:xfrm>
            <a:off x="1295400" y="6400800"/>
            <a:ext cx="4211638" cy="274638"/>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Espace réservé de la date 13"/>
          <p:cNvSpPr>
            <a:spLocks noGrp="1"/>
          </p:cNvSpPr>
          <p:nvPr>
            <p:ph type="dt" sz="half" idx="2"/>
          </p:nvPr>
        </p:nvSpPr>
        <p:spPr>
          <a:xfrm>
            <a:off x="5562600" y="6400800"/>
            <a:ext cx="3001963" cy="274638"/>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Espace réservé du numéro de diapositive 22"/>
          <p:cNvSpPr>
            <a:spLocks noGrp="1"/>
          </p:cNvSpPr>
          <p:nvPr>
            <p:ph type="sldNum" sz="quarter" idx="4"/>
          </p:nvPr>
        </p:nvSpPr>
        <p:spPr>
          <a:xfrm>
            <a:off x="8639175" y="6515100"/>
            <a:ext cx="463550" cy="273050"/>
          </a:xfrm>
          <a:prstGeom prst="rect">
            <a:avLst/>
          </a:prstGeom>
        </p:spPr>
        <p:txBody>
          <a:bodyPr anchor="ctr"/>
          <a:lstStyle>
            <a:lvl1pPr algn="r" eaLnBrk="1" latinLnBrk="0" hangingPunct="1">
              <a:defRPr kumimoji="0" sz="1600" smtClean="0">
                <a:solidFill>
                  <a:schemeClr val="tx2">
                    <a:shade val="90000"/>
                  </a:schemeClr>
                </a:solidFill>
                <a:effectLst/>
              </a:defRPr>
            </a:lvl1pPr>
            <a:extLst/>
          </a:lstStyle>
          <a:p>
            <a:pPr>
              <a:defRPr/>
            </a:pPr>
            <a:fld id="{CFA4BA37-3E3C-4234-951E-9378B832A42F}" type="slidenum">
              <a:rPr lang="en-US"/>
              <a:pPr>
                <a:defRPr/>
              </a:pPr>
              <a:t>‹#›</a:t>
            </a:fld>
            <a:endParaRPr lang="en-US"/>
          </a:p>
        </p:txBody>
      </p:sp>
      <p:sp>
        <p:nvSpPr>
          <p:cNvPr id="22" name="Espace réservé du titre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fr-FR" smtClean="0"/>
              <a:t>Cliquez pour modifier le style du titre</a:t>
            </a:r>
            <a:endParaRPr lang="en-US"/>
          </a:p>
        </p:txBody>
      </p:sp>
      <p:sp>
        <p:nvSpPr>
          <p:cNvPr id="1033" name="Espace réservé du texte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Tree>
  </p:cSld>
  <p:clrMap bg1="dk1" tx1="lt1" bg2="dk2" tx2="lt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78" r:id="rId7"/>
    <p:sldLayoutId id="2147483887" r:id="rId8"/>
    <p:sldLayoutId id="2147483888" r:id="rId9"/>
    <p:sldLayoutId id="2147483879" r:id="rId10"/>
    <p:sldLayoutId id="2147483880" r:id="rId11"/>
  </p:sldLayoutIdLst>
  <p:transition>
    <p:random/>
  </p:transition>
  <p:txStyles>
    <p:titleStyle>
      <a:lvl1pPr marL="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algn="r" rtl="0" fontAlgn="base">
        <a:spcBef>
          <a:spcPct val="0"/>
        </a:spcBef>
        <a:spcAft>
          <a:spcPct val="0"/>
        </a:spcAft>
        <a:defRPr sz="4600">
          <a:solidFill>
            <a:srgbClr val="E7EACB"/>
          </a:solidFill>
          <a:latin typeface="Rockwell" pitchFamily="18" charset="0"/>
          <a:cs typeface="Times New Roman" pitchFamily="18" charset="0"/>
        </a:defRPr>
      </a:lvl2pPr>
      <a:lvl3pPr marL="53975" algn="r" rtl="0" fontAlgn="base">
        <a:spcBef>
          <a:spcPct val="0"/>
        </a:spcBef>
        <a:spcAft>
          <a:spcPct val="0"/>
        </a:spcAft>
        <a:defRPr sz="4600">
          <a:solidFill>
            <a:srgbClr val="E7EACB"/>
          </a:solidFill>
          <a:latin typeface="Rockwell" pitchFamily="18" charset="0"/>
          <a:cs typeface="Times New Roman" pitchFamily="18" charset="0"/>
        </a:defRPr>
      </a:lvl3pPr>
      <a:lvl4pPr marL="53975" algn="r" rtl="0" fontAlgn="base">
        <a:spcBef>
          <a:spcPct val="0"/>
        </a:spcBef>
        <a:spcAft>
          <a:spcPct val="0"/>
        </a:spcAft>
        <a:defRPr sz="4600">
          <a:solidFill>
            <a:srgbClr val="E7EACB"/>
          </a:solidFill>
          <a:latin typeface="Rockwell" pitchFamily="18" charset="0"/>
          <a:cs typeface="Times New Roman" pitchFamily="18" charset="0"/>
        </a:defRPr>
      </a:lvl4pPr>
      <a:lvl5pPr marL="53975" algn="r" rtl="0" fontAlgn="base">
        <a:spcBef>
          <a:spcPct val="0"/>
        </a:spcBef>
        <a:spcAft>
          <a:spcPct val="0"/>
        </a:spcAft>
        <a:defRPr sz="4600">
          <a:solidFill>
            <a:srgbClr val="E7EACB"/>
          </a:solidFill>
          <a:latin typeface="Rockwell" pitchFamily="18" charset="0"/>
          <a:cs typeface="Times New Roman" pitchFamily="18" charset="0"/>
        </a:defRPr>
      </a:lvl5pPr>
      <a:lvl6pPr marL="511175" algn="r" rtl="0" fontAlgn="base">
        <a:spcBef>
          <a:spcPct val="0"/>
        </a:spcBef>
        <a:spcAft>
          <a:spcPct val="0"/>
        </a:spcAft>
        <a:defRPr sz="4600">
          <a:solidFill>
            <a:srgbClr val="E7EACB"/>
          </a:solidFill>
          <a:latin typeface="Rockwell" pitchFamily="18" charset="0"/>
          <a:cs typeface="Times New Roman" pitchFamily="18" charset="0"/>
        </a:defRPr>
      </a:lvl6pPr>
      <a:lvl7pPr marL="968375" algn="r" rtl="0" fontAlgn="base">
        <a:spcBef>
          <a:spcPct val="0"/>
        </a:spcBef>
        <a:spcAft>
          <a:spcPct val="0"/>
        </a:spcAft>
        <a:defRPr sz="4600">
          <a:solidFill>
            <a:srgbClr val="E7EACB"/>
          </a:solidFill>
          <a:latin typeface="Rockwell" pitchFamily="18" charset="0"/>
          <a:cs typeface="Times New Roman" pitchFamily="18" charset="0"/>
        </a:defRPr>
      </a:lvl7pPr>
      <a:lvl8pPr marL="1425575" algn="r" rtl="0" fontAlgn="base">
        <a:spcBef>
          <a:spcPct val="0"/>
        </a:spcBef>
        <a:spcAft>
          <a:spcPct val="0"/>
        </a:spcAft>
        <a:defRPr sz="4600">
          <a:solidFill>
            <a:srgbClr val="E7EACB"/>
          </a:solidFill>
          <a:latin typeface="Rockwell" pitchFamily="18" charset="0"/>
          <a:cs typeface="Times New Roman" pitchFamily="18" charset="0"/>
        </a:defRPr>
      </a:lvl8pPr>
      <a:lvl9pPr marL="1882775" algn="r" rtl="0" fontAlgn="base">
        <a:spcBef>
          <a:spcPct val="0"/>
        </a:spcBef>
        <a:spcAft>
          <a:spcPct val="0"/>
        </a:spcAft>
        <a:defRPr sz="4600">
          <a:solidFill>
            <a:srgbClr val="E7EACB"/>
          </a:solidFill>
          <a:latin typeface="Rockwell" pitchFamily="18" charset="0"/>
          <a:cs typeface="Times New Roman"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fr.wikipedia.org/wiki/%C3%83%C2%89nergie"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file:///G:\les%20energies%20renouvelables\fran&#231;ais\&#201;nergie%20renouvelable%20-%20Wikip&#233;dia_fichiers\250px-Geothermie_Feldtest_in_Tibet.jpg" TargetMode="Externa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fr.wikipedia.org/wiki/Image:Geothermie_Feldtest_in_Tibet.jpg"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7427168" cy="1160828"/>
          </a:xfrm>
        </p:spPr>
        <p:txBody>
          <a:bodyPr/>
          <a:lstStyle/>
          <a:p>
            <a:r>
              <a:rPr lang="fr-FR" b="1" i="1" u="sng" dirty="0" smtClean="0">
                <a:ln w="1905"/>
                <a:solidFill>
                  <a:schemeClr val="accent6">
                    <a:lumMod val="90000"/>
                  </a:schemeClr>
                </a:solidFill>
                <a:effectLst>
                  <a:innerShdw blurRad="69850" dist="43180" dir="5400000">
                    <a:srgbClr val="000000">
                      <a:alpha val="65000"/>
                    </a:srgbClr>
                  </a:innerShdw>
                </a:effectLst>
                <a:latin typeface="Calibri Light" pitchFamily="34" charset="0"/>
              </a:rPr>
              <a:t>Les </a:t>
            </a:r>
            <a:r>
              <a:rPr lang="fr-FR" b="1" i="1" u="sng" dirty="0" err="1" smtClean="0">
                <a:ln w="1905"/>
                <a:solidFill>
                  <a:schemeClr val="accent6">
                    <a:lumMod val="90000"/>
                  </a:schemeClr>
                </a:solidFill>
                <a:effectLst>
                  <a:innerShdw blurRad="69850" dist="43180" dir="5400000">
                    <a:srgbClr val="000000">
                      <a:alpha val="65000"/>
                    </a:srgbClr>
                  </a:innerShdw>
                </a:effectLst>
                <a:latin typeface="Calibri Light" pitchFamily="34" charset="0"/>
              </a:rPr>
              <a:t>énrgies</a:t>
            </a:r>
            <a:r>
              <a:rPr lang="fr-FR" b="1" i="1" u="sng" dirty="0" smtClean="0">
                <a:ln w="1905"/>
                <a:solidFill>
                  <a:schemeClr val="accent6">
                    <a:lumMod val="90000"/>
                  </a:schemeClr>
                </a:solidFill>
                <a:effectLst>
                  <a:innerShdw blurRad="69850" dist="43180" dir="5400000">
                    <a:srgbClr val="000000">
                      <a:alpha val="65000"/>
                    </a:srgbClr>
                  </a:innerShdw>
                </a:effectLst>
                <a:latin typeface="Calibri Light" pitchFamily="34" charset="0"/>
              </a:rPr>
              <a:t> </a:t>
            </a:r>
            <a:r>
              <a:rPr lang="fr-FR" b="1" i="1" u="sng" dirty="0" err="1" smtClean="0">
                <a:ln w="1905"/>
                <a:solidFill>
                  <a:schemeClr val="accent6">
                    <a:lumMod val="90000"/>
                  </a:schemeClr>
                </a:solidFill>
                <a:effectLst>
                  <a:innerShdw blurRad="69850" dist="43180" dir="5400000">
                    <a:srgbClr val="000000">
                      <a:alpha val="65000"/>
                    </a:srgbClr>
                  </a:innerShdw>
                </a:effectLst>
                <a:latin typeface="Calibri Light" pitchFamily="34" charset="0"/>
              </a:rPr>
              <a:t>renouvlables</a:t>
            </a:r>
            <a:r>
              <a:rPr lang="fr-FR" b="1" i="1" u="sng" dirty="0" smtClean="0">
                <a:ln w="1905"/>
                <a:solidFill>
                  <a:schemeClr val="accent6">
                    <a:lumMod val="90000"/>
                  </a:schemeClr>
                </a:solidFill>
                <a:effectLst>
                  <a:innerShdw blurRad="69850" dist="43180" dir="5400000">
                    <a:srgbClr val="000000">
                      <a:alpha val="65000"/>
                    </a:srgbClr>
                  </a:innerShdw>
                </a:effectLst>
                <a:latin typeface="Calibri Light" pitchFamily="34" charset="0"/>
              </a:rPr>
              <a:t> </a:t>
            </a:r>
            <a:endParaRPr lang="fr-FR" b="1" i="1" u="sng" dirty="0">
              <a:ln w="1905"/>
              <a:solidFill>
                <a:schemeClr val="accent6">
                  <a:lumMod val="90000"/>
                </a:schemeClr>
              </a:solidFill>
              <a:effectLst>
                <a:innerShdw blurRad="69850" dist="43180" dir="5400000">
                  <a:srgbClr val="000000">
                    <a:alpha val="65000"/>
                  </a:srgbClr>
                </a:innerShdw>
              </a:effectLst>
              <a:latin typeface="Calibri Light" pitchFamily="34" charset="0"/>
            </a:endParaRPr>
          </a:p>
        </p:txBody>
      </p:sp>
      <p:sp>
        <p:nvSpPr>
          <p:cNvPr id="3" name="Espace réservé du texte 2"/>
          <p:cNvSpPr>
            <a:spLocks noGrp="1"/>
          </p:cNvSpPr>
          <p:nvPr>
            <p:ph type="body" idx="1"/>
          </p:nvPr>
        </p:nvSpPr>
        <p:spPr>
          <a:xfrm>
            <a:off x="467544" y="2348880"/>
            <a:ext cx="4040188" cy="381719"/>
          </a:xfrm>
        </p:spPr>
        <p:txBody>
          <a:bodyPr/>
          <a:lstStyle/>
          <a:p>
            <a:pPr algn="ctr"/>
            <a:r>
              <a:rPr lang="fr-FR" sz="2000" b="1" i="1" dirty="0" smtClean="0">
                <a:solidFill>
                  <a:schemeClr val="accent3">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Département de Gestion et </a:t>
            </a:r>
          </a:p>
          <a:p>
            <a:pPr algn="ctr"/>
            <a:r>
              <a:rPr lang="fr-FR" sz="2000" b="1" i="1" dirty="0" smtClean="0">
                <a:solidFill>
                  <a:schemeClr val="accent3">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Techniques Urbaines</a:t>
            </a:r>
          </a:p>
          <a:p>
            <a:endParaRPr lang="fr-FR" dirty="0"/>
          </a:p>
        </p:txBody>
      </p:sp>
      <p:sp>
        <p:nvSpPr>
          <p:cNvPr id="4" name="Espace réservé du texte 3"/>
          <p:cNvSpPr>
            <a:spLocks noGrp="1"/>
          </p:cNvSpPr>
          <p:nvPr>
            <p:ph type="body" sz="half" idx="3"/>
          </p:nvPr>
        </p:nvSpPr>
        <p:spPr>
          <a:xfrm>
            <a:off x="4716016" y="2420888"/>
            <a:ext cx="4041775" cy="258043"/>
          </a:xfrm>
        </p:spPr>
        <p:txBody>
          <a:bodyPr/>
          <a:lstStyle/>
          <a:p>
            <a:pPr algn="ctr" defTabSz="913947"/>
            <a:r>
              <a:rPr lang="fr-FR" sz="2000" b="1" i="1" dirty="0" smtClean="0">
                <a:solidFill>
                  <a:schemeClr val="accent3">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République Algérienne </a:t>
            </a:r>
          </a:p>
          <a:p>
            <a:pPr algn="ctr" defTabSz="913947"/>
            <a:r>
              <a:rPr lang="fr-FR" sz="2000" b="1" i="1" dirty="0" smtClean="0">
                <a:solidFill>
                  <a:schemeClr val="accent3">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Démocratique et Populaire</a:t>
            </a:r>
          </a:p>
          <a:p>
            <a:endParaRPr lang="fr-FR" dirty="0"/>
          </a:p>
        </p:txBody>
      </p:sp>
      <p:pic>
        <p:nvPicPr>
          <p:cNvPr id="1026" name="Picture 2"/>
          <p:cNvPicPr>
            <a:picLocks noGrp="1" noChangeAspect="1" noChangeArrowheads="1"/>
          </p:cNvPicPr>
          <p:nvPr>
            <p:ph sz="quarter" idx="2"/>
          </p:nvPr>
        </p:nvPicPr>
        <p:blipFill>
          <a:blip r:embed="rId3" cstate="print"/>
          <a:srcRect/>
          <a:stretch>
            <a:fillRect/>
          </a:stretch>
        </p:blipFill>
        <p:spPr bwMode="auto">
          <a:xfrm>
            <a:off x="611560" y="2636912"/>
            <a:ext cx="3289548" cy="26957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p:cNvPicPr>
            <a:picLocks noGrp="1" noChangeAspect="1" noChangeArrowheads="1"/>
          </p:cNvPicPr>
          <p:nvPr>
            <p:ph sz="quarter" idx="4"/>
          </p:nvPr>
        </p:nvPicPr>
        <p:blipFill>
          <a:blip r:embed="rId4" cstate="print"/>
          <a:srcRect/>
          <a:stretch>
            <a:fillRect/>
          </a:stretch>
        </p:blipFill>
        <p:spPr bwMode="auto">
          <a:xfrm>
            <a:off x="5004048" y="2708920"/>
            <a:ext cx="3384375" cy="26534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ZoneTexte 8"/>
          <p:cNvSpPr txBox="1"/>
          <p:nvPr/>
        </p:nvSpPr>
        <p:spPr>
          <a:xfrm>
            <a:off x="3923928" y="1052736"/>
            <a:ext cx="1274708"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fr-FR" dirty="0" smtClean="0">
                <a:solidFill>
                  <a:schemeClr val="accent6">
                    <a:lumMod val="75000"/>
                  </a:schemeClr>
                </a:solidFill>
                <a:effectLst>
                  <a:outerShdw blurRad="38100" dist="38100" dir="2700000" algn="tl">
                    <a:srgbClr val="000000">
                      <a:alpha val="43137"/>
                    </a:srgbClr>
                  </a:outerShdw>
                </a:effectLst>
              </a:rPr>
              <a:t>2013/2014</a:t>
            </a:r>
            <a:endParaRPr lang="fr-FR" dirty="0">
              <a:solidFill>
                <a:schemeClr val="accent6">
                  <a:lumMod val="75000"/>
                </a:schemeClr>
              </a:solidFill>
              <a:effectLst>
                <a:outerShdw blurRad="38100" dist="38100" dir="2700000" algn="tl">
                  <a:srgbClr val="000000">
                    <a:alpha val="43137"/>
                  </a:srgbClr>
                </a:outerShdw>
              </a:effectLst>
            </a:endParaRPr>
          </a:p>
        </p:txBody>
      </p:sp>
      <p:sp>
        <p:nvSpPr>
          <p:cNvPr id="10" name="ZoneTexte 9"/>
          <p:cNvSpPr txBox="1"/>
          <p:nvPr/>
        </p:nvSpPr>
        <p:spPr>
          <a:xfrm>
            <a:off x="467544" y="5157192"/>
            <a:ext cx="1553630" cy="1046440"/>
          </a:xfrm>
          <a:prstGeom prst="rect">
            <a:avLst/>
          </a:prstGeom>
          <a:noFill/>
        </p:spPr>
        <p:txBody>
          <a:bodyPr wrap="none" rtlCol="0">
            <a:spAutoFit/>
          </a:bodyPr>
          <a:lstStyle/>
          <a:p>
            <a:r>
              <a:rPr lang="fr-FR" sz="1600" b="1" i="1" u="sng" dirty="0" smtClean="0">
                <a:solidFill>
                  <a:schemeClr val="bg1"/>
                </a:solidFill>
                <a:effectLst>
                  <a:outerShdw blurRad="38100" dist="38100" dir="2700000" algn="tl">
                    <a:srgbClr val="000000">
                      <a:alpha val="43137"/>
                    </a:srgbClr>
                  </a:outerShdw>
                </a:effectLst>
              </a:rPr>
              <a:t>Présenté par </a:t>
            </a:r>
            <a:r>
              <a:rPr lang="fr-FR" sz="1600" b="1" i="1" u="sng" dirty="0" smtClean="0">
                <a:solidFill>
                  <a:schemeClr val="bg1"/>
                </a:solidFill>
                <a:effectLst>
                  <a:outerShdw blurRad="38100" dist="38100" dir="2700000" algn="tl">
                    <a:srgbClr val="000000">
                      <a:alpha val="43137"/>
                    </a:srgbClr>
                  </a:outerShdw>
                </a:effectLst>
              </a:rPr>
              <a:t>:</a:t>
            </a:r>
            <a:endParaRPr lang="fr-FR" sz="1400" b="1" i="1" dirty="0" smtClean="0">
              <a:solidFill>
                <a:schemeClr val="bg1"/>
              </a:solidFill>
              <a:effectLst>
                <a:outerShdw blurRad="38100" dist="38100" dir="2700000" algn="tl">
                  <a:srgbClr val="000000">
                    <a:alpha val="43137"/>
                  </a:srgbClr>
                </a:outerShdw>
              </a:effectLst>
            </a:endParaRPr>
          </a:p>
          <a:p>
            <a:r>
              <a:rPr lang="fr-FR" sz="1400" b="1" i="1" dirty="0" smtClean="0">
                <a:solidFill>
                  <a:schemeClr val="bg1"/>
                </a:solidFill>
                <a:effectLst>
                  <a:outerShdw blurRad="38100" dist="38100" dir="2700000" algn="tl">
                    <a:srgbClr val="000000">
                      <a:alpha val="43137"/>
                    </a:srgbClr>
                  </a:outerShdw>
                </a:effectLst>
              </a:rPr>
              <a:t> </a:t>
            </a:r>
          </a:p>
          <a:p>
            <a:endParaRPr lang="fr-FR" sz="1400" b="1" i="1" dirty="0" smtClean="0">
              <a:solidFill>
                <a:schemeClr val="bg1"/>
              </a:solidFill>
              <a:effectLst>
                <a:outerShdw blurRad="38100" dist="38100" dir="2700000" algn="tl">
                  <a:srgbClr val="000000">
                    <a:alpha val="43137"/>
                  </a:srgbClr>
                </a:outerShdw>
              </a:effectLst>
            </a:endParaRPr>
          </a:p>
          <a:p>
            <a:endParaRPr lang="fr-FR" dirty="0"/>
          </a:p>
        </p:txBody>
      </p:sp>
      <p:sp>
        <p:nvSpPr>
          <p:cNvPr id="11" name="ZoneTexte 10"/>
          <p:cNvSpPr txBox="1"/>
          <p:nvPr/>
        </p:nvSpPr>
        <p:spPr>
          <a:xfrm>
            <a:off x="3851920" y="2852936"/>
            <a:ext cx="1274708"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fr-FR" b="1" i="1" dirty="0" smtClean="0">
                <a:solidFill>
                  <a:schemeClr val="accent6">
                    <a:lumMod val="75000"/>
                  </a:schemeClr>
                </a:solidFill>
                <a:effectLst>
                  <a:outerShdw blurRad="38100" dist="38100" dir="2700000" algn="tl">
                    <a:srgbClr val="000000">
                      <a:alpha val="43137"/>
                    </a:srgbClr>
                  </a:outerShdw>
                </a:effectLst>
              </a:rPr>
              <a:t>Groupe: 3</a:t>
            </a:r>
            <a:endParaRPr lang="fr-FR" b="1" i="1" dirty="0">
              <a:solidFill>
                <a:schemeClr val="accent6">
                  <a:lumMod val="75000"/>
                </a:schemeClr>
              </a:solidFill>
              <a:effectLst>
                <a:outerShdw blurRad="38100" dist="38100" dir="2700000" algn="tl">
                  <a:srgbClr val="000000">
                    <a:alpha val="43137"/>
                  </a:srgbClr>
                </a:outerShdw>
              </a:effectLst>
            </a:endParaRPr>
          </a:p>
        </p:txBody>
      </p:sp>
      <p:sp>
        <p:nvSpPr>
          <p:cNvPr id="12" name="ZoneTexte 11"/>
          <p:cNvSpPr txBox="1"/>
          <p:nvPr/>
        </p:nvSpPr>
        <p:spPr>
          <a:xfrm>
            <a:off x="3419872" y="5445224"/>
            <a:ext cx="5112568" cy="369332"/>
          </a:xfrm>
          <a:prstGeom prst="rect">
            <a:avLst/>
          </a:prstGeom>
          <a:noFill/>
        </p:spPr>
        <p:txBody>
          <a:bodyPr wrap="square" rtlCol="0">
            <a:spAutoFit/>
          </a:bodyPr>
          <a:lstStyle/>
          <a:p>
            <a:r>
              <a:rPr lang="fr-FR" b="1" i="1" dirty="0" smtClean="0">
                <a:solidFill>
                  <a:schemeClr val="bg1"/>
                </a:solidFill>
                <a:effectLst>
                  <a:outerShdw blurRad="38100" dist="38100" dir="2700000" algn="tl">
                    <a:srgbClr val="000000">
                      <a:alpha val="43137"/>
                    </a:srgbClr>
                  </a:outerShdw>
                </a:effectLst>
              </a:rPr>
              <a:t>D'érigé </a:t>
            </a:r>
            <a:r>
              <a:rPr lang="fr-FR" b="1" i="1" dirty="0" smtClean="0">
                <a:solidFill>
                  <a:schemeClr val="bg1"/>
                </a:solidFill>
                <a:effectLst>
                  <a:outerShdw blurRad="38100" dist="38100" dir="2700000" algn="tl">
                    <a:srgbClr val="000000">
                      <a:alpha val="43137"/>
                    </a:srgbClr>
                  </a:outerShdw>
                </a:effectLst>
              </a:rPr>
              <a:t>par : Mr BOUAOUD</a:t>
            </a:r>
            <a:endParaRPr lang="fr-FR" b="1" i="1" dirty="0">
              <a:solidFill>
                <a:schemeClr val="bg1"/>
              </a:solidFill>
              <a:effectLst>
                <a:outerShdw blurRad="38100" dist="38100" dir="2700000" algn="tl">
                  <a:srgbClr val="000000">
                    <a:alpha val="43137"/>
                  </a:srgbClr>
                </a:outerShdw>
              </a:effectLst>
            </a:endParaRP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energies-renouvelables4"/>
          <p:cNvPicPr>
            <a:picLocks noChangeAspect="1" noChangeArrowheads="1"/>
          </p:cNvPicPr>
          <p:nvPr/>
        </p:nvPicPr>
        <p:blipFill>
          <a:blip r:embed="rId2" cstate="print"/>
          <a:srcRect/>
          <a:stretch>
            <a:fillRect/>
          </a:stretch>
        </p:blipFill>
        <p:spPr bwMode="auto">
          <a:xfrm>
            <a:off x="0" y="0"/>
            <a:ext cx="4678363" cy="6858000"/>
          </a:xfrm>
          <a:prstGeom prst="rect">
            <a:avLst/>
          </a:prstGeom>
          <a:solidFill>
            <a:schemeClr val="accent1"/>
          </a:solidFill>
          <a:ln w="9525">
            <a:solidFill>
              <a:srgbClr val="FF0000"/>
            </a:solidFill>
            <a:miter lim="800000"/>
            <a:headEnd/>
            <a:tailEnd/>
          </a:ln>
        </p:spPr>
      </p:pic>
      <p:pic>
        <p:nvPicPr>
          <p:cNvPr id="19459" name="Picture 7" descr="energies-renouvelables5"/>
          <p:cNvPicPr>
            <a:picLocks noChangeAspect="1" noChangeArrowheads="1"/>
          </p:cNvPicPr>
          <p:nvPr/>
        </p:nvPicPr>
        <p:blipFill>
          <a:blip r:embed="rId3" cstate="print"/>
          <a:srcRect/>
          <a:stretch>
            <a:fillRect/>
          </a:stretch>
        </p:blipFill>
        <p:spPr bwMode="auto">
          <a:xfrm>
            <a:off x="4643438" y="0"/>
            <a:ext cx="4645025" cy="68580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5" descr="Conversion énergétique dans un barrag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Geothermie-schema_New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schema_sonde"/>
          <p:cNvPicPr>
            <a:picLocks noChangeAspect="1" noChangeArrowheads="1"/>
          </p:cNvPicPr>
          <p:nvPr/>
        </p:nvPicPr>
        <p:blipFill>
          <a:blip r:embed="rId2" cstate="print"/>
          <a:srcRect/>
          <a:stretch>
            <a:fillRect/>
          </a:stretch>
        </p:blipFill>
        <p:spPr bwMode="auto">
          <a:xfrm>
            <a:off x="0" y="-44450"/>
            <a:ext cx="9144000" cy="68580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sol8"/>
          <p:cNvPicPr>
            <a:picLocks noChangeAspect="1" noChangeArrowheads="1"/>
          </p:cNvPicPr>
          <p:nvPr/>
        </p:nvPicPr>
        <p:blipFill>
          <a:blip r:embed="rId2" cstate="print"/>
          <a:srcRect/>
          <a:stretch>
            <a:fillRect/>
          </a:stretch>
        </p:blipFill>
        <p:spPr bwMode="auto">
          <a:xfrm>
            <a:off x="0" y="0"/>
            <a:ext cx="9144000" cy="3213100"/>
          </a:xfrm>
          <a:prstGeom prst="rect">
            <a:avLst/>
          </a:prstGeom>
          <a:noFill/>
          <a:ln w="9525">
            <a:solidFill>
              <a:srgbClr val="FF0000"/>
            </a:solidFill>
            <a:miter lim="800000"/>
            <a:headEnd/>
            <a:tailEnd/>
          </a:ln>
        </p:spPr>
      </p:pic>
      <p:pic>
        <p:nvPicPr>
          <p:cNvPr id="23555" name="Picture 5" descr="sol7"/>
          <p:cNvPicPr>
            <a:picLocks noChangeAspect="1" noChangeArrowheads="1"/>
          </p:cNvPicPr>
          <p:nvPr/>
        </p:nvPicPr>
        <p:blipFill>
          <a:blip r:embed="rId3" cstate="print"/>
          <a:srcRect/>
          <a:stretch>
            <a:fillRect/>
          </a:stretch>
        </p:blipFill>
        <p:spPr bwMode="auto">
          <a:xfrm>
            <a:off x="0" y="3213100"/>
            <a:ext cx="9144000" cy="3644900"/>
          </a:xfrm>
          <a:prstGeom prst="rect">
            <a:avLst/>
          </a:prstGeom>
          <a:noFill/>
          <a:ln w="9525">
            <a:solidFill>
              <a:srgbClr val="FF0000"/>
            </a:solidFill>
            <a:miter lim="800000"/>
            <a:headEnd/>
            <a:tailEnd/>
          </a:ln>
        </p:spPr>
      </p:pic>
      <p:sp>
        <p:nvSpPr>
          <p:cNvPr id="23556" name="Line 6"/>
          <p:cNvSpPr>
            <a:spLocks noChangeShapeType="1"/>
          </p:cNvSpPr>
          <p:nvPr/>
        </p:nvSpPr>
        <p:spPr bwMode="auto">
          <a:xfrm flipV="1">
            <a:off x="0" y="3213100"/>
            <a:ext cx="9144000" cy="1588"/>
          </a:xfrm>
          <a:prstGeom prst="line">
            <a:avLst/>
          </a:prstGeom>
          <a:noFill/>
          <a:ln w="28575">
            <a:solidFill>
              <a:srgbClr val="FF0000"/>
            </a:solidFill>
            <a:round/>
            <a:headEnd/>
            <a:tailEn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SchemaER"/>
          <p:cNvPicPr>
            <a:picLocks noChangeAspect="1" noChangeArrowheads="1"/>
          </p:cNvPicPr>
          <p:nvPr/>
        </p:nvPicPr>
        <p:blipFill>
          <a:blip r:embed="rId2" cstate="print"/>
          <a:srcRect/>
          <a:stretch>
            <a:fillRect/>
          </a:stretch>
        </p:blipFill>
        <p:spPr bwMode="auto">
          <a:xfrm>
            <a:off x="0" y="692150"/>
            <a:ext cx="9144000" cy="5545138"/>
          </a:xfrm>
          <a:prstGeom prst="rect">
            <a:avLst/>
          </a:prstGeom>
          <a:noFill/>
          <a:ln w="9525">
            <a:noFill/>
            <a:miter lim="800000"/>
            <a:headEnd/>
            <a:tailEnd/>
          </a:ln>
        </p:spPr>
      </p:pic>
      <p:sp>
        <p:nvSpPr>
          <p:cNvPr id="24579" name="Text Box 3"/>
          <p:cNvSpPr txBox="1">
            <a:spLocks noChangeArrowheads="1"/>
          </p:cNvSpPr>
          <p:nvPr/>
        </p:nvSpPr>
        <p:spPr bwMode="auto">
          <a:xfrm>
            <a:off x="0" y="0"/>
            <a:ext cx="9144000" cy="623888"/>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Charte pour d</a:t>
            </a:r>
            <a:r>
              <a:rPr lang="fr-FR" sz="1400">
                <a:solidFill>
                  <a:schemeClr val="tx2"/>
                </a:solidFill>
              </a:rPr>
              <a:t>é</a:t>
            </a:r>
            <a:r>
              <a:rPr lang="fr-FR" sz="1400">
                <a:solidFill>
                  <a:schemeClr val="tx2"/>
                </a:solidFill>
                <a:latin typeface="Arial Black" pitchFamily="34" charset="0"/>
              </a:rPr>
              <a:t>veloppements des </a:t>
            </a:r>
            <a:r>
              <a:rPr lang="fr-FR" sz="1400">
                <a:solidFill>
                  <a:schemeClr val="tx2"/>
                </a:solidFill>
              </a:rPr>
              <a:t>é</a:t>
            </a:r>
            <a:r>
              <a:rPr lang="fr-FR" sz="1400">
                <a:solidFill>
                  <a:schemeClr val="tx2"/>
                </a:solidFill>
                <a:latin typeface="Arial Black" pitchFamily="34" charset="0"/>
              </a:rPr>
              <a:t>nergies renouvelables et l</a:t>
            </a:r>
            <a:r>
              <a:rPr lang="fr-FR" sz="1400">
                <a:solidFill>
                  <a:schemeClr val="tx2"/>
                </a:solidFill>
              </a:rPr>
              <a:t>’</a:t>
            </a:r>
            <a:r>
              <a:rPr lang="fr-FR" sz="1400">
                <a:solidFill>
                  <a:schemeClr val="tx2"/>
                </a:solidFill>
                <a:latin typeface="Arial Black" pitchFamily="34" charset="0"/>
              </a:rPr>
              <a:t>utilisation rationnelle</a:t>
            </a:r>
          </a:p>
          <a:p>
            <a:pPr>
              <a:spcBef>
                <a:spcPct val="50000"/>
              </a:spcBef>
            </a:pPr>
            <a:r>
              <a:rPr lang="fr-FR" sz="1400">
                <a:solidFill>
                  <a:schemeClr val="tx2"/>
                </a:solidFill>
                <a:latin typeface="Arial Black" pitchFamily="34" charset="0"/>
              </a:rPr>
              <a:t> de l</a:t>
            </a:r>
            <a:r>
              <a:rPr lang="fr-FR" sz="1400">
                <a:solidFill>
                  <a:schemeClr val="tx2"/>
                </a:solidFill>
              </a:rPr>
              <a:t>’é</a:t>
            </a:r>
            <a:r>
              <a:rPr lang="fr-FR" sz="1400">
                <a:solidFill>
                  <a:schemeClr val="tx2"/>
                </a:solidFill>
                <a:latin typeface="Arial Black" pitchFamily="34" charset="0"/>
              </a:rPr>
              <a:t>nergie version du 29 septembre 2006</a:t>
            </a:r>
            <a:endParaRPr lang="en-US" sz="1400">
              <a:solidFill>
                <a:schemeClr val="tx2"/>
              </a:solidFill>
              <a:latin typeface="Arial Black" pitchFamily="34" charset="0"/>
            </a:endParaRPr>
          </a:p>
        </p:txBody>
      </p:sp>
      <p:sp>
        <p:nvSpPr>
          <p:cNvPr id="24580" name="Text Box 4"/>
          <p:cNvSpPr txBox="1">
            <a:spLocks noChangeArrowheads="1"/>
          </p:cNvSpPr>
          <p:nvPr/>
        </p:nvSpPr>
        <p:spPr bwMode="auto">
          <a:xfrm>
            <a:off x="0" y="6381750"/>
            <a:ext cx="8964613" cy="336550"/>
          </a:xfrm>
          <a:prstGeom prst="rect">
            <a:avLst/>
          </a:prstGeom>
          <a:noFill/>
          <a:ln w="9525">
            <a:noFill/>
            <a:miter lim="800000"/>
            <a:headEnd/>
            <a:tailEnd/>
          </a:ln>
        </p:spPr>
        <p:txBody>
          <a:bodyPr>
            <a:spAutoFit/>
          </a:bodyPr>
          <a:lstStyle/>
          <a:p>
            <a:pPr>
              <a:spcBef>
                <a:spcPct val="50000"/>
              </a:spcBef>
            </a:pPr>
            <a:r>
              <a:rPr lang="fr-FR" sz="1600">
                <a:solidFill>
                  <a:schemeClr val="tx2"/>
                </a:solidFill>
                <a:latin typeface="Arial Black" pitchFamily="34" charset="0"/>
              </a:rPr>
              <a:t>Sch</a:t>
            </a:r>
            <a:r>
              <a:rPr lang="fr-FR" sz="1600">
                <a:solidFill>
                  <a:schemeClr val="tx2"/>
                </a:solidFill>
              </a:rPr>
              <a:t>é</a:t>
            </a:r>
            <a:r>
              <a:rPr lang="fr-FR" sz="1600">
                <a:solidFill>
                  <a:schemeClr val="tx2"/>
                </a:solidFill>
                <a:latin typeface="Arial Black" pitchFamily="34" charset="0"/>
              </a:rPr>
              <a:t>ma de synth</a:t>
            </a:r>
            <a:r>
              <a:rPr lang="fr-FR" sz="1600">
                <a:solidFill>
                  <a:schemeClr val="tx2"/>
                </a:solidFill>
              </a:rPr>
              <a:t>è</a:t>
            </a:r>
            <a:r>
              <a:rPr lang="fr-FR" sz="1600">
                <a:solidFill>
                  <a:schemeClr val="tx2"/>
                </a:solidFill>
                <a:latin typeface="Arial Black" pitchFamily="34" charset="0"/>
              </a:rPr>
              <a:t>se: identification des </a:t>
            </a:r>
            <a:r>
              <a:rPr lang="fr-FR" sz="1600">
                <a:solidFill>
                  <a:schemeClr val="tx2"/>
                </a:solidFill>
              </a:rPr>
              <a:t>é</a:t>
            </a:r>
            <a:r>
              <a:rPr lang="fr-FR" sz="1600">
                <a:solidFill>
                  <a:schemeClr val="tx2"/>
                </a:solidFill>
                <a:latin typeface="Arial Black" pitchFamily="34" charset="0"/>
              </a:rPr>
              <a:t>nergies renouvelables par source</a:t>
            </a:r>
            <a:endParaRPr lang="en-US" sz="1600">
              <a:solidFill>
                <a:schemeClr val="tx2"/>
              </a:solidFill>
              <a:latin typeface="Arial Black" pitchFamily="34" charset="0"/>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WordArt 5"/>
          <p:cNvSpPr>
            <a:spLocks noChangeArrowheads="1" noChangeShapeType="1" noTextEdit="1"/>
          </p:cNvSpPr>
          <p:nvPr/>
        </p:nvSpPr>
        <p:spPr bwMode="auto">
          <a:xfrm>
            <a:off x="250825" y="1773238"/>
            <a:ext cx="8391525" cy="2376487"/>
          </a:xfrm>
          <a:prstGeom prst="rect">
            <a:avLst/>
          </a:prstGeom>
        </p:spPr>
        <p:txBody>
          <a:bodyPr wrap="none" fromWordArt="1">
            <a:prstTxWarp prst="textPlain">
              <a:avLst>
                <a:gd name="adj" fmla="val 50000"/>
              </a:avLst>
            </a:prstTxWarp>
          </a:bodyPr>
          <a:lstStyle/>
          <a:p>
            <a:pPr algn="ctr">
              <a:defRPr/>
            </a:pPr>
            <a:r>
              <a:rPr lang="fr-FR" sz="4400" b="1" i="1" u="sng" kern="10" dirty="0">
                <a:ln w="18000">
                  <a:solidFill>
                    <a:schemeClr val="accent2">
                      <a:satMod val="140000"/>
                    </a:schemeClr>
                  </a:solidFill>
                  <a:prstDash val="solid"/>
                  <a:miter lim="800000"/>
                </a:ln>
                <a:solidFill>
                  <a:schemeClr val="accent6">
                    <a:lumMod val="75000"/>
                  </a:schemeClr>
                </a:solidFill>
                <a:effectLst>
                  <a:outerShdw blurRad="25500" dist="23000" dir="7020000" algn="tl">
                    <a:srgbClr val="000000">
                      <a:alpha val="50000"/>
                    </a:srgbClr>
                  </a:outerShdw>
                </a:effectLst>
                <a:latin typeface="Impact"/>
              </a:rPr>
              <a:t>Deuxième chapitre : Les expériences</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rton555"/>
          <p:cNvPicPr>
            <a:picLocks noChangeAspect="1" noChangeArrowheads="1"/>
          </p:cNvPicPr>
          <p:nvPr/>
        </p:nvPicPr>
        <p:blipFill>
          <a:blip r:embed="rId2" cstate="print"/>
          <a:srcRect/>
          <a:stretch>
            <a:fillRect/>
          </a:stretch>
        </p:blipFill>
        <p:spPr bwMode="auto">
          <a:xfrm>
            <a:off x="0" y="684213"/>
            <a:ext cx="9220200" cy="6173787"/>
          </a:xfrm>
          <a:prstGeom prst="rect">
            <a:avLst/>
          </a:prstGeom>
          <a:noFill/>
          <a:ln w="9525">
            <a:noFill/>
            <a:miter lim="800000"/>
            <a:headEnd/>
            <a:tailEnd/>
          </a:ln>
        </p:spPr>
      </p:pic>
      <p:sp>
        <p:nvSpPr>
          <p:cNvPr id="26627" name="WordArt 3"/>
          <p:cNvSpPr>
            <a:spLocks noChangeArrowheads="1" noChangeShapeType="1" noTextEdit="1"/>
          </p:cNvSpPr>
          <p:nvPr/>
        </p:nvSpPr>
        <p:spPr bwMode="auto">
          <a:xfrm>
            <a:off x="1692275" y="-642938"/>
            <a:ext cx="6143625" cy="1285876"/>
          </a:xfrm>
          <a:prstGeom prst="rect">
            <a:avLst/>
          </a:prstGeom>
        </p:spPr>
        <p:txBody>
          <a:bodyPr wrap="none" fromWordArt="1">
            <a:prstTxWarp prst="textPlain">
              <a:avLst>
                <a:gd name="adj" fmla="val 50000"/>
              </a:avLst>
            </a:prstTxWarp>
          </a:bodyPr>
          <a:lstStyle/>
          <a:p>
            <a:pPr algn="ctr"/>
            <a:endParaRPr lang="fr-FR" sz="2800" kern="10">
              <a:ln w="19050">
                <a:solidFill>
                  <a:srgbClr val="99CCFF"/>
                </a:solidFill>
                <a:round/>
                <a:headEnd/>
                <a:tailEnd/>
              </a:ln>
              <a:solidFill>
                <a:srgbClr val="0066CC"/>
              </a:solidFill>
              <a:effectLst>
                <a:outerShdw dist="35921" dir="2700000" algn="ctr" rotWithShape="0">
                  <a:srgbClr val="990000"/>
                </a:outerShdw>
              </a:effectLst>
              <a:latin typeface="Impact"/>
            </a:endParaRPr>
          </a:p>
          <a:p>
            <a:pPr algn="ctr"/>
            <a:r>
              <a:rPr lang="fr-FR" sz="2800" kern="10">
                <a:ln w="19050">
                  <a:solidFill>
                    <a:srgbClr val="99CCFF"/>
                  </a:solidFill>
                  <a:round/>
                  <a:headEnd/>
                  <a:tailEnd/>
                </a:ln>
                <a:solidFill>
                  <a:srgbClr val="0066CC"/>
                </a:solidFill>
                <a:effectLst>
                  <a:outerShdw dist="35921" dir="2700000" algn="ctr" rotWithShape="0">
                    <a:srgbClr val="990000"/>
                  </a:outerShdw>
                </a:effectLst>
                <a:latin typeface="Impact"/>
              </a:rPr>
              <a:t>Les énergies renouvelables dans le monde</a:t>
            </a: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WordArt 2"/>
          <p:cNvSpPr>
            <a:spLocks noChangeArrowheads="1" noChangeShapeType="1" noTextEdit="1"/>
          </p:cNvSpPr>
          <p:nvPr/>
        </p:nvSpPr>
        <p:spPr bwMode="auto">
          <a:xfrm>
            <a:off x="395288" y="188913"/>
            <a:ext cx="8388350" cy="361950"/>
          </a:xfrm>
          <a:prstGeom prst="rect">
            <a:avLst/>
          </a:prstGeom>
        </p:spPr>
        <p:txBody>
          <a:bodyPr wrap="none" fromWordArt="1">
            <a:prstTxWarp prst="textPlain">
              <a:avLst>
                <a:gd name="adj" fmla="val 50000"/>
              </a:avLst>
            </a:prstTxWarp>
          </a:bodyPr>
          <a:lstStyle/>
          <a:p>
            <a:pPr algn="ctr"/>
            <a:r>
              <a:rPr lang="fr-FR" sz="2000" kern="10">
                <a:ln w="9525">
                  <a:solidFill>
                    <a:srgbClr val="000000"/>
                  </a:solidFill>
                  <a:round/>
                  <a:headEnd/>
                  <a:tailEnd/>
                </a:ln>
                <a:solidFill>
                  <a:srgbClr val="FFFFFF"/>
                </a:solidFill>
                <a:latin typeface="Arial Black"/>
              </a:rPr>
              <a:t>Un réseau de chaleur alimenté par le bois-énergie et la géothermie en bassin aquitain </a:t>
            </a:r>
          </a:p>
        </p:txBody>
      </p:sp>
      <p:graphicFrame>
        <p:nvGraphicFramePr>
          <p:cNvPr id="23555" name="Group 3"/>
          <p:cNvGraphicFramePr>
            <a:graphicFrameLocks noGrp="1"/>
          </p:cNvGraphicFramePr>
          <p:nvPr/>
        </p:nvGraphicFramePr>
        <p:xfrm>
          <a:off x="395288" y="0"/>
          <a:ext cx="8569325" cy="518160"/>
        </p:xfrm>
        <a:graphic>
          <a:graphicData uri="http://schemas.openxmlformats.org/drawingml/2006/table">
            <a:tbl>
              <a:tblPr/>
              <a:tblGrid>
                <a:gridCol w="8569325"/>
              </a:tblGrid>
              <a:tr h="433388">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endParaRPr kumimoji="0" lang="en-US" sz="2800" b="0" i="0" u="none" strike="noStrike" cap="none" normalizeH="0" baseline="0" dirty="0" smtClean="0">
                        <a:ln>
                          <a:noFill/>
                        </a:ln>
                        <a:solidFill>
                          <a:schemeClr val="accent6"/>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65" name="WordArt 9"/>
          <p:cNvSpPr>
            <a:spLocks noChangeArrowheads="1" noChangeShapeType="1" noTextEdit="1"/>
          </p:cNvSpPr>
          <p:nvPr/>
        </p:nvSpPr>
        <p:spPr bwMode="auto">
          <a:xfrm>
            <a:off x="323850" y="620713"/>
            <a:ext cx="4032250" cy="361950"/>
          </a:xfrm>
          <a:prstGeom prst="rect">
            <a:avLst/>
          </a:prstGeom>
        </p:spPr>
        <p:txBody>
          <a:bodyPr wrap="none" fromWordArt="1">
            <a:prstTxWarp prst="textPlain">
              <a:avLst>
                <a:gd name="adj" fmla="val 50000"/>
              </a:avLst>
            </a:prstTxWarp>
          </a:bodyPr>
          <a:lstStyle/>
          <a:p>
            <a:pPr algn="ctr">
              <a:defRPr/>
            </a:pPr>
            <a:r>
              <a:rPr lang="fr-FR" sz="2000" b="1" i="1" u="sng" kern="10" dirty="0">
                <a:ln w="9525">
                  <a:solidFill>
                    <a:srgbClr val="000000"/>
                  </a:solidFill>
                  <a:round/>
                  <a:headEnd/>
                  <a:tailEnd/>
                </a:ln>
                <a:solidFill>
                  <a:schemeClr val="accent6"/>
                </a:solidFill>
                <a:effectLst>
                  <a:outerShdw blurRad="38100" dist="38100" dir="2700000" algn="tl">
                    <a:srgbClr val="000000">
                      <a:alpha val="43137"/>
                    </a:srgbClr>
                  </a:outerShdw>
                </a:effectLst>
                <a:latin typeface="Aharoni" pitchFamily="2" charset="-79"/>
                <a:cs typeface="Aharoni" pitchFamily="2" charset="-79"/>
              </a:rPr>
              <a:t>Exemple de JONZAC (en </a:t>
            </a:r>
            <a:r>
              <a:rPr lang="fr-FR" sz="2000" b="1" i="1" u="sng" kern="10" dirty="0" err="1">
                <a:ln w="9525">
                  <a:solidFill>
                    <a:srgbClr val="000000"/>
                  </a:solidFill>
                  <a:round/>
                  <a:headEnd/>
                  <a:tailEnd/>
                </a:ln>
                <a:solidFill>
                  <a:schemeClr val="accent6"/>
                </a:solidFill>
                <a:effectLst>
                  <a:outerShdw blurRad="38100" dist="38100" dir="2700000" algn="tl">
                    <a:srgbClr val="000000">
                      <a:alpha val="43137"/>
                    </a:srgbClr>
                  </a:outerShdw>
                </a:effectLst>
                <a:latin typeface="Aharoni" pitchFamily="2" charset="-79"/>
                <a:cs typeface="Aharoni" pitchFamily="2" charset="-79"/>
              </a:rPr>
              <a:t>fraçais</a:t>
            </a:r>
            <a:r>
              <a:rPr lang="fr-FR" sz="2000" kern="10" dirty="0">
                <a:ln w="9525">
                  <a:solidFill>
                    <a:srgbClr val="000000"/>
                  </a:solidFill>
                  <a:round/>
                  <a:headEnd/>
                  <a:tailEnd/>
                </a:ln>
                <a:solidFill>
                  <a:srgbClr val="FFFFFF"/>
                </a:solidFill>
                <a:latin typeface="Arial Black"/>
              </a:rPr>
              <a:t>)</a:t>
            </a:r>
          </a:p>
        </p:txBody>
      </p:sp>
      <p:sp>
        <p:nvSpPr>
          <p:cNvPr id="27658" name="Text Box 10"/>
          <p:cNvSpPr txBox="1">
            <a:spLocks noChangeArrowheads="1"/>
          </p:cNvSpPr>
          <p:nvPr/>
        </p:nvSpPr>
        <p:spPr bwMode="auto">
          <a:xfrm>
            <a:off x="468313" y="981075"/>
            <a:ext cx="9144000" cy="517525"/>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-Depuis 1980, la commune de Jonzac s'emploie à développer l'exploitation des sources d'énergies locales.</a:t>
            </a:r>
          </a:p>
        </p:txBody>
      </p:sp>
      <p:sp>
        <p:nvSpPr>
          <p:cNvPr id="27659" name="Text Box 11"/>
          <p:cNvSpPr txBox="1">
            <a:spLocks noChangeArrowheads="1"/>
          </p:cNvSpPr>
          <p:nvPr/>
        </p:nvSpPr>
        <p:spPr bwMode="auto">
          <a:xfrm>
            <a:off x="539750" y="1412875"/>
            <a:ext cx="8604250" cy="730250"/>
          </a:xfrm>
          <a:prstGeom prst="rect">
            <a:avLst/>
          </a:prstGeom>
          <a:noFill/>
          <a:ln w="9525">
            <a:noFill/>
            <a:miter lim="800000"/>
            <a:headEnd/>
            <a:tailEnd/>
          </a:ln>
        </p:spPr>
        <p:txBody>
          <a:bodyPr>
            <a:spAutoFit/>
          </a:bodyPr>
          <a:lstStyle/>
          <a:p>
            <a:r>
              <a:rPr lang="fr-FR" sz="1400">
                <a:solidFill>
                  <a:schemeClr val="tx2"/>
                </a:solidFill>
                <a:latin typeface="Arial Black" pitchFamily="34" charset="0"/>
              </a:rPr>
              <a:t>-La ville a mis en œuvre ,de 1980 à 1984 , un </a:t>
            </a:r>
            <a:r>
              <a:rPr lang="fr-FR" sz="1400" b="1">
                <a:solidFill>
                  <a:schemeClr val="tx2"/>
                </a:solidFill>
                <a:latin typeface="Arial Black" pitchFamily="34" charset="0"/>
              </a:rPr>
              <a:t>réseau de </a:t>
            </a:r>
          </a:p>
          <a:p>
            <a:r>
              <a:rPr lang="fr-FR" sz="1400" b="1">
                <a:solidFill>
                  <a:schemeClr val="tx2"/>
                </a:solidFill>
                <a:latin typeface="Arial Black" pitchFamily="34" charset="0"/>
              </a:rPr>
              <a:t>Chaleur</a:t>
            </a:r>
            <a:r>
              <a:rPr lang="fr-FR" sz="1400">
                <a:solidFill>
                  <a:schemeClr val="tx2"/>
                </a:solidFill>
                <a:latin typeface="Arial Black" pitchFamily="34" charset="0"/>
              </a:rPr>
              <a:t> destiné à satisfaire une grande partie des besoins thermiques de l'agglomération aussi des serevice public et industrielles ou commerciales.</a:t>
            </a:r>
          </a:p>
        </p:txBody>
      </p:sp>
      <p:sp>
        <p:nvSpPr>
          <p:cNvPr id="27660" name="Text Box 12"/>
          <p:cNvSpPr txBox="1">
            <a:spLocks noChangeArrowheads="1"/>
          </p:cNvSpPr>
          <p:nvPr/>
        </p:nvSpPr>
        <p:spPr bwMode="auto">
          <a:xfrm>
            <a:off x="468313" y="2060575"/>
            <a:ext cx="8353425" cy="730250"/>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-la ville de Jonzac a exploité différentes sources d'énergie. Un premier forage géothermique, réalisé en 1979, a révélé l'existence d'eau géothermique à environ 65°C et à 1700-1900 mètres de profondeur.</a:t>
            </a:r>
          </a:p>
        </p:txBody>
      </p:sp>
      <p:sp>
        <p:nvSpPr>
          <p:cNvPr id="27661" name="Text Box 13"/>
          <p:cNvSpPr txBox="1">
            <a:spLocks noChangeArrowheads="1"/>
          </p:cNvSpPr>
          <p:nvPr/>
        </p:nvSpPr>
        <p:spPr bwMode="auto">
          <a:xfrm>
            <a:off x="468313" y="2781300"/>
            <a:ext cx="8532812" cy="517525"/>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-une station thermale a vu le jour en 1986 et la chaleur issue du forage lui a été</a:t>
            </a:r>
            <a:r>
              <a:rPr lang="fr-FR" sz="1400" b="1">
                <a:solidFill>
                  <a:schemeClr val="tx2"/>
                </a:solidFill>
                <a:latin typeface="Arial Black" pitchFamily="34" charset="0"/>
              </a:rPr>
              <a:t> </a:t>
            </a:r>
            <a:r>
              <a:rPr lang="fr-FR" sz="1400">
                <a:solidFill>
                  <a:schemeClr val="tx2"/>
                </a:solidFill>
                <a:latin typeface="Arial Black" pitchFamily="34" charset="0"/>
              </a:rPr>
              <a:t>entièrement dédiée. Un </a:t>
            </a:r>
            <a:r>
              <a:rPr lang="fr-FR" sz="1400" b="1">
                <a:solidFill>
                  <a:schemeClr val="tx2"/>
                </a:solidFill>
                <a:latin typeface="Arial Black" pitchFamily="34" charset="0"/>
              </a:rPr>
              <a:t>second</a:t>
            </a:r>
            <a:r>
              <a:rPr lang="fr-FR" sz="1400">
                <a:solidFill>
                  <a:schemeClr val="tx2"/>
                </a:solidFill>
                <a:latin typeface="Arial Black" pitchFamily="34" charset="0"/>
              </a:rPr>
              <a:t> </a:t>
            </a:r>
            <a:r>
              <a:rPr lang="fr-FR" sz="1400" b="1">
                <a:solidFill>
                  <a:schemeClr val="tx2"/>
                </a:solidFill>
                <a:latin typeface="Arial Black" pitchFamily="34" charset="0"/>
              </a:rPr>
              <a:t>forage </a:t>
            </a:r>
            <a:r>
              <a:rPr lang="fr-FR" sz="1400">
                <a:solidFill>
                  <a:schemeClr val="tx2"/>
                </a:solidFill>
                <a:latin typeface="Arial Black" pitchFamily="34" charset="0"/>
              </a:rPr>
              <a:t>a été réalisé en </a:t>
            </a:r>
            <a:r>
              <a:rPr lang="fr-FR" sz="1400" b="1">
                <a:solidFill>
                  <a:schemeClr val="tx2"/>
                </a:solidFill>
                <a:latin typeface="Arial Black" pitchFamily="34" charset="0"/>
              </a:rPr>
              <a:t>1993</a:t>
            </a:r>
            <a:r>
              <a:rPr lang="fr-FR" sz="1400">
                <a:solidFill>
                  <a:schemeClr val="tx2"/>
                </a:solidFill>
                <a:latin typeface="Arial Black" pitchFamily="34" charset="0"/>
              </a:rPr>
              <a:t> pour sécuriser </a:t>
            </a:r>
          </a:p>
        </p:txBody>
      </p:sp>
      <p:sp>
        <p:nvSpPr>
          <p:cNvPr id="27662" name="Text Box 14"/>
          <p:cNvSpPr txBox="1">
            <a:spLocks noChangeArrowheads="1"/>
          </p:cNvSpPr>
          <p:nvPr/>
        </p:nvSpPr>
        <p:spPr bwMode="auto">
          <a:xfrm>
            <a:off x="468313" y="3284538"/>
            <a:ext cx="8459787" cy="942975"/>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-l'approvisionnement en eau géothermale des thermes, retrouver une ressource géothermique bon marché, et chauffer le futur centre aquatique, ludique et de remise en forme appelé « </a:t>
            </a:r>
            <a:r>
              <a:rPr lang="fr-FR" sz="1400" i="1">
                <a:solidFill>
                  <a:schemeClr val="tx2"/>
                </a:solidFill>
                <a:latin typeface="Arial Black" pitchFamily="34" charset="0"/>
              </a:rPr>
              <a:t>Les Antilles de Jonzac </a:t>
            </a:r>
            <a:r>
              <a:rPr lang="fr-FR" sz="1400">
                <a:solidFill>
                  <a:schemeClr val="tx2"/>
                </a:solidFill>
                <a:latin typeface="Arial Black" pitchFamily="34" charset="0"/>
              </a:rPr>
              <a:t>», centre qui a ouvert ses portes en 2002.</a:t>
            </a:r>
          </a:p>
        </p:txBody>
      </p:sp>
      <p:sp>
        <p:nvSpPr>
          <p:cNvPr id="27663" name="Text Box 15"/>
          <p:cNvSpPr txBox="1">
            <a:spLocks noChangeArrowheads="1"/>
          </p:cNvSpPr>
          <p:nvPr/>
        </p:nvSpPr>
        <p:spPr bwMode="auto">
          <a:xfrm>
            <a:off x="395288" y="4149725"/>
            <a:ext cx="8497887" cy="1155700"/>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-En </a:t>
            </a:r>
            <a:r>
              <a:rPr lang="fr-FR" sz="1400" b="1">
                <a:solidFill>
                  <a:schemeClr val="tx2"/>
                </a:solidFill>
                <a:latin typeface="Arial Black" pitchFamily="34" charset="0"/>
              </a:rPr>
              <a:t>2002</a:t>
            </a:r>
            <a:r>
              <a:rPr lang="fr-FR" sz="1400">
                <a:solidFill>
                  <a:schemeClr val="tx2"/>
                </a:solidFill>
                <a:latin typeface="Arial Black" pitchFamily="34" charset="0"/>
              </a:rPr>
              <a:t>, l'usine d'incinération d'ordures ménagères a fermé pour des raisons de normes de protection de l'air. L'usine a été remplacée par </a:t>
            </a:r>
            <a:r>
              <a:rPr lang="fr-FR" sz="1400" b="1">
                <a:solidFill>
                  <a:schemeClr val="tx2"/>
                </a:solidFill>
                <a:latin typeface="Arial Black" pitchFamily="34" charset="0"/>
              </a:rPr>
              <a:t>deux chaudières bois</a:t>
            </a:r>
            <a:r>
              <a:rPr lang="fr-FR" sz="1400">
                <a:solidFill>
                  <a:schemeClr val="tx2"/>
                </a:solidFill>
                <a:latin typeface="Arial Black" pitchFamily="34" charset="0"/>
              </a:rPr>
              <a:t> d'une puissance respective de 3 MW. Ainsi, ce sont plus de 10.000 tonnes de combustibles biomasses, </a:t>
            </a:r>
            <a:r>
              <a:rPr lang="fr-FR" sz="1400" b="1">
                <a:solidFill>
                  <a:schemeClr val="tx2"/>
                </a:solidFill>
                <a:latin typeface="Arial Black" pitchFamily="34" charset="0"/>
              </a:rPr>
              <a:t>1.800 équivalents logements qui sont raccordés</a:t>
            </a:r>
            <a:r>
              <a:rPr lang="fr-FR" sz="1400">
                <a:solidFill>
                  <a:schemeClr val="tx2"/>
                </a:solidFill>
                <a:latin typeface="Arial Black" pitchFamily="34" charset="0"/>
              </a:rPr>
              <a:t> à ce réseau  </a:t>
            </a:r>
          </a:p>
        </p:txBody>
      </p:sp>
      <p:sp>
        <p:nvSpPr>
          <p:cNvPr id="27664" name="Text Box 16"/>
          <p:cNvSpPr txBox="1">
            <a:spLocks noChangeArrowheads="1"/>
          </p:cNvSpPr>
          <p:nvPr/>
        </p:nvSpPr>
        <p:spPr bwMode="auto">
          <a:xfrm>
            <a:off x="468313" y="5276850"/>
            <a:ext cx="8675687" cy="1581150"/>
          </a:xfrm>
          <a:prstGeom prst="rect">
            <a:avLst/>
          </a:prstGeom>
          <a:noFill/>
          <a:ln w="9525">
            <a:noFill/>
            <a:miter lim="800000"/>
            <a:headEnd/>
            <a:tailEnd/>
          </a:ln>
        </p:spPr>
        <p:txBody>
          <a:bodyPr>
            <a:spAutoFit/>
          </a:bodyPr>
          <a:lstStyle/>
          <a:p>
            <a:r>
              <a:rPr lang="fr-FR" sz="1400">
                <a:solidFill>
                  <a:schemeClr val="tx2"/>
                </a:solidFill>
                <a:latin typeface="Arial Black" pitchFamily="34" charset="0"/>
              </a:rPr>
              <a:t>-Ce réseau de chaleur présente un bilan extrêmement positif à tous points de vue : </a:t>
            </a:r>
            <a:endParaRPr lang="fr-FR" sz="1400" b="1">
              <a:solidFill>
                <a:schemeClr val="tx2"/>
              </a:solidFill>
              <a:latin typeface="Arial Black" pitchFamily="34" charset="0"/>
            </a:endParaRPr>
          </a:p>
          <a:p>
            <a:r>
              <a:rPr lang="fr-FR" sz="1400" b="1" i="1">
                <a:solidFill>
                  <a:schemeClr val="tx2"/>
                </a:solidFill>
                <a:latin typeface="Arial Black" pitchFamily="34" charset="0"/>
              </a:rPr>
              <a:t>-</a:t>
            </a:r>
            <a:r>
              <a:rPr lang="fr-FR" sz="1400" b="1" i="1" u="sng">
                <a:solidFill>
                  <a:schemeClr val="tx2"/>
                </a:solidFill>
                <a:latin typeface="Arial Black" pitchFamily="34" charset="0"/>
              </a:rPr>
              <a:t> sur le plan environnemental</a:t>
            </a:r>
            <a:r>
              <a:rPr lang="fr-FR" sz="1400">
                <a:solidFill>
                  <a:schemeClr val="tx2"/>
                </a:solidFill>
                <a:latin typeface="Arial Black" pitchFamily="34" charset="0"/>
              </a:rPr>
              <a:t>, ce système permet d'éviter le rejet de près de </a:t>
            </a:r>
            <a:r>
              <a:rPr lang="fr-FR" sz="1400" b="1">
                <a:solidFill>
                  <a:schemeClr val="tx2"/>
                </a:solidFill>
                <a:latin typeface="Arial Black" pitchFamily="34" charset="0"/>
              </a:rPr>
              <a:t>9.000 tonnes de CO2 dans l'atmosphère </a:t>
            </a:r>
            <a:r>
              <a:rPr lang="fr-FR" sz="1400">
                <a:solidFill>
                  <a:schemeClr val="tx2"/>
                </a:solidFill>
                <a:latin typeface="Arial Black" pitchFamily="34" charset="0"/>
              </a:rPr>
              <a:t>;</a:t>
            </a:r>
            <a:endParaRPr lang="fr-FR" sz="1400" b="1">
              <a:solidFill>
                <a:schemeClr val="tx2"/>
              </a:solidFill>
              <a:latin typeface="Arial Black" pitchFamily="34" charset="0"/>
            </a:endParaRPr>
          </a:p>
          <a:p>
            <a:r>
              <a:rPr lang="fr-FR" sz="1400" b="1" i="1" u="sng">
                <a:solidFill>
                  <a:schemeClr val="tx2"/>
                </a:solidFill>
                <a:latin typeface="Arial Black" pitchFamily="34" charset="0"/>
              </a:rPr>
              <a:t>- sur le plan social</a:t>
            </a:r>
            <a:r>
              <a:rPr lang="fr-FR" sz="1400" u="sng">
                <a:solidFill>
                  <a:schemeClr val="tx2"/>
                </a:solidFill>
                <a:latin typeface="Arial Black" pitchFamily="34" charset="0"/>
              </a:rPr>
              <a:t>,</a:t>
            </a:r>
            <a:r>
              <a:rPr lang="fr-FR" sz="1400">
                <a:solidFill>
                  <a:schemeClr val="tx2"/>
                </a:solidFill>
                <a:latin typeface="Arial Black" pitchFamily="34" charset="0"/>
              </a:rPr>
              <a:t> il a permis la </a:t>
            </a:r>
            <a:r>
              <a:rPr lang="fr-FR" sz="1400" b="1">
                <a:solidFill>
                  <a:schemeClr val="tx2"/>
                </a:solidFill>
                <a:latin typeface="Arial Black" pitchFamily="34" charset="0"/>
              </a:rPr>
              <a:t>création nette directe d'une dizaine d'emplois</a:t>
            </a:r>
          </a:p>
          <a:p>
            <a:r>
              <a:rPr lang="fr-FR" sz="1400" b="1" i="1" u="sng">
                <a:solidFill>
                  <a:schemeClr val="tx2"/>
                </a:solidFill>
                <a:latin typeface="Arial Black" pitchFamily="34" charset="0"/>
              </a:rPr>
              <a:t>- sur le plan financier,</a:t>
            </a:r>
            <a:r>
              <a:rPr lang="fr-FR" sz="1400" b="1">
                <a:solidFill>
                  <a:schemeClr val="tx2"/>
                </a:solidFill>
                <a:latin typeface="Arial Black" pitchFamily="34" charset="0"/>
              </a:rPr>
              <a:t>  l'opération s'est révélée réussie et le remboursement du réseau de chaleur est quasi-achevé</a:t>
            </a:r>
            <a:endParaRPr lang="fr-FR" sz="1400">
              <a:solidFill>
                <a:schemeClr val="tx2"/>
              </a:solidFill>
              <a:latin typeface="Arial Black" pitchFamily="34" charset="0"/>
            </a:endParaRPr>
          </a:p>
          <a:p>
            <a:endParaRPr lang="fr-FR" sz="1400">
              <a:solidFill>
                <a:schemeClr val="tx2"/>
              </a:solidFill>
              <a:latin typeface="Arial Black" pitchFamily="34" charset="0"/>
            </a:endParaRPr>
          </a:p>
        </p:txBody>
      </p:sp>
      <p:graphicFrame>
        <p:nvGraphicFramePr>
          <p:cNvPr id="23578" name="Group 26"/>
          <p:cNvGraphicFramePr>
            <a:graphicFrameLocks noGrp="1"/>
          </p:cNvGraphicFramePr>
          <p:nvPr/>
        </p:nvGraphicFramePr>
        <p:xfrm>
          <a:off x="179388" y="981075"/>
          <a:ext cx="8856662" cy="5688013"/>
        </p:xfrm>
        <a:graphic>
          <a:graphicData uri="http://schemas.openxmlformats.org/drawingml/2006/table">
            <a:tbl>
              <a:tblPr/>
              <a:tblGrid>
                <a:gridCol w="8856662"/>
              </a:tblGrid>
              <a:tr h="5688013">
                <a:tc>
                  <a:txBody>
                    <a:body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71" name="Line 23"/>
          <p:cNvSpPr>
            <a:spLocks noChangeShapeType="1"/>
          </p:cNvSpPr>
          <p:nvPr/>
        </p:nvSpPr>
        <p:spPr bwMode="auto">
          <a:xfrm flipH="1">
            <a:off x="323850" y="981075"/>
            <a:ext cx="73025" cy="0"/>
          </a:xfrm>
          <a:prstGeom prst="line">
            <a:avLst/>
          </a:prstGeom>
          <a:noFill/>
          <a:ln w="9525">
            <a:solidFill>
              <a:schemeClr val="tx1"/>
            </a:solidFill>
            <a:round/>
            <a:headEnd/>
            <a:tailEn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r05-43620"/>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8675" name="Text Box 3"/>
          <p:cNvSpPr txBox="1">
            <a:spLocks noChangeArrowheads="1"/>
          </p:cNvSpPr>
          <p:nvPr/>
        </p:nvSpPr>
        <p:spPr bwMode="auto">
          <a:xfrm>
            <a:off x="971550" y="5084763"/>
            <a:ext cx="3889375" cy="274637"/>
          </a:xfrm>
          <a:prstGeom prst="rect">
            <a:avLst/>
          </a:prstGeom>
          <a:noFill/>
          <a:ln w="9525">
            <a:noFill/>
            <a:miter lim="800000"/>
            <a:headEnd/>
            <a:tailEnd/>
          </a:ln>
        </p:spPr>
        <p:txBody>
          <a:bodyPr>
            <a:spAutoFit/>
          </a:bodyPr>
          <a:lstStyle/>
          <a:p>
            <a:pPr>
              <a:spcBef>
                <a:spcPct val="50000"/>
              </a:spcBef>
            </a:pPr>
            <a:r>
              <a:rPr lang="fr-FR" sz="1200">
                <a:solidFill>
                  <a:schemeClr val="bg1"/>
                </a:solidFill>
                <a:latin typeface="Arial Black" pitchFamily="34" charset="0"/>
              </a:rPr>
              <a:t>D’UN DEBIT 320-400 M/HEURE</a:t>
            </a:r>
          </a:p>
        </p:txBody>
      </p:sp>
      <p:sp>
        <p:nvSpPr>
          <p:cNvPr id="28676" name="Text Box 4"/>
          <p:cNvSpPr txBox="1">
            <a:spLocks noChangeArrowheads="1"/>
          </p:cNvSpPr>
          <p:nvPr/>
        </p:nvSpPr>
        <p:spPr bwMode="auto">
          <a:xfrm>
            <a:off x="2843213" y="5013325"/>
            <a:ext cx="268287" cy="244475"/>
          </a:xfrm>
          <a:prstGeom prst="rect">
            <a:avLst/>
          </a:prstGeom>
          <a:noFill/>
          <a:ln w="9525">
            <a:noFill/>
            <a:miter lim="800000"/>
            <a:headEnd/>
            <a:tailEnd/>
          </a:ln>
        </p:spPr>
        <p:txBody>
          <a:bodyPr wrap="none">
            <a:spAutoFit/>
          </a:bodyPr>
          <a:lstStyle/>
          <a:p>
            <a:r>
              <a:rPr lang="fr-FR" sz="1000">
                <a:solidFill>
                  <a:schemeClr val="bg1"/>
                </a:solidFill>
                <a:latin typeface="Arial Black" pitchFamily="34" charset="0"/>
              </a:rPr>
              <a:t>3</a:t>
            </a:r>
          </a:p>
        </p:txBody>
      </p:sp>
      <p:sp>
        <p:nvSpPr>
          <p:cNvPr id="28677" name="Text Box 5"/>
          <p:cNvSpPr txBox="1">
            <a:spLocks noChangeArrowheads="1"/>
          </p:cNvSpPr>
          <p:nvPr/>
        </p:nvSpPr>
        <p:spPr bwMode="auto">
          <a:xfrm rot="1604892">
            <a:off x="179388" y="3213100"/>
            <a:ext cx="2087562" cy="549275"/>
          </a:xfrm>
          <a:prstGeom prst="rect">
            <a:avLst/>
          </a:prstGeom>
          <a:noFill/>
          <a:ln w="9525">
            <a:noFill/>
            <a:miter lim="800000"/>
            <a:headEnd/>
            <a:tailEnd/>
          </a:ln>
        </p:spPr>
        <p:txBody>
          <a:bodyPr>
            <a:spAutoFit/>
          </a:bodyPr>
          <a:lstStyle/>
          <a:p>
            <a:pPr>
              <a:spcBef>
                <a:spcPct val="50000"/>
              </a:spcBef>
            </a:pPr>
            <a:r>
              <a:rPr lang="fr-FR" sz="1200">
                <a:solidFill>
                  <a:schemeClr val="bg1"/>
                </a:solidFill>
                <a:latin typeface="Arial Black" pitchFamily="34" charset="0"/>
              </a:rPr>
              <a:t>UN RESEAU CALORIFUGE</a:t>
            </a:r>
            <a:r>
              <a:rPr lang="fr-FR">
                <a:solidFill>
                  <a:schemeClr val="bg1"/>
                </a:solidFill>
                <a:latin typeface="Arial Black" pitchFamily="34" charset="0"/>
              </a:rPr>
              <a:t> </a:t>
            </a:r>
            <a:r>
              <a:rPr lang="fr-FR" sz="1200">
                <a:solidFill>
                  <a:schemeClr val="bg1"/>
                </a:solidFill>
                <a:latin typeface="Arial Black" pitchFamily="34" charset="0"/>
              </a:rPr>
              <a:t>(30KM)</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WordArt 5"/>
          <p:cNvSpPr>
            <a:spLocks noChangeArrowheads="1" noChangeShapeType="1" noTextEdit="1"/>
          </p:cNvSpPr>
          <p:nvPr/>
        </p:nvSpPr>
        <p:spPr bwMode="auto">
          <a:xfrm>
            <a:off x="2771800" y="188640"/>
            <a:ext cx="3744466" cy="617265"/>
          </a:xfrm>
          <a:prstGeom prst="rect">
            <a:avLst/>
          </a:prstGeom>
        </p:spPr>
        <p:txBody>
          <a:bodyPr wrap="none" fromWordArt="1">
            <a:prstTxWarp prst="textPlain">
              <a:avLst>
                <a:gd name="adj" fmla="val 50000"/>
              </a:avLst>
            </a:prstTxWarp>
          </a:bodyPr>
          <a:lstStyle/>
          <a:p>
            <a:pPr algn="ctr">
              <a:defRPr/>
            </a:pPr>
            <a:r>
              <a:rPr lang="fr-FR" sz="2800" i="1" u="sng" kern="10" dirty="0">
                <a:ln w="18415" cmpd="sng">
                  <a:solidFill>
                    <a:srgbClr val="FFFFFF"/>
                  </a:solidFill>
                  <a:prstDash val="solid"/>
                </a:ln>
                <a:solidFill>
                  <a:schemeClr val="accent6">
                    <a:lumMod val="75000"/>
                  </a:schemeClr>
                </a:solidFill>
                <a:effectLst>
                  <a:outerShdw blurRad="63500" dir="3600000" algn="tl" rotWithShape="0">
                    <a:srgbClr val="000000">
                      <a:alpha val="70000"/>
                    </a:srgbClr>
                  </a:outerShdw>
                </a:effectLst>
                <a:latin typeface="Impact"/>
              </a:rPr>
              <a:t>Plan de travail</a:t>
            </a:r>
          </a:p>
        </p:txBody>
      </p:sp>
      <p:sp>
        <p:nvSpPr>
          <p:cNvPr id="3075" name="Text Box 9"/>
          <p:cNvSpPr txBox="1">
            <a:spLocks noChangeArrowheads="1"/>
          </p:cNvSpPr>
          <p:nvPr/>
        </p:nvSpPr>
        <p:spPr bwMode="auto">
          <a:xfrm>
            <a:off x="287338" y="765175"/>
            <a:ext cx="8856662" cy="6494463"/>
          </a:xfrm>
          <a:prstGeom prst="rect">
            <a:avLst/>
          </a:prstGeom>
          <a:noFill/>
          <a:ln w="9525">
            <a:noFill/>
            <a:miter lim="800000"/>
            <a:headEnd/>
            <a:tailEnd/>
          </a:ln>
        </p:spPr>
        <p:txBody>
          <a:bodyPr>
            <a:spAutoFit/>
          </a:bodyPr>
          <a:lstStyle/>
          <a:p>
            <a:pPr rtl="1">
              <a:defRPr/>
            </a:pPr>
            <a:r>
              <a:rPr lang="fr-FR" sz="2000" b="1" i="1" u="sng" dirty="0">
                <a:solidFill>
                  <a:schemeClr val="accent6">
                    <a:lumMod val="90000"/>
                  </a:schemeClr>
                </a:solidFill>
                <a:effectLst>
                  <a:outerShdw blurRad="38100" dist="38100" dir="2700000" algn="tl">
                    <a:srgbClr val="000000">
                      <a:alpha val="43137"/>
                    </a:srgbClr>
                  </a:outerShdw>
                </a:effectLst>
                <a:latin typeface="Arial Black" pitchFamily="34" charset="0"/>
              </a:rPr>
              <a:t>Introduction:  </a:t>
            </a:r>
            <a:endParaRPr lang="fr-FR" sz="2000" b="1" i="1" dirty="0">
              <a:solidFill>
                <a:schemeClr val="accent6">
                  <a:lumMod val="90000"/>
                </a:schemeClr>
              </a:solidFill>
              <a:effectLst>
                <a:outerShdw blurRad="38100" dist="38100" dir="2700000" algn="tl">
                  <a:srgbClr val="000000">
                    <a:alpha val="43137"/>
                  </a:srgbClr>
                </a:outerShdw>
              </a:effectLst>
              <a:latin typeface="Arial Black" pitchFamily="34" charset="0"/>
            </a:endParaRPr>
          </a:p>
          <a:p>
            <a:pPr rtl="1">
              <a:defRPr/>
            </a:pPr>
            <a:r>
              <a:rPr lang="fr-FR" sz="2000" b="1" i="1" u="sng" dirty="0">
                <a:solidFill>
                  <a:schemeClr val="accent6">
                    <a:lumMod val="90000"/>
                  </a:schemeClr>
                </a:solidFill>
                <a:effectLst>
                  <a:outerShdw blurRad="38100" dist="38100" dir="2700000" algn="tl">
                    <a:srgbClr val="000000">
                      <a:alpha val="43137"/>
                    </a:srgbClr>
                  </a:outerShdw>
                </a:effectLst>
                <a:latin typeface="Arial Black" pitchFamily="34" charset="0"/>
              </a:rPr>
              <a:t>Probl</a:t>
            </a:r>
            <a:r>
              <a:rPr lang="fr-FR" sz="2000" b="1" i="1" u="sng" dirty="0">
                <a:solidFill>
                  <a:schemeClr val="accent6">
                    <a:lumMod val="90000"/>
                  </a:schemeClr>
                </a:solidFill>
                <a:effectLst>
                  <a:outerShdw blurRad="38100" dist="38100" dir="2700000" algn="tl">
                    <a:srgbClr val="000000">
                      <a:alpha val="43137"/>
                    </a:srgbClr>
                  </a:outerShdw>
                </a:effectLst>
              </a:rPr>
              <a:t>é</a:t>
            </a:r>
            <a:r>
              <a:rPr lang="fr-FR" sz="2000" b="1" i="1" u="sng" dirty="0">
                <a:solidFill>
                  <a:schemeClr val="accent6">
                    <a:lumMod val="90000"/>
                  </a:schemeClr>
                </a:solidFill>
                <a:effectLst>
                  <a:outerShdw blurRad="38100" dist="38100" dir="2700000" algn="tl">
                    <a:srgbClr val="000000">
                      <a:alpha val="43137"/>
                    </a:srgbClr>
                  </a:outerShdw>
                </a:effectLst>
                <a:latin typeface="Arial Black" pitchFamily="34" charset="0"/>
              </a:rPr>
              <a:t>matique: </a:t>
            </a:r>
          </a:p>
          <a:p>
            <a:pPr rtl="1">
              <a:defRPr/>
            </a:pPr>
            <a:endParaRPr lang="fr-FR" sz="1600" i="1" u="sng" dirty="0">
              <a:solidFill>
                <a:schemeClr val="tx1">
                  <a:lumMod val="85000"/>
                </a:schemeClr>
              </a:solidFill>
              <a:latin typeface="Arial Black" pitchFamily="34" charset="0"/>
            </a:endParaRPr>
          </a:p>
          <a:p>
            <a:pPr rtl="1">
              <a:defRPr/>
            </a:pP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Premier chapitre:   l'</a:t>
            </a:r>
            <a:r>
              <a:rPr lang="fr-FR" b="1" i="1" u="sng" dirty="0">
                <a:solidFill>
                  <a:schemeClr val="accent6">
                    <a:lumMod val="90000"/>
                  </a:schemeClr>
                </a:solidFill>
                <a:effectLst>
                  <a:outerShdw blurRad="38100" dist="38100" dir="2700000" algn="tl">
                    <a:srgbClr val="000000">
                      <a:alpha val="43137"/>
                    </a:srgbClr>
                  </a:outerShdw>
                </a:effectLst>
              </a:rPr>
              <a:t>é</a:t>
            </a: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nergie</a:t>
            </a:r>
            <a:endParaRPr lang="fr-FR" b="1" i="1" dirty="0">
              <a:solidFill>
                <a:schemeClr val="accent6">
                  <a:lumMod val="90000"/>
                </a:schemeClr>
              </a:solidFill>
              <a:effectLst>
                <a:outerShdw blurRad="38100" dist="38100" dir="2700000" algn="tl">
                  <a:srgbClr val="000000">
                    <a:alpha val="43137"/>
                  </a:srgbClr>
                </a:outerShdw>
              </a:effectLst>
              <a:latin typeface="Arial Black" pitchFamily="34" charset="0"/>
            </a:endParaRPr>
          </a:p>
          <a:p>
            <a:pPr rtl="1">
              <a:defRPr/>
            </a:pPr>
            <a:r>
              <a:rPr lang="fr-FR" sz="1600" i="1" dirty="0">
                <a:solidFill>
                  <a:schemeClr val="tx1">
                    <a:lumMod val="85000"/>
                  </a:schemeClr>
                </a:solidFill>
                <a:latin typeface="Arial Black" pitchFamily="34" charset="0"/>
              </a:rPr>
              <a:t>1- d</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finition d'</a:t>
            </a:r>
            <a:r>
              <a:rPr lang="fr-FR" i="1" dirty="0">
                <a:solidFill>
                  <a:schemeClr val="tx1">
                    <a:lumMod val="85000"/>
                  </a:schemeClr>
                </a:solidFill>
              </a:rPr>
              <a:t>é</a:t>
            </a:r>
            <a:r>
              <a:rPr lang="fr-FR" sz="1600" i="1" dirty="0">
                <a:solidFill>
                  <a:schemeClr val="tx1">
                    <a:lumMod val="85000"/>
                  </a:schemeClr>
                </a:solidFill>
                <a:latin typeface="Arial Black" pitchFamily="34" charset="0"/>
              </a:rPr>
              <a:t>nergie</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r>
              <a:rPr lang="fr-FR" sz="1600" i="1" dirty="0">
                <a:solidFill>
                  <a:schemeClr val="tx1">
                    <a:lumMod val="85000"/>
                  </a:schemeClr>
                </a:solidFill>
                <a:latin typeface="Arial Black" pitchFamily="34" charset="0"/>
              </a:rPr>
              <a:t>2</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Aper</a:t>
            </a:r>
            <a:r>
              <a:rPr lang="fr-FR" i="1" dirty="0">
                <a:solidFill>
                  <a:schemeClr val="tx1">
                    <a:lumMod val="85000"/>
                  </a:schemeClr>
                </a:solidFill>
              </a:rPr>
              <a:t>ç</a:t>
            </a:r>
            <a:r>
              <a:rPr lang="fr-FR" sz="1600" i="1" dirty="0">
                <a:solidFill>
                  <a:schemeClr val="tx1">
                    <a:lumMod val="85000"/>
                  </a:schemeClr>
                </a:solidFill>
                <a:latin typeface="Arial Black" pitchFamily="34" charset="0"/>
              </a:rPr>
              <a:t>u historique</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r>
              <a:rPr lang="fr-FR" sz="1600" i="1" dirty="0">
                <a:solidFill>
                  <a:schemeClr val="tx1">
                    <a:lumMod val="85000"/>
                  </a:schemeClr>
                </a:solidFill>
                <a:latin typeface="Arial Black" pitchFamily="34" charset="0"/>
              </a:rPr>
              <a:t>3- les types d'</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nergies:</a:t>
            </a:r>
          </a:p>
          <a:p>
            <a:pPr rtl="1">
              <a:defRPr/>
            </a:pPr>
            <a:r>
              <a:rPr lang="fr-FR" sz="1600" i="1" dirty="0">
                <a:solidFill>
                  <a:schemeClr val="tx1">
                    <a:lumMod val="85000"/>
                  </a:schemeClr>
                </a:solidFill>
                <a:latin typeface="Arial Black" pitchFamily="34" charset="0"/>
              </a:rPr>
              <a:t>     A- </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nergie non renouvelable</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r>
              <a:rPr lang="fr-FR" sz="1600" i="1" dirty="0">
                <a:solidFill>
                  <a:schemeClr val="tx1">
                    <a:lumMod val="85000"/>
                  </a:schemeClr>
                </a:solidFill>
                <a:latin typeface="Arial Black" pitchFamily="34" charset="0"/>
              </a:rPr>
              <a:t>     B- </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nergie renouvelable: </a:t>
            </a:r>
          </a:p>
          <a:p>
            <a:pPr rtl="1">
              <a:defRPr/>
            </a:pPr>
            <a:r>
              <a:rPr lang="fr-FR" sz="1600" i="1" dirty="0">
                <a:solidFill>
                  <a:schemeClr val="tx1">
                    <a:lumMod val="85000"/>
                  </a:schemeClr>
                </a:solidFill>
                <a:latin typeface="Arial Black" pitchFamily="34" charset="0"/>
              </a:rPr>
              <a:t>                                               A-1-Eolienne                   A-2-Biomasse</a:t>
            </a:r>
          </a:p>
          <a:p>
            <a:pPr rtl="1">
              <a:defRPr/>
            </a:pPr>
            <a:r>
              <a:rPr lang="fr-FR" sz="1600" i="1" dirty="0">
                <a:solidFill>
                  <a:schemeClr val="tx1">
                    <a:lumMod val="85000"/>
                  </a:schemeClr>
                </a:solidFill>
                <a:latin typeface="Arial Black" pitchFamily="34" charset="0"/>
              </a:rPr>
              <a:t>                                               </a:t>
            </a:r>
            <a:r>
              <a:rPr lang="fr-FR" sz="1600" i="1" dirty="0" smtClean="0">
                <a:solidFill>
                  <a:schemeClr val="tx1">
                    <a:lumMod val="85000"/>
                  </a:schemeClr>
                </a:solidFill>
                <a:latin typeface="Arial Black" pitchFamily="34" charset="0"/>
              </a:rPr>
              <a:t>A-3-</a:t>
            </a:r>
            <a:r>
              <a:rPr lang="fr-FR" sz="1600" i="1" dirty="0" err="1" smtClean="0">
                <a:solidFill>
                  <a:schemeClr val="tx1">
                    <a:lumMod val="85000"/>
                  </a:schemeClr>
                </a:solidFill>
                <a:latin typeface="Arial Black" pitchFamily="34" charset="0"/>
              </a:rPr>
              <a:t>Geoth</a:t>
            </a:r>
            <a:r>
              <a:rPr lang="fr-FR" sz="1600" i="1" dirty="0" err="1" smtClean="0">
                <a:solidFill>
                  <a:schemeClr val="tx1">
                    <a:lumMod val="85000"/>
                  </a:schemeClr>
                </a:solidFill>
              </a:rPr>
              <a:t>é</a:t>
            </a:r>
            <a:r>
              <a:rPr lang="fr-FR" sz="1600" i="1" dirty="0" err="1" smtClean="0">
                <a:solidFill>
                  <a:schemeClr val="tx1">
                    <a:lumMod val="85000"/>
                  </a:schemeClr>
                </a:solidFill>
                <a:latin typeface="Arial Black" pitchFamily="34" charset="0"/>
              </a:rPr>
              <a:t>rmique</a:t>
            </a:r>
            <a:r>
              <a:rPr lang="fr-FR" sz="1600" i="1" dirty="0" smtClean="0">
                <a:solidFill>
                  <a:schemeClr val="tx1">
                    <a:lumMod val="85000"/>
                  </a:schemeClr>
                </a:solidFill>
                <a:latin typeface="Arial Black" pitchFamily="34" charset="0"/>
              </a:rPr>
              <a:t>         </a:t>
            </a:r>
            <a:r>
              <a:rPr lang="fr-FR" sz="1600" i="1" dirty="0">
                <a:solidFill>
                  <a:schemeClr val="tx1">
                    <a:lumMod val="85000"/>
                  </a:schemeClr>
                </a:solidFill>
                <a:latin typeface="Arial Black" pitchFamily="34" charset="0"/>
              </a:rPr>
              <a:t>A-4-Biogaz</a:t>
            </a:r>
          </a:p>
          <a:p>
            <a:pPr rtl="1">
              <a:defRPr/>
            </a:pPr>
            <a:r>
              <a:rPr lang="fr-FR" sz="1600" i="1" dirty="0">
                <a:solidFill>
                  <a:schemeClr val="tx1">
                    <a:lumMod val="85000"/>
                  </a:schemeClr>
                </a:solidFill>
                <a:latin typeface="Arial Black" pitchFamily="34" charset="0"/>
              </a:rPr>
              <a:t>                                               </a:t>
            </a:r>
            <a:r>
              <a:rPr lang="fr-FR" sz="1600" i="1" dirty="0" smtClean="0">
                <a:solidFill>
                  <a:schemeClr val="tx1">
                    <a:lumMod val="85000"/>
                  </a:schemeClr>
                </a:solidFill>
                <a:latin typeface="Arial Black" pitchFamily="34" charset="0"/>
              </a:rPr>
              <a:t>A-5-Photovoltaïque        </a:t>
            </a:r>
            <a:r>
              <a:rPr lang="fr-FR" sz="1600" i="1" dirty="0">
                <a:solidFill>
                  <a:schemeClr val="tx1">
                    <a:lumMod val="85000"/>
                  </a:schemeClr>
                </a:solidFill>
                <a:latin typeface="Arial Black" pitchFamily="34" charset="0"/>
              </a:rPr>
              <a:t>A-6-</a:t>
            </a:r>
            <a:r>
              <a:rPr lang="fr-FR" sz="1600" i="1" dirty="0" err="1">
                <a:solidFill>
                  <a:schemeClr val="tx1">
                    <a:lumMod val="85000"/>
                  </a:schemeClr>
                </a:solidFill>
                <a:latin typeface="Arial Black" pitchFamily="34" charset="0"/>
              </a:rPr>
              <a:t>Hydrolique</a:t>
            </a:r>
            <a:endParaRPr lang="fr-FR" sz="1600" i="1" dirty="0">
              <a:solidFill>
                <a:schemeClr val="tx1">
                  <a:lumMod val="85000"/>
                </a:schemeClr>
              </a:solidFill>
              <a:latin typeface="Arial Black" pitchFamily="34" charset="0"/>
            </a:endParaRPr>
          </a:p>
          <a:p>
            <a:pPr rtl="1">
              <a:defRPr/>
            </a:pPr>
            <a:r>
              <a:rPr lang="fr-FR" sz="1600" i="1" dirty="0">
                <a:solidFill>
                  <a:schemeClr val="tx1">
                    <a:lumMod val="85000"/>
                  </a:schemeClr>
                </a:solidFill>
                <a:latin typeface="Arial Black" pitchFamily="34" charset="0"/>
              </a:rPr>
              <a:t>4-Les m</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thodes op</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rationnelles</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r>
              <a:rPr lang="fr-FR" sz="1600" i="1" dirty="0">
                <a:solidFill>
                  <a:schemeClr val="tx1">
                    <a:lumMod val="85000"/>
                  </a:schemeClr>
                </a:solidFill>
                <a:latin typeface="Arial Black" pitchFamily="34" charset="0"/>
              </a:rPr>
              <a:t>5-L</a:t>
            </a:r>
            <a:r>
              <a:rPr lang="fr-FR" sz="1600" i="1" dirty="0">
                <a:solidFill>
                  <a:schemeClr val="tx1">
                    <a:lumMod val="85000"/>
                  </a:schemeClr>
                </a:solidFill>
              </a:rPr>
              <a:t>’</a:t>
            </a:r>
            <a:r>
              <a:rPr lang="fr-FR" sz="1600" i="1" dirty="0">
                <a:solidFill>
                  <a:schemeClr val="tx1">
                    <a:lumMod val="85000"/>
                  </a:schemeClr>
                </a:solidFill>
                <a:latin typeface="Arial Black" pitchFamily="34" charset="0"/>
              </a:rPr>
              <a:t>impact d</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nergie</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endParaRPr lang="fr-FR" sz="1600" b="1" i="1" u="sng" dirty="0">
              <a:solidFill>
                <a:schemeClr val="accent6">
                  <a:lumMod val="90000"/>
                </a:schemeClr>
              </a:solidFill>
              <a:effectLst>
                <a:outerShdw blurRad="38100" dist="38100" dir="2700000" algn="tl">
                  <a:srgbClr val="000000">
                    <a:alpha val="43137"/>
                  </a:srgbClr>
                </a:outerShdw>
              </a:effectLst>
              <a:latin typeface="Arial Black" pitchFamily="34" charset="0"/>
            </a:endParaRPr>
          </a:p>
          <a:p>
            <a:pPr rtl="1">
              <a:defRPr/>
            </a:pP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Deuxi</a:t>
            </a:r>
            <a:r>
              <a:rPr lang="fr-FR" b="1" i="1" u="sng" dirty="0">
                <a:solidFill>
                  <a:schemeClr val="accent6">
                    <a:lumMod val="90000"/>
                  </a:schemeClr>
                </a:solidFill>
                <a:effectLst>
                  <a:outerShdw blurRad="38100" dist="38100" dir="2700000" algn="tl">
                    <a:srgbClr val="000000">
                      <a:alpha val="43137"/>
                    </a:srgbClr>
                  </a:outerShdw>
                </a:effectLst>
              </a:rPr>
              <a:t>è</a:t>
            </a: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me chapitre</a:t>
            </a:r>
            <a:r>
              <a:rPr lang="fr-FR" b="1" i="1" u="sng" dirty="0">
                <a:solidFill>
                  <a:schemeClr val="accent6">
                    <a:lumMod val="90000"/>
                  </a:schemeClr>
                </a:solidFill>
                <a:effectLst>
                  <a:outerShdw blurRad="38100" dist="38100" dir="2700000" algn="tl">
                    <a:srgbClr val="000000">
                      <a:alpha val="43137"/>
                    </a:srgbClr>
                  </a:outerShdw>
                </a:effectLst>
              </a:rPr>
              <a:t> </a:t>
            </a: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 Les exp</a:t>
            </a:r>
            <a:r>
              <a:rPr lang="fr-FR" b="1" i="1" u="sng" dirty="0">
                <a:solidFill>
                  <a:schemeClr val="accent6">
                    <a:lumMod val="90000"/>
                  </a:schemeClr>
                </a:solidFill>
                <a:effectLst>
                  <a:outerShdw blurRad="38100" dist="38100" dir="2700000" algn="tl">
                    <a:srgbClr val="000000">
                      <a:alpha val="43137"/>
                    </a:srgbClr>
                  </a:outerShdw>
                </a:effectLst>
              </a:rPr>
              <a:t>é</a:t>
            </a:r>
            <a:r>
              <a:rPr lang="fr-FR" b="1" i="1" u="sng" dirty="0">
                <a:solidFill>
                  <a:schemeClr val="accent6">
                    <a:lumMod val="90000"/>
                  </a:schemeClr>
                </a:solidFill>
                <a:effectLst>
                  <a:outerShdw blurRad="38100" dist="38100" dir="2700000" algn="tl">
                    <a:srgbClr val="000000">
                      <a:alpha val="43137"/>
                    </a:srgbClr>
                  </a:outerShdw>
                </a:effectLst>
                <a:latin typeface="Arial Black" pitchFamily="34" charset="0"/>
              </a:rPr>
              <a:t>riences</a:t>
            </a:r>
            <a:endParaRPr lang="fr-FR" b="1" i="1" dirty="0">
              <a:solidFill>
                <a:schemeClr val="accent6">
                  <a:lumMod val="90000"/>
                </a:schemeClr>
              </a:solidFill>
              <a:effectLst>
                <a:outerShdw blurRad="38100" dist="38100" dir="2700000" algn="tl">
                  <a:srgbClr val="000000">
                    <a:alpha val="43137"/>
                  </a:srgbClr>
                </a:outerShdw>
              </a:effectLst>
              <a:latin typeface="Arial Black" pitchFamily="34" charset="0"/>
            </a:endParaRPr>
          </a:p>
          <a:p>
            <a:pPr rtl="1">
              <a:defRPr/>
            </a:pPr>
            <a:r>
              <a:rPr lang="fr-FR" sz="1600" i="1" dirty="0">
                <a:solidFill>
                  <a:schemeClr val="tx1">
                    <a:lumMod val="85000"/>
                  </a:schemeClr>
                </a:solidFill>
                <a:latin typeface="Arial Black" pitchFamily="34" charset="0"/>
              </a:rPr>
              <a:t>    1-L</a:t>
            </a:r>
            <a:r>
              <a:rPr lang="fr-FR" sz="1600" i="1" dirty="0">
                <a:solidFill>
                  <a:schemeClr val="tx1">
                    <a:lumMod val="85000"/>
                  </a:schemeClr>
                </a:solidFill>
              </a:rPr>
              <a:t>’</a:t>
            </a:r>
            <a:r>
              <a:rPr lang="fr-FR" sz="1600" i="1" dirty="0" err="1">
                <a:solidFill>
                  <a:schemeClr val="tx1">
                    <a:lumMod val="85000"/>
                  </a:schemeClr>
                </a:solidFill>
                <a:latin typeface="Arial Black" pitchFamily="34" charset="0"/>
              </a:rPr>
              <a:t>experience</a:t>
            </a:r>
            <a:r>
              <a:rPr lang="fr-FR" sz="1600" i="1" dirty="0">
                <a:solidFill>
                  <a:schemeClr val="tx1">
                    <a:lumMod val="85000"/>
                  </a:schemeClr>
                </a:solidFill>
                <a:latin typeface="Arial Black" pitchFamily="34" charset="0"/>
              </a:rPr>
              <a:t> </a:t>
            </a:r>
            <a:r>
              <a:rPr lang="fr-FR" sz="1600" i="1" dirty="0" smtClean="0">
                <a:solidFill>
                  <a:schemeClr val="tx1">
                    <a:lumMod val="85000"/>
                  </a:schemeClr>
                </a:solidFill>
                <a:latin typeface="Arial Black" pitchFamily="34" charset="0"/>
              </a:rPr>
              <a:t>française</a:t>
            </a:r>
            <a:endParaRPr lang="fr-FR" sz="1600" i="1" dirty="0">
              <a:solidFill>
                <a:schemeClr val="tx1">
                  <a:lumMod val="85000"/>
                </a:schemeClr>
              </a:solidFill>
              <a:latin typeface="Arial Black" pitchFamily="34" charset="0"/>
            </a:endParaRPr>
          </a:p>
          <a:p>
            <a:pPr rtl="1">
              <a:defRPr/>
            </a:pPr>
            <a:r>
              <a:rPr lang="fr-FR" sz="1600" i="1" dirty="0">
                <a:solidFill>
                  <a:schemeClr val="tx1">
                    <a:lumMod val="85000"/>
                  </a:schemeClr>
                </a:solidFill>
                <a:latin typeface="Arial Black" pitchFamily="34" charset="0"/>
              </a:rPr>
              <a:t>    2-L</a:t>
            </a:r>
            <a:r>
              <a:rPr lang="fr-FR" sz="1600" i="1" dirty="0">
                <a:solidFill>
                  <a:schemeClr val="tx1">
                    <a:lumMod val="85000"/>
                  </a:schemeClr>
                </a:solidFill>
              </a:rPr>
              <a:t>’</a:t>
            </a:r>
            <a:r>
              <a:rPr lang="fr-FR" sz="1600" i="1" dirty="0" err="1">
                <a:solidFill>
                  <a:schemeClr val="tx1">
                    <a:lumMod val="85000"/>
                  </a:schemeClr>
                </a:solidFill>
                <a:latin typeface="Arial Black" pitchFamily="34" charset="0"/>
              </a:rPr>
              <a:t>exprience</a:t>
            </a:r>
            <a:r>
              <a:rPr lang="fr-FR" sz="1600" i="1" dirty="0">
                <a:solidFill>
                  <a:schemeClr val="tx1">
                    <a:lumMod val="85000"/>
                  </a:schemeClr>
                </a:solidFill>
                <a:latin typeface="Arial Black" pitchFamily="34" charset="0"/>
              </a:rPr>
              <a:t> Alg</a:t>
            </a:r>
            <a:r>
              <a:rPr lang="fr-FR" sz="1600" i="1" dirty="0">
                <a:solidFill>
                  <a:schemeClr val="tx1">
                    <a:lumMod val="85000"/>
                  </a:schemeClr>
                </a:solidFill>
              </a:rPr>
              <a:t>é</a:t>
            </a:r>
            <a:r>
              <a:rPr lang="fr-FR" sz="1600" i="1" dirty="0">
                <a:solidFill>
                  <a:schemeClr val="tx1">
                    <a:lumMod val="85000"/>
                  </a:schemeClr>
                </a:solidFill>
                <a:latin typeface="Arial Black" pitchFamily="34" charset="0"/>
              </a:rPr>
              <a:t>rienne</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 Les </a:t>
            </a:r>
            <a:r>
              <a:rPr lang="fr-FR" sz="1600" i="1" dirty="0" err="1">
                <a:solidFill>
                  <a:schemeClr val="tx1">
                    <a:lumMod val="85000"/>
                  </a:schemeClr>
                </a:solidFill>
                <a:latin typeface="Arial Black" pitchFamily="34" charset="0"/>
              </a:rPr>
              <a:t>regelementation</a:t>
            </a:r>
            <a:endParaRPr lang="fr-FR" sz="1600" i="1" dirty="0">
              <a:solidFill>
                <a:schemeClr val="tx1">
                  <a:lumMod val="85000"/>
                </a:schemeClr>
              </a:solidFill>
              <a:latin typeface="Arial Black" pitchFamily="34" charset="0"/>
            </a:endParaRPr>
          </a:p>
          <a:p>
            <a:pPr rtl="1">
              <a:defRPr/>
            </a:pPr>
            <a:r>
              <a:rPr lang="fr-FR" sz="1600" i="1" dirty="0">
                <a:solidFill>
                  <a:schemeClr val="tx1">
                    <a:lumMod val="85000"/>
                  </a:schemeClr>
                </a:solidFill>
                <a:latin typeface="Arial Black" pitchFamily="34" charset="0"/>
              </a:rPr>
              <a:t>    3-Les propositions</a:t>
            </a:r>
            <a:r>
              <a:rPr lang="fr-FR" sz="1600" i="1" dirty="0">
                <a:solidFill>
                  <a:schemeClr val="tx1">
                    <a:lumMod val="85000"/>
                  </a:schemeClr>
                </a:solidFill>
              </a:rPr>
              <a:t> </a:t>
            </a:r>
            <a:r>
              <a:rPr lang="fr-FR" sz="1600" i="1" dirty="0">
                <a:solidFill>
                  <a:schemeClr val="tx1">
                    <a:lumMod val="85000"/>
                  </a:schemeClr>
                </a:solidFill>
                <a:latin typeface="Arial Black" pitchFamily="34" charset="0"/>
              </a:rPr>
              <a:t>:</a:t>
            </a:r>
          </a:p>
          <a:p>
            <a:pPr rtl="1">
              <a:defRPr/>
            </a:pPr>
            <a:endParaRPr lang="fr-FR" sz="1600" i="1" u="sng" dirty="0">
              <a:solidFill>
                <a:schemeClr val="tx1">
                  <a:lumMod val="85000"/>
                </a:schemeClr>
              </a:solidFill>
              <a:latin typeface="Arial Black" pitchFamily="34" charset="0"/>
            </a:endParaRPr>
          </a:p>
          <a:p>
            <a:pPr rtl="1">
              <a:defRPr/>
            </a:pPr>
            <a:r>
              <a:rPr lang="fr-FR" sz="2000" b="1" i="1" u="sng" dirty="0">
                <a:solidFill>
                  <a:schemeClr val="accent6">
                    <a:lumMod val="90000"/>
                  </a:schemeClr>
                </a:solidFill>
                <a:effectLst>
                  <a:outerShdw blurRad="38100" dist="38100" dir="2700000" algn="tl">
                    <a:srgbClr val="000000">
                      <a:alpha val="43137"/>
                    </a:srgbClr>
                  </a:outerShdw>
                </a:effectLst>
                <a:latin typeface="Arial Black" pitchFamily="34" charset="0"/>
              </a:rPr>
              <a:t>Conclusion</a:t>
            </a:r>
          </a:p>
          <a:p>
            <a:pPr rtl="1">
              <a:defRPr/>
            </a:pPr>
            <a:r>
              <a:rPr lang="fr-FR" i="1" dirty="0">
                <a:solidFill>
                  <a:schemeClr val="tx1">
                    <a:lumMod val="85000"/>
                  </a:schemeClr>
                </a:solidFill>
              </a:rPr>
              <a:t> Bibliographié:</a:t>
            </a:r>
            <a:endParaRPr lang="fr-FR" i="1" u="sng" dirty="0">
              <a:solidFill>
                <a:schemeClr val="tx1">
                  <a:lumMod val="85000"/>
                </a:schemeClr>
              </a:solidFill>
              <a:latin typeface="Arial Black" pitchFamily="34" charset="0"/>
            </a:endParaRPr>
          </a:p>
          <a:p>
            <a:pPr>
              <a:defRPr/>
            </a:pPr>
            <a:r>
              <a:rPr lang="fr-FR" b="1" i="1" dirty="0">
                <a:solidFill>
                  <a:schemeClr val="tx1">
                    <a:lumMod val="85000"/>
                  </a:schemeClr>
                </a:solidFill>
              </a:rPr>
              <a:t> </a:t>
            </a:r>
            <a:endParaRPr lang="fr-FR" dirty="0">
              <a:solidFill>
                <a:schemeClr val="tx1">
                  <a:lumMod val="85000"/>
                </a:schemeClr>
              </a:solidFill>
              <a:latin typeface="Arial Black" pitchFamily="34" charset="0"/>
            </a:endParaRPr>
          </a:p>
          <a:p>
            <a:pPr>
              <a:spcBef>
                <a:spcPct val="50000"/>
              </a:spcBef>
              <a:defRPr/>
            </a:pPr>
            <a:r>
              <a:rPr lang="fr-FR" sz="1600" dirty="0">
                <a:solidFill>
                  <a:schemeClr val="tx1">
                    <a:lumMod val="85000"/>
                  </a:schemeClr>
                </a:solidFill>
                <a:latin typeface="Arial Black" pitchFamily="34" charset="0"/>
              </a:rPr>
              <a:t> </a:t>
            </a:r>
            <a:endParaRPr lang="en-US" sz="1600" dirty="0">
              <a:solidFill>
                <a:schemeClr val="tx1">
                  <a:lumMod val="85000"/>
                </a:schemeClr>
              </a:solidFill>
              <a:latin typeface="Arial Black" pitchFamily="34" charset="0"/>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4"/>
          <p:cNvSpPr txBox="1">
            <a:spLocks noChangeArrowheads="1"/>
          </p:cNvSpPr>
          <p:nvPr/>
        </p:nvSpPr>
        <p:spPr bwMode="auto">
          <a:xfrm>
            <a:off x="611188" y="188913"/>
            <a:ext cx="7200900" cy="779462"/>
          </a:xfrm>
          <a:prstGeom prst="rect">
            <a:avLst/>
          </a:prstGeom>
          <a:noFill/>
          <a:ln w="9525">
            <a:noFill/>
            <a:miter lim="800000"/>
            <a:headEnd/>
            <a:tailEnd/>
          </a:ln>
        </p:spPr>
        <p:txBody>
          <a:bodyPr>
            <a:spAutoFit/>
          </a:bodyPr>
          <a:lstStyle/>
          <a:p>
            <a:pPr>
              <a:spcBef>
                <a:spcPct val="50000"/>
              </a:spcBef>
            </a:pPr>
            <a:endParaRPr lang="fr-FR"/>
          </a:p>
          <a:p>
            <a:pPr>
              <a:spcBef>
                <a:spcPct val="50000"/>
              </a:spcBef>
            </a:pPr>
            <a:endParaRPr lang="en-US"/>
          </a:p>
        </p:txBody>
      </p:sp>
      <p:sp>
        <p:nvSpPr>
          <p:cNvPr id="21507" name="WordArt 6"/>
          <p:cNvSpPr>
            <a:spLocks noChangeArrowheads="1" noChangeShapeType="1" noTextEdit="1"/>
          </p:cNvSpPr>
          <p:nvPr/>
        </p:nvSpPr>
        <p:spPr bwMode="auto">
          <a:xfrm>
            <a:off x="1331640" y="404664"/>
            <a:ext cx="4319587" cy="504825"/>
          </a:xfrm>
          <a:prstGeom prst="rect">
            <a:avLst/>
          </a:prstGeom>
        </p:spPr>
        <p:txBody>
          <a:bodyPr wrap="none" fromWordArt="1">
            <a:prstTxWarp prst="textPlain">
              <a:avLst>
                <a:gd name="adj" fmla="val 50000"/>
              </a:avLst>
            </a:prstTxWarp>
          </a:bodyPr>
          <a:lstStyle/>
          <a:p>
            <a:pPr algn="ctr">
              <a:defRPr/>
            </a:pPr>
            <a:r>
              <a:rPr lang="fr-FR" sz="3200" b="1" i="1" u="sng" kern="10" dirty="0">
                <a:ln w="18415" cmpd="sng">
                  <a:solidFill>
                    <a:srgbClr val="FFFFFF"/>
                  </a:solidFill>
                  <a:prstDash val="solid"/>
                </a:ln>
                <a:solidFill>
                  <a:schemeClr val="accent6">
                    <a:lumMod val="90000"/>
                  </a:schemeClr>
                </a:solidFill>
                <a:effectLst>
                  <a:outerShdw blurRad="63500" dir="3600000" algn="tl" rotWithShape="0">
                    <a:srgbClr val="000000">
                      <a:alpha val="70000"/>
                    </a:srgbClr>
                  </a:outerShdw>
                </a:effectLst>
                <a:latin typeface="Impact"/>
              </a:rPr>
              <a:t>2-L’</a:t>
            </a:r>
            <a:r>
              <a:rPr lang="fr-FR" sz="3200" b="1" i="1" u="sng" kern="10" dirty="0" err="1">
                <a:ln w="18415" cmpd="sng">
                  <a:solidFill>
                    <a:srgbClr val="FFFFFF"/>
                  </a:solidFill>
                  <a:prstDash val="solid"/>
                </a:ln>
                <a:solidFill>
                  <a:schemeClr val="accent6">
                    <a:lumMod val="90000"/>
                  </a:schemeClr>
                </a:solidFill>
                <a:effectLst>
                  <a:outerShdw blurRad="63500" dir="3600000" algn="tl" rotWithShape="0">
                    <a:srgbClr val="000000">
                      <a:alpha val="70000"/>
                    </a:srgbClr>
                  </a:outerShdw>
                </a:effectLst>
                <a:latin typeface="Impact"/>
              </a:rPr>
              <a:t>exprience</a:t>
            </a:r>
            <a:r>
              <a:rPr lang="fr-FR" sz="3200" b="1" i="1" u="sng" kern="10" dirty="0">
                <a:ln w="18415" cmpd="sng">
                  <a:solidFill>
                    <a:srgbClr val="FFFFFF"/>
                  </a:solidFill>
                  <a:prstDash val="solid"/>
                </a:ln>
                <a:solidFill>
                  <a:schemeClr val="accent6">
                    <a:lumMod val="90000"/>
                  </a:schemeClr>
                </a:solidFill>
                <a:effectLst>
                  <a:outerShdw blurRad="63500" dir="3600000" algn="tl" rotWithShape="0">
                    <a:srgbClr val="000000">
                      <a:alpha val="70000"/>
                    </a:srgbClr>
                  </a:outerShdw>
                </a:effectLst>
                <a:latin typeface="Impact"/>
              </a:rPr>
              <a:t> Algérienne:</a:t>
            </a:r>
          </a:p>
        </p:txBody>
      </p:sp>
      <p:sp>
        <p:nvSpPr>
          <p:cNvPr id="21508" name="Text Box 8"/>
          <p:cNvSpPr txBox="1">
            <a:spLocks noChangeArrowheads="1"/>
          </p:cNvSpPr>
          <p:nvPr/>
        </p:nvSpPr>
        <p:spPr bwMode="auto">
          <a:xfrm>
            <a:off x="395288" y="1268413"/>
            <a:ext cx="8569325" cy="5308600"/>
          </a:xfrm>
          <a:prstGeom prst="rect">
            <a:avLst/>
          </a:prstGeom>
          <a:noFill/>
          <a:ln w="9525">
            <a:noFill/>
            <a:miter lim="800000"/>
            <a:headEnd/>
            <a:tailEnd/>
          </a:ln>
        </p:spPr>
        <p:txBody>
          <a:bodyPr>
            <a:spAutoFit/>
          </a:bodyPr>
          <a:lstStyle/>
          <a:p>
            <a:pPr>
              <a:spcBef>
                <a:spcPct val="50000"/>
              </a:spcBef>
              <a:defRPr/>
            </a:pPr>
            <a:r>
              <a:rPr lang="fr-FR" sz="2800" b="1" i="1" u="sng" dirty="0">
                <a:solidFill>
                  <a:schemeClr val="accent6">
                    <a:lumMod val="75000"/>
                  </a:schemeClr>
                </a:solidFill>
                <a:effectLst>
                  <a:outerShdw blurRad="38100" dist="38100" dir="2700000" algn="tl">
                    <a:srgbClr val="000000">
                      <a:alpha val="43137"/>
                    </a:srgbClr>
                  </a:outerShdw>
                </a:effectLst>
              </a:rPr>
              <a:t>   Le potentiel énergétique national</a:t>
            </a:r>
            <a:r>
              <a:rPr lang="fr-FR" b="1" i="1" dirty="0">
                <a:solidFill>
                  <a:schemeClr val="accent6">
                    <a:lumMod val="75000"/>
                  </a:schemeClr>
                </a:solidFill>
                <a:effectLst>
                  <a:outerShdw blurRad="38100" dist="38100" dir="2700000" algn="tl">
                    <a:srgbClr val="000000">
                      <a:alpha val="43137"/>
                    </a:srgbClr>
                  </a:outerShdw>
                </a:effectLst>
              </a:rPr>
              <a:t> </a:t>
            </a:r>
          </a:p>
          <a:p>
            <a:pPr>
              <a:spcBef>
                <a:spcPct val="50000"/>
              </a:spcBef>
              <a:defRPr/>
            </a:pPr>
            <a:endParaRPr lang="fr-FR" dirty="0"/>
          </a:p>
          <a:p>
            <a:pPr>
              <a:spcBef>
                <a:spcPct val="50000"/>
              </a:spcBef>
              <a:defRPr/>
            </a:pPr>
            <a:r>
              <a:rPr lang="fr-FR" sz="2000" b="1" i="1" dirty="0">
                <a:latin typeface="Calibri" pitchFamily="34" charset="0"/>
              </a:rPr>
              <a:t>-</a:t>
            </a:r>
            <a:r>
              <a:rPr lang="fr-FR" sz="2000" b="1" i="1" dirty="0">
                <a:solidFill>
                  <a:schemeClr val="bg2">
                    <a:lumMod val="20000"/>
                    <a:lumOff val="80000"/>
                  </a:schemeClr>
                </a:solidFill>
                <a:latin typeface="Calibri" pitchFamily="34" charset="0"/>
              </a:rPr>
              <a:t>L’énergie solaire : 3000 heures d’ensoleillement/an</a:t>
            </a:r>
          </a:p>
          <a:p>
            <a:pPr>
              <a:spcBef>
                <a:spcPct val="50000"/>
              </a:spcBef>
              <a:defRPr/>
            </a:pPr>
            <a:r>
              <a:rPr lang="fr-FR" sz="2000" b="1" i="1" dirty="0">
                <a:solidFill>
                  <a:schemeClr val="bg2">
                    <a:lumMod val="20000"/>
                    <a:lumOff val="80000"/>
                  </a:schemeClr>
                </a:solidFill>
                <a:latin typeface="Calibri" pitchFamily="34" charset="0"/>
              </a:rPr>
              <a:t>-L’énergie éolienne : 3et4 m/s</a:t>
            </a:r>
          </a:p>
          <a:p>
            <a:pPr>
              <a:spcBef>
                <a:spcPct val="50000"/>
              </a:spcBef>
              <a:defRPr/>
            </a:pPr>
            <a:r>
              <a:rPr lang="fr-FR" sz="2000" b="1" i="1" dirty="0">
                <a:solidFill>
                  <a:schemeClr val="bg2">
                    <a:lumMod val="20000"/>
                    <a:lumOff val="80000"/>
                  </a:schemeClr>
                </a:solidFill>
                <a:latin typeface="Calibri" pitchFamily="34" charset="0"/>
              </a:rPr>
              <a:t>-L’énergie géothermique : 200 sources chaudes dans la partie nord du payes</a:t>
            </a:r>
          </a:p>
          <a:p>
            <a:pPr>
              <a:spcBef>
                <a:spcPct val="50000"/>
              </a:spcBef>
              <a:defRPr/>
            </a:pPr>
            <a:r>
              <a:rPr lang="fr-FR" sz="2000" b="1" i="1" dirty="0">
                <a:solidFill>
                  <a:schemeClr val="bg2">
                    <a:lumMod val="20000"/>
                    <a:lumOff val="80000"/>
                  </a:schemeClr>
                </a:solidFill>
                <a:latin typeface="Calibri" pitchFamily="34" charset="0"/>
              </a:rPr>
              <a:t>(entre 45c°-98c°)</a:t>
            </a:r>
          </a:p>
          <a:p>
            <a:pPr>
              <a:spcBef>
                <a:spcPct val="50000"/>
              </a:spcBef>
              <a:defRPr/>
            </a:pPr>
            <a:r>
              <a:rPr lang="fr-FR" sz="2000" b="1" i="1" dirty="0">
                <a:solidFill>
                  <a:schemeClr val="bg2">
                    <a:lumMod val="20000"/>
                    <a:lumOff val="80000"/>
                  </a:schemeClr>
                </a:solidFill>
                <a:latin typeface="Calibri" pitchFamily="34" charset="0"/>
              </a:rPr>
              <a:t>-La biomasse : 	37 M TEP pour les forêts  </a:t>
            </a:r>
          </a:p>
          <a:p>
            <a:pPr>
              <a:spcBef>
                <a:spcPct val="50000"/>
              </a:spcBef>
              <a:defRPr/>
            </a:pPr>
            <a:r>
              <a:rPr lang="fr-FR" sz="2000" b="1" i="1" dirty="0">
                <a:solidFill>
                  <a:schemeClr val="bg2">
                    <a:lumMod val="20000"/>
                    <a:lumOff val="80000"/>
                  </a:schemeClr>
                </a:solidFill>
                <a:latin typeface="Calibri" pitchFamily="34" charset="0"/>
              </a:rPr>
              <a:t>                              30 MT pour les déchets urbains</a:t>
            </a:r>
          </a:p>
          <a:p>
            <a:pPr>
              <a:spcBef>
                <a:spcPct val="50000"/>
              </a:spcBef>
              <a:defRPr/>
            </a:pPr>
            <a:r>
              <a:rPr lang="fr-FR" sz="2000" b="1" i="1" dirty="0">
                <a:solidFill>
                  <a:schemeClr val="bg2">
                    <a:lumMod val="20000"/>
                    <a:lumOff val="80000"/>
                  </a:schemeClr>
                </a:solidFill>
                <a:latin typeface="Calibri" pitchFamily="34" charset="0"/>
              </a:rPr>
              <a:t>-L’énergie hydraulique : 1500 GWH ( 6%des capacités des productions d’électricité  actuelle )  </a:t>
            </a:r>
          </a:p>
          <a:p>
            <a:pPr>
              <a:spcBef>
                <a:spcPct val="50000"/>
              </a:spcBef>
              <a:defRPr/>
            </a:pPr>
            <a:endParaRPr lang="ar-DZ" b="1" dirty="0">
              <a:solidFill>
                <a:schemeClr val="bg2">
                  <a:lumMod val="20000"/>
                  <a:lumOff val="80000"/>
                </a:schemeClr>
              </a:solidFill>
            </a:endParaRPr>
          </a:p>
          <a:p>
            <a:pPr>
              <a:spcBef>
                <a:spcPct val="50000"/>
              </a:spcBef>
              <a:defRPr/>
            </a:pPr>
            <a:endParaRPr lang="fr-FR" b="1" dirty="0"/>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323850" y="549275"/>
            <a:ext cx="9828213" cy="1014413"/>
          </a:xfrm>
          <a:prstGeom prst="rect">
            <a:avLst/>
          </a:prstGeom>
          <a:noFill/>
          <a:ln w="9525">
            <a:noFill/>
            <a:miter lim="800000"/>
            <a:headEnd/>
            <a:tailEnd/>
          </a:ln>
        </p:spPr>
        <p:txBody>
          <a:bodyPr>
            <a:spAutoFit/>
          </a:bodyPr>
          <a:lstStyle/>
          <a:p>
            <a:pPr>
              <a:spcBef>
                <a:spcPct val="50000"/>
              </a:spcBef>
              <a:defRPr/>
            </a:pPr>
            <a:r>
              <a:rPr lang="fr-FR" sz="2400" b="1" i="1" u="sng" dirty="0">
                <a:solidFill>
                  <a:schemeClr val="accent6">
                    <a:lumMod val="75000"/>
                  </a:schemeClr>
                </a:solidFill>
                <a:effectLst>
                  <a:outerShdw blurRad="38100" dist="38100" dir="2700000" algn="tl">
                    <a:srgbClr val="000000">
                      <a:alpha val="43137"/>
                    </a:srgbClr>
                  </a:outerShdw>
                </a:effectLst>
              </a:rPr>
              <a:t>Les énergies renouvelables dans la politique énergétique </a:t>
            </a:r>
          </a:p>
          <a:p>
            <a:pPr>
              <a:spcBef>
                <a:spcPct val="50000"/>
              </a:spcBef>
              <a:defRPr/>
            </a:pPr>
            <a:r>
              <a:rPr lang="fr-FR" sz="2400" b="1" i="1" u="sng" dirty="0">
                <a:solidFill>
                  <a:schemeClr val="accent6">
                    <a:lumMod val="75000"/>
                  </a:schemeClr>
                </a:solidFill>
                <a:effectLst>
                  <a:outerShdw blurRad="38100" dist="38100" dir="2700000" algn="tl">
                    <a:srgbClr val="000000">
                      <a:alpha val="43137"/>
                    </a:srgbClr>
                  </a:outerShdw>
                </a:effectLst>
              </a:rPr>
              <a:t>    national:</a:t>
            </a:r>
            <a:endParaRPr lang="en-US" sz="2400" b="1" i="1" u="sng" dirty="0">
              <a:solidFill>
                <a:schemeClr val="accent6">
                  <a:lumMod val="75000"/>
                </a:schemeClr>
              </a:solidFill>
              <a:effectLst>
                <a:outerShdw blurRad="38100" dist="38100" dir="2700000" algn="tl">
                  <a:srgbClr val="000000">
                    <a:alpha val="43137"/>
                  </a:srgbClr>
                </a:outerShdw>
              </a:effectLst>
            </a:endParaRPr>
          </a:p>
        </p:txBody>
      </p:sp>
      <p:sp>
        <p:nvSpPr>
          <p:cNvPr id="22531" name="Text Box 5"/>
          <p:cNvSpPr txBox="1">
            <a:spLocks noChangeArrowheads="1"/>
          </p:cNvSpPr>
          <p:nvPr/>
        </p:nvSpPr>
        <p:spPr bwMode="auto">
          <a:xfrm>
            <a:off x="179388" y="1989138"/>
            <a:ext cx="8820150" cy="4508500"/>
          </a:xfrm>
          <a:prstGeom prst="rect">
            <a:avLst/>
          </a:prstGeom>
          <a:noFill/>
          <a:ln w="9525">
            <a:noFill/>
            <a:miter lim="800000"/>
            <a:headEnd/>
            <a:tailEnd/>
          </a:ln>
        </p:spPr>
        <p:txBody>
          <a:bodyPr>
            <a:spAutoFit/>
          </a:bodyPr>
          <a:lstStyle/>
          <a:p>
            <a:pPr rtl="1">
              <a:spcBef>
                <a:spcPct val="50000"/>
              </a:spcBef>
              <a:defRPr/>
            </a:pPr>
            <a:r>
              <a:rPr lang="fr-FR" sz="2000" b="1" i="1" dirty="0">
                <a:effectLst>
                  <a:outerShdw blurRad="38100" dist="38100" dir="2700000" algn="tl">
                    <a:srgbClr val="000000">
                      <a:alpha val="43137"/>
                    </a:srgbClr>
                  </a:outerShdw>
                </a:effectLst>
                <a:latin typeface="Calibri" pitchFamily="34" charset="0"/>
              </a:rPr>
              <a:t>L’introduction des énergies renouvelables en Algérie s’inscrit dans les cadres suivant </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complément à l’électrification rurale pour </a:t>
            </a:r>
            <a:r>
              <a:rPr lang="fr-FR" sz="2000" b="1" i="1" dirty="0" err="1">
                <a:effectLst>
                  <a:outerShdw blurRad="38100" dist="38100" dir="2700000" algn="tl">
                    <a:srgbClr val="000000">
                      <a:alpha val="43137"/>
                    </a:srgbClr>
                  </a:outerShdw>
                </a:effectLst>
                <a:latin typeface="Calibri" pitchFamily="34" charset="0"/>
              </a:rPr>
              <a:t>alementation</a:t>
            </a:r>
            <a:r>
              <a:rPr lang="fr-FR" sz="2000" b="1" i="1" dirty="0">
                <a:effectLst>
                  <a:outerShdw blurRad="38100" dist="38100" dir="2700000" algn="tl">
                    <a:srgbClr val="000000">
                      <a:alpha val="43137"/>
                    </a:srgbClr>
                  </a:outerShdw>
                </a:effectLst>
                <a:latin typeface="Calibri" pitchFamily="34" charset="0"/>
              </a:rPr>
              <a:t> en électricité des sites isoles </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hybridation des centrales diesel </a:t>
            </a:r>
            <a:r>
              <a:rPr lang="fr-FR" sz="2000" b="1" i="1" dirty="0" err="1">
                <a:effectLst>
                  <a:outerShdw blurRad="38100" dist="38100" dir="2700000" algn="tl">
                    <a:srgbClr val="000000">
                      <a:alpha val="43137"/>
                    </a:srgbClr>
                  </a:outerShdw>
                </a:effectLst>
                <a:latin typeface="Calibri" pitchFamily="34" charset="0"/>
              </a:rPr>
              <a:t>exestante</a:t>
            </a:r>
            <a:r>
              <a:rPr lang="fr-FR" sz="2000" b="1" i="1" dirty="0">
                <a:effectLst>
                  <a:outerShdw blurRad="38100" dist="38100" dir="2700000" algn="tl">
                    <a:srgbClr val="000000">
                      <a:alpha val="43137"/>
                    </a:srgbClr>
                  </a:outerShdw>
                </a:effectLst>
                <a:latin typeface="Calibri" pitchFamily="34" charset="0"/>
              </a:rPr>
              <a:t> ou nouvelles par des systèmes photovoltaïque</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développements des systèmes hybrides solaires thermiques /gaz </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valorisation des déchets ( projet MDP)</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respect des engagements environnementaux ( protocole de Kyoto)</a:t>
            </a:r>
          </a:p>
          <a:p>
            <a:pPr rtl="1">
              <a:spcBef>
                <a:spcPct val="50000"/>
              </a:spcBef>
              <a:defRPr/>
            </a:pPr>
            <a:r>
              <a:rPr lang="fr-FR" sz="2000" b="1" i="1" dirty="0">
                <a:effectLst>
                  <a:outerShdw blurRad="38100" dist="38100" dir="2700000" algn="tl">
                    <a:srgbClr val="000000">
                      <a:alpha val="43137"/>
                    </a:srgbClr>
                  </a:outerShdw>
                </a:effectLst>
                <a:latin typeface="Calibri" pitchFamily="34" charset="0"/>
              </a:rPr>
              <a:t>   - veille technologiqu</a:t>
            </a:r>
            <a:r>
              <a:rPr lang="fr-FR" dirty="0"/>
              <a:t>e  </a:t>
            </a:r>
          </a:p>
          <a:p>
            <a:pPr rtl="1">
              <a:spcBef>
                <a:spcPct val="50000"/>
              </a:spcBef>
              <a:defRPr/>
            </a:pPr>
            <a:endParaRPr lang="en-US"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4"/>
          <p:cNvSpPr txBox="1">
            <a:spLocks noChangeArrowheads="1"/>
          </p:cNvSpPr>
          <p:nvPr/>
        </p:nvSpPr>
        <p:spPr bwMode="auto">
          <a:xfrm>
            <a:off x="1331913" y="404813"/>
            <a:ext cx="7272337" cy="366712"/>
          </a:xfrm>
          <a:prstGeom prst="rect">
            <a:avLst/>
          </a:prstGeom>
          <a:noFill/>
          <a:ln w="9525">
            <a:noFill/>
            <a:miter lim="800000"/>
            <a:headEnd/>
            <a:tailEnd/>
          </a:ln>
        </p:spPr>
        <p:txBody>
          <a:bodyPr>
            <a:spAutoFit/>
          </a:bodyPr>
          <a:lstStyle/>
          <a:p>
            <a:pPr algn="r" rtl="1">
              <a:spcBef>
                <a:spcPct val="50000"/>
              </a:spcBef>
            </a:pPr>
            <a:endParaRPr lang="en-US"/>
          </a:p>
        </p:txBody>
      </p:sp>
      <p:sp>
        <p:nvSpPr>
          <p:cNvPr id="31747" name="Rectangle 5"/>
          <p:cNvSpPr>
            <a:spLocks noChangeArrowheads="1"/>
          </p:cNvSpPr>
          <p:nvPr/>
        </p:nvSpPr>
        <p:spPr bwMode="auto">
          <a:xfrm>
            <a:off x="1042988" y="333375"/>
            <a:ext cx="7705725" cy="431800"/>
          </a:xfrm>
          <a:prstGeom prst="rect">
            <a:avLst/>
          </a:prstGeom>
          <a:solidFill>
            <a:schemeClr val="bg1"/>
          </a:solidFill>
          <a:ln w="9525">
            <a:solidFill>
              <a:schemeClr val="tx1"/>
            </a:solidFill>
            <a:miter lim="800000"/>
            <a:headEnd/>
            <a:tailEnd/>
          </a:ln>
        </p:spPr>
        <p:txBody>
          <a:bodyPr wrap="none" anchor="ctr"/>
          <a:lstStyle/>
          <a:p>
            <a:pPr algn="ctr" rtl="1"/>
            <a:r>
              <a:rPr lang="fr-FR"/>
              <a:t>Cadre législatif et réglementaire </a:t>
            </a:r>
            <a:endParaRPr lang="en-US"/>
          </a:p>
        </p:txBody>
      </p:sp>
      <p:sp>
        <p:nvSpPr>
          <p:cNvPr id="31748" name="Rectangle 6"/>
          <p:cNvSpPr>
            <a:spLocks noChangeArrowheads="1"/>
          </p:cNvSpPr>
          <p:nvPr/>
        </p:nvSpPr>
        <p:spPr bwMode="auto">
          <a:xfrm>
            <a:off x="6156325" y="1773238"/>
            <a:ext cx="2843213" cy="863600"/>
          </a:xfrm>
          <a:prstGeom prst="rect">
            <a:avLst/>
          </a:prstGeom>
          <a:solidFill>
            <a:srgbClr val="B2B2B2"/>
          </a:solidFill>
          <a:ln w="9525">
            <a:solidFill>
              <a:schemeClr val="tx1"/>
            </a:solidFill>
            <a:miter lim="800000"/>
            <a:headEnd/>
            <a:tailEnd/>
          </a:ln>
        </p:spPr>
        <p:txBody>
          <a:bodyPr wrap="none" anchor="ctr"/>
          <a:lstStyle/>
          <a:p>
            <a:pPr algn="ctr" rtl="1"/>
            <a:r>
              <a:rPr lang="fr-FR" sz="1400" b="1"/>
              <a:t>Loi sur les énergie renouvelables </a:t>
            </a:r>
          </a:p>
          <a:p>
            <a:pPr algn="ctr" rtl="1"/>
            <a:r>
              <a:rPr lang="fr-FR" sz="1400" b="1"/>
              <a:t>Dans le cadre</a:t>
            </a:r>
          </a:p>
          <a:p>
            <a:pPr algn="ctr" rtl="1"/>
            <a:r>
              <a:rPr lang="fr-FR" sz="1400" b="1"/>
              <a:t> de développement durable</a:t>
            </a:r>
            <a:endParaRPr lang="en-US" sz="1400" b="1"/>
          </a:p>
        </p:txBody>
      </p:sp>
      <p:sp>
        <p:nvSpPr>
          <p:cNvPr id="31749" name="Rectangle 7"/>
          <p:cNvSpPr>
            <a:spLocks noChangeArrowheads="1"/>
          </p:cNvSpPr>
          <p:nvPr/>
        </p:nvSpPr>
        <p:spPr bwMode="auto">
          <a:xfrm>
            <a:off x="2916238" y="1844675"/>
            <a:ext cx="2447925" cy="863600"/>
          </a:xfrm>
          <a:prstGeom prst="rect">
            <a:avLst/>
          </a:prstGeom>
          <a:solidFill>
            <a:srgbClr val="B2B2B2"/>
          </a:solidFill>
          <a:ln w="9525">
            <a:solidFill>
              <a:schemeClr val="tx1"/>
            </a:solidFill>
            <a:miter lim="800000"/>
            <a:headEnd/>
            <a:tailEnd/>
          </a:ln>
        </p:spPr>
        <p:txBody>
          <a:bodyPr wrap="none" anchor="ctr"/>
          <a:lstStyle/>
          <a:p>
            <a:pPr algn="ctr" rtl="1"/>
            <a:r>
              <a:rPr lang="fr-FR" sz="1400" b="1"/>
              <a:t>Loi relative à l’électricité </a:t>
            </a:r>
          </a:p>
          <a:p>
            <a:pPr algn="ctr" rtl="1"/>
            <a:r>
              <a:rPr lang="fr-FR" sz="1400" b="1"/>
              <a:t>Et distribution public </a:t>
            </a:r>
          </a:p>
          <a:p>
            <a:pPr algn="ctr" rtl="1"/>
            <a:r>
              <a:rPr lang="fr-FR" sz="1400" b="1"/>
              <a:t>De gaz</a:t>
            </a:r>
            <a:endParaRPr lang="en-US" sz="1400" b="1"/>
          </a:p>
        </p:txBody>
      </p:sp>
      <p:sp>
        <p:nvSpPr>
          <p:cNvPr id="31750" name="Rectangle 8"/>
          <p:cNvSpPr>
            <a:spLocks noChangeArrowheads="1"/>
          </p:cNvSpPr>
          <p:nvPr/>
        </p:nvSpPr>
        <p:spPr bwMode="auto">
          <a:xfrm>
            <a:off x="179388" y="1844675"/>
            <a:ext cx="2232025" cy="863600"/>
          </a:xfrm>
          <a:prstGeom prst="rect">
            <a:avLst/>
          </a:prstGeom>
          <a:solidFill>
            <a:srgbClr val="B2B2B2"/>
          </a:solidFill>
          <a:ln w="9525">
            <a:solidFill>
              <a:schemeClr val="tx1"/>
            </a:solidFill>
            <a:miter lim="800000"/>
            <a:headEnd/>
            <a:tailEnd/>
          </a:ln>
        </p:spPr>
        <p:txBody>
          <a:bodyPr wrap="none" anchor="ctr"/>
          <a:lstStyle/>
          <a:p>
            <a:pPr algn="ctr" rtl="1"/>
            <a:r>
              <a:rPr lang="fr-FR" sz="1400" b="1"/>
              <a:t>Loi sur la maîtrise </a:t>
            </a:r>
          </a:p>
          <a:p>
            <a:pPr algn="ctr" rtl="1"/>
            <a:r>
              <a:rPr lang="fr-FR" sz="1400" b="1"/>
              <a:t>D’énergie</a:t>
            </a:r>
            <a:endParaRPr lang="en-US" sz="1400" b="1"/>
          </a:p>
        </p:txBody>
      </p:sp>
      <p:sp>
        <p:nvSpPr>
          <p:cNvPr id="31751" name="Rectangle 9"/>
          <p:cNvSpPr>
            <a:spLocks noChangeArrowheads="1"/>
          </p:cNvSpPr>
          <p:nvPr/>
        </p:nvSpPr>
        <p:spPr bwMode="auto">
          <a:xfrm>
            <a:off x="6659563" y="5734050"/>
            <a:ext cx="2484437" cy="863600"/>
          </a:xfrm>
          <a:prstGeom prst="rect">
            <a:avLst/>
          </a:prstGeom>
          <a:solidFill>
            <a:srgbClr val="FF0000"/>
          </a:solidFill>
          <a:ln w="9525">
            <a:solidFill>
              <a:schemeClr val="tx1"/>
            </a:solidFill>
            <a:miter lim="800000"/>
            <a:headEnd/>
            <a:tailEnd/>
          </a:ln>
        </p:spPr>
        <p:txBody>
          <a:bodyPr wrap="none" anchor="ctr"/>
          <a:lstStyle/>
          <a:p>
            <a:pPr algn="ctr" rtl="1"/>
            <a:r>
              <a:rPr lang="fr-FR" sz="1400" b="1"/>
              <a:t>Prévoit un programme</a:t>
            </a:r>
            <a:r>
              <a:rPr lang="fr-FR"/>
              <a:t> </a:t>
            </a:r>
            <a:endParaRPr lang="fr-FR" sz="1400" b="1"/>
          </a:p>
          <a:p>
            <a:pPr algn="ctr" rtl="1"/>
            <a:r>
              <a:rPr lang="fr-FR" sz="1400" b="1"/>
              <a:t>Nationale de promotion </a:t>
            </a:r>
          </a:p>
          <a:p>
            <a:pPr algn="ctr" rtl="1"/>
            <a:r>
              <a:rPr lang="fr-FR" sz="1400" b="1"/>
              <a:t>Des ER</a:t>
            </a:r>
            <a:endParaRPr lang="en-US" sz="1400" b="1"/>
          </a:p>
        </p:txBody>
      </p:sp>
      <p:sp>
        <p:nvSpPr>
          <p:cNvPr id="31752" name="Rectangle 10"/>
          <p:cNvSpPr>
            <a:spLocks noChangeArrowheads="1"/>
          </p:cNvSpPr>
          <p:nvPr/>
        </p:nvSpPr>
        <p:spPr bwMode="auto">
          <a:xfrm>
            <a:off x="2843213" y="3213100"/>
            <a:ext cx="2449512" cy="792163"/>
          </a:xfrm>
          <a:prstGeom prst="rect">
            <a:avLst/>
          </a:prstGeom>
          <a:solidFill>
            <a:srgbClr val="000000"/>
          </a:solidFill>
          <a:ln w="9525">
            <a:solidFill>
              <a:schemeClr val="tx1"/>
            </a:solidFill>
            <a:miter lim="800000"/>
            <a:headEnd/>
            <a:tailEnd/>
          </a:ln>
        </p:spPr>
        <p:txBody>
          <a:bodyPr wrap="none" anchor="ctr"/>
          <a:lstStyle/>
          <a:p>
            <a:pPr algn="ctr" rtl="1"/>
            <a:r>
              <a:rPr lang="fr-FR" sz="1400" b="1"/>
              <a:t>Décret exécutif sur les coûte</a:t>
            </a:r>
          </a:p>
          <a:p>
            <a:pPr algn="ctr" rtl="1"/>
            <a:r>
              <a:rPr lang="fr-FR" sz="1400" b="1"/>
              <a:t>De deverfication</a:t>
            </a:r>
            <a:endParaRPr lang="en-US" sz="1400" b="1"/>
          </a:p>
        </p:txBody>
      </p:sp>
      <p:sp>
        <p:nvSpPr>
          <p:cNvPr id="31753" name="Rectangle 11"/>
          <p:cNvSpPr>
            <a:spLocks noChangeArrowheads="1"/>
          </p:cNvSpPr>
          <p:nvPr/>
        </p:nvSpPr>
        <p:spPr bwMode="auto">
          <a:xfrm>
            <a:off x="5292725" y="4437063"/>
            <a:ext cx="2374900" cy="792162"/>
          </a:xfrm>
          <a:prstGeom prst="rect">
            <a:avLst/>
          </a:prstGeom>
          <a:solidFill>
            <a:srgbClr val="000000"/>
          </a:solidFill>
          <a:ln w="9525">
            <a:solidFill>
              <a:schemeClr val="tx1"/>
            </a:solidFill>
            <a:miter lim="800000"/>
            <a:headEnd/>
            <a:tailEnd/>
          </a:ln>
        </p:spPr>
        <p:txBody>
          <a:bodyPr wrap="none" anchor="ctr"/>
          <a:lstStyle/>
          <a:p>
            <a:pPr algn="ctr" rtl="1"/>
            <a:r>
              <a:rPr lang="fr-FR" sz="1400" b="1"/>
              <a:t>Programme indicatif </a:t>
            </a:r>
          </a:p>
          <a:p>
            <a:pPr algn="ctr" rtl="1"/>
            <a:r>
              <a:rPr lang="fr-FR" sz="1400" b="1"/>
              <a:t>Des besoins en moyenne </a:t>
            </a:r>
          </a:p>
          <a:p>
            <a:pPr algn="ctr" rtl="1"/>
            <a:r>
              <a:rPr lang="fr-FR" sz="1400" b="1"/>
              <a:t>De production </a:t>
            </a:r>
            <a:endParaRPr lang="en-US" sz="1400" b="1"/>
          </a:p>
        </p:txBody>
      </p:sp>
      <p:sp>
        <p:nvSpPr>
          <p:cNvPr id="31754" name="Rectangle 12"/>
          <p:cNvSpPr>
            <a:spLocks noChangeArrowheads="1"/>
          </p:cNvSpPr>
          <p:nvPr/>
        </p:nvSpPr>
        <p:spPr bwMode="auto">
          <a:xfrm>
            <a:off x="1979613" y="4437063"/>
            <a:ext cx="1727200" cy="863600"/>
          </a:xfrm>
          <a:prstGeom prst="rect">
            <a:avLst/>
          </a:prstGeom>
          <a:solidFill>
            <a:srgbClr val="000000"/>
          </a:solidFill>
          <a:ln w="9525">
            <a:solidFill>
              <a:schemeClr val="tx1"/>
            </a:solidFill>
            <a:miter lim="800000"/>
            <a:headEnd/>
            <a:tailEnd/>
          </a:ln>
        </p:spPr>
        <p:txBody>
          <a:bodyPr wrap="none" anchor="ctr"/>
          <a:lstStyle/>
          <a:p>
            <a:pPr algn="ctr" rtl="1"/>
            <a:r>
              <a:rPr lang="fr-FR" sz="1400" b="1"/>
              <a:t>Fond national</a:t>
            </a:r>
          </a:p>
          <a:p>
            <a:pPr algn="ctr" rtl="1"/>
            <a:r>
              <a:rPr lang="fr-FR" sz="1400" b="1"/>
              <a:t> pour la maîtrise</a:t>
            </a:r>
          </a:p>
          <a:p>
            <a:pPr algn="ctr" rtl="1"/>
            <a:r>
              <a:rPr lang="fr-FR" sz="1400" b="1"/>
              <a:t>Des énergies</a:t>
            </a:r>
            <a:endParaRPr lang="en-US" sz="1400" b="1"/>
          </a:p>
        </p:txBody>
      </p:sp>
      <p:sp>
        <p:nvSpPr>
          <p:cNvPr id="31755" name="Rectangle 13"/>
          <p:cNvSpPr>
            <a:spLocks noChangeArrowheads="1"/>
          </p:cNvSpPr>
          <p:nvPr/>
        </p:nvSpPr>
        <p:spPr bwMode="auto">
          <a:xfrm>
            <a:off x="0" y="3213100"/>
            <a:ext cx="2051050" cy="792163"/>
          </a:xfrm>
          <a:prstGeom prst="rect">
            <a:avLst/>
          </a:prstGeom>
          <a:solidFill>
            <a:srgbClr val="000000"/>
          </a:solidFill>
          <a:ln w="9525">
            <a:solidFill>
              <a:schemeClr val="tx1"/>
            </a:solidFill>
            <a:miter lim="800000"/>
            <a:headEnd/>
            <a:tailEnd/>
          </a:ln>
        </p:spPr>
        <p:txBody>
          <a:bodyPr wrap="none" anchor="ctr"/>
          <a:lstStyle/>
          <a:p>
            <a:pPr algn="ctr" rtl="1"/>
            <a:r>
              <a:rPr lang="fr-FR" sz="1400" b="1"/>
              <a:t>Programme national</a:t>
            </a:r>
          </a:p>
          <a:p>
            <a:pPr algn="ctr" rtl="1"/>
            <a:r>
              <a:rPr lang="fr-FR" sz="1400" b="1"/>
              <a:t>De matrise de l’énergie</a:t>
            </a:r>
            <a:endParaRPr lang="en-US" sz="1400" b="1"/>
          </a:p>
        </p:txBody>
      </p:sp>
      <p:sp>
        <p:nvSpPr>
          <p:cNvPr id="31756" name="Rectangle 14"/>
          <p:cNvSpPr>
            <a:spLocks noChangeArrowheads="1"/>
          </p:cNvSpPr>
          <p:nvPr/>
        </p:nvSpPr>
        <p:spPr bwMode="auto">
          <a:xfrm>
            <a:off x="3563938" y="5805488"/>
            <a:ext cx="2374900" cy="792162"/>
          </a:xfrm>
          <a:prstGeom prst="rect">
            <a:avLst/>
          </a:prstGeom>
          <a:solidFill>
            <a:srgbClr val="FF0000"/>
          </a:solidFill>
          <a:ln w="9525">
            <a:solidFill>
              <a:schemeClr val="tx1"/>
            </a:solidFill>
            <a:miter lim="800000"/>
            <a:headEnd/>
            <a:tailEnd/>
          </a:ln>
        </p:spPr>
        <p:txBody>
          <a:bodyPr wrap="none" anchor="ctr"/>
          <a:lstStyle/>
          <a:p>
            <a:pPr algn="ctr" rtl="1"/>
            <a:r>
              <a:rPr lang="fr-FR" sz="1400" b="1"/>
              <a:t>Prime pour électricité</a:t>
            </a:r>
          </a:p>
          <a:p>
            <a:pPr algn="ctr" rtl="1"/>
            <a:r>
              <a:rPr lang="fr-FR" sz="1400" b="1"/>
              <a:t>verte</a:t>
            </a:r>
            <a:endParaRPr lang="en-US" sz="1400" b="1"/>
          </a:p>
        </p:txBody>
      </p:sp>
      <p:sp>
        <p:nvSpPr>
          <p:cNvPr id="31757" name="Rectangle 15"/>
          <p:cNvSpPr>
            <a:spLocks noChangeArrowheads="1"/>
          </p:cNvSpPr>
          <p:nvPr/>
        </p:nvSpPr>
        <p:spPr bwMode="auto">
          <a:xfrm>
            <a:off x="250825" y="5876925"/>
            <a:ext cx="2374900" cy="792163"/>
          </a:xfrm>
          <a:prstGeom prst="rect">
            <a:avLst/>
          </a:prstGeom>
          <a:solidFill>
            <a:srgbClr val="FF0000"/>
          </a:solidFill>
          <a:ln w="9525">
            <a:solidFill>
              <a:schemeClr val="tx1"/>
            </a:solidFill>
            <a:miter lim="800000"/>
            <a:headEnd/>
            <a:tailEnd/>
          </a:ln>
        </p:spPr>
        <p:txBody>
          <a:bodyPr wrap="none" anchor="ctr"/>
          <a:lstStyle/>
          <a:p>
            <a:pPr algn="ctr" rtl="1"/>
            <a:r>
              <a:rPr lang="fr-FR" sz="1400" b="1"/>
              <a:t>Subvention de projet </a:t>
            </a:r>
          </a:p>
          <a:p>
            <a:pPr algn="ctr" rtl="1"/>
            <a:r>
              <a:rPr lang="fr-FR" sz="1400" b="1"/>
              <a:t>ER et efficacité énergétique</a:t>
            </a:r>
            <a:endParaRPr lang="en-US" sz="1400" b="1"/>
          </a:p>
        </p:txBody>
      </p:sp>
      <p:sp>
        <p:nvSpPr>
          <p:cNvPr id="31758" name="Line 17"/>
          <p:cNvSpPr>
            <a:spLocks noChangeShapeType="1"/>
          </p:cNvSpPr>
          <p:nvPr/>
        </p:nvSpPr>
        <p:spPr bwMode="auto">
          <a:xfrm>
            <a:off x="7380288" y="765175"/>
            <a:ext cx="0" cy="1008063"/>
          </a:xfrm>
          <a:prstGeom prst="line">
            <a:avLst/>
          </a:prstGeom>
          <a:noFill/>
          <a:ln w="9525">
            <a:solidFill>
              <a:schemeClr val="tx1"/>
            </a:solidFill>
            <a:round/>
            <a:headEnd/>
            <a:tailEnd type="triangle" w="med" len="med"/>
          </a:ln>
        </p:spPr>
        <p:txBody>
          <a:bodyPr/>
          <a:lstStyle/>
          <a:p>
            <a:endParaRPr lang="fr-FR"/>
          </a:p>
        </p:txBody>
      </p:sp>
      <p:sp>
        <p:nvSpPr>
          <p:cNvPr id="31759" name="Line 18"/>
          <p:cNvSpPr>
            <a:spLocks noChangeShapeType="1"/>
          </p:cNvSpPr>
          <p:nvPr/>
        </p:nvSpPr>
        <p:spPr bwMode="auto">
          <a:xfrm>
            <a:off x="4140200" y="765175"/>
            <a:ext cx="0" cy="1079500"/>
          </a:xfrm>
          <a:prstGeom prst="line">
            <a:avLst/>
          </a:prstGeom>
          <a:noFill/>
          <a:ln w="9525">
            <a:solidFill>
              <a:schemeClr val="tx1"/>
            </a:solidFill>
            <a:round/>
            <a:headEnd/>
            <a:tailEnd type="triangle" w="med" len="med"/>
          </a:ln>
        </p:spPr>
        <p:txBody>
          <a:bodyPr/>
          <a:lstStyle/>
          <a:p>
            <a:endParaRPr lang="fr-FR"/>
          </a:p>
        </p:txBody>
      </p:sp>
      <p:sp>
        <p:nvSpPr>
          <p:cNvPr id="31760" name="Line 19"/>
          <p:cNvSpPr>
            <a:spLocks noChangeShapeType="1"/>
          </p:cNvSpPr>
          <p:nvPr/>
        </p:nvSpPr>
        <p:spPr bwMode="auto">
          <a:xfrm>
            <a:off x="1692275" y="765175"/>
            <a:ext cx="0" cy="1079500"/>
          </a:xfrm>
          <a:prstGeom prst="line">
            <a:avLst/>
          </a:prstGeom>
          <a:noFill/>
          <a:ln w="9525">
            <a:solidFill>
              <a:schemeClr val="tx1"/>
            </a:solidFill>
            <a:round/>
            <a:headEnd/>
            <a:tailEnd type="triangle" w="med" len="med"/>
          </a:ln>
        </p:spPr>
        <p:txBody>
          <a:bodyPr/>
          <a:lstStyle/>
          <a:p>
            <a:endParaRPr lang="fr-FR"/>
          </a:p>
        </p:txBody>
      </p:sp>
      <p:sp>
        <p:nvSpPr>
          <p:cNvPr id="31761" name="Line 20"/>
          <p:cNvSpPr>
            <a:spLocks noChangeShapeType="1"/>
          </p:cNvSpPr>
          <p:nvPr/>
        </p:nvSpPr>
        <p:spPr bwMode="auto">
          <a:xfrm>
            <a:off x="827088" y="2708275"/>
            <a:ext cx="0" cy="504825"/>
          </a:xfrm>
          <a:prstGeom prst="line">
            <a:avLst/>
          </a:prstGeom>
          <a:noFill/>
          <a:ln w="9525">
            <a:solidFill>
              <a:schemeClr val="tx1"/>
            </a:solidFill>
            <a:round/>
            <a:headEnd/>
            <a:tailEnd type="triangle" w="med" len="med"/>
          </a:ln>
        </p:spPr>
        <p:txBody>
          <a:bodyPr/>
          <a:lstStyle/>
          <a:p>
            <a:endParaRPr lang="fr-FR"/>
          </a:p>
        </p:txBody>
      </p:sp>
      <p:sp>
        <p:nvSpPr>
          <p:cNvPr id="31762" name="Line 21"/>
          <p:cNvSpPr>
            <a:spLocks noChangeShapeType="1"/>
          </p:cNvSpPr>
          <p:nvPr/>
        </p:nvSpPr>
        <p:spPr bwMode="auto">
          <a:xfrm>
            <a:off x="2268538" y="2708275"/>
            <a:ext cx="0" cy="1728788"/>
          </a:xfrm>
          <a:prstGeom prst="line">
            <a:avLst/>
          </a:prstGeom>
          <a:noFill/>
          <a:ln w="9525">
            <a:solidFill>
              <a:schemeClr val="tx1"/>
            </a:solidFill>
            <a:round/>
            <a:headEnd/>
            <a:tailEnd type="triangle" w="med" len="med"/>
          </a:ln>
        </p:spPr>
        <p:txBody>
          <a:bodyPr/>
          <a:lstStyle/>
          <a:p>
            <a:endParaRPr lang="fr-FR"/>
          </a:p>
        </p:txBody>
      </p:sp>
      <p:sp>
        <p:nvSpPr>
          <p:cNvPr id="31763" name="Line 23"/>
          <p:cNvSpPr>
            <a:spLocks noChangeShapeType="1"/>
          </p:cNvSpPr>
          <p:nvPr/>
        </p:nvSpPr>
        <p:spPr bwMode="auto">
          <a:xfrm>
            <a:off x="3995738" y="2708275"/>
            <a:ext cx="0" cy="504825"/>
          </a:xfrm>
          <a:prstGeom prst="line">
            <a:avLst/>
          </a:prstGeom>
          <a:noFill/>
          <a:ln w="9525">
            <a:solidFill>
              <a:schemeClr val="tx1"/>
            </a:solidFill>
            <a:round/>
            <a:headEnd/>
            <a:tailEnd type="triangle" w="med" len="med"/>
          </a:ln>
        </p:spPr>
        <p:txBody>
          <a:bodyPr/>
          <a:lstStyle/>
          <a:p>
            <a:endParaRPr lang="fr-FR"/>
          </a:p>
        </p:txBody>
      </p:sp>
      <p:sp>
        <p:nvSpPr>
          <p:cNvPr id="31764" name="Line 25"/>
          <p:cNvSpPr>
            <a:spLocks noChangeShapeType="1"/>
          </p:cNvSpPr>
          <p:nvPr/>
        </p:nvSpPr>
        <p:spPr bwMode="auto">
          <a:xfrm>
            <a:off x="5364163" y="2708275"/>
            <a:ext cx="0" cy="1728788"/>
          </a:xfrm>
          <a:prstGeom prst="line">
            <a:avLst/>
          </a:prstGeom>
          <a:noFill/>
          <a:ln w="9525">
            <a:solidFill>
              <a:schemeClr val="tx1"/>
            </a:solidFill>
            <a:round/>
            <a:headEnd/>
            <a:tailEnd type="triangle" w="med" len="med"/>
          </a:ln>
        </p:spPr>
        <p:txBody>
          <a:bodyPr/>
          <a:lstStyle/>
          <a:p>
            <a:endParaRPr lang="fr-FR"/>
          </a:p>
        </p:txBody>
      </p:sp>
      <p:sp>
        <p:nvSpPr>
          <p:cNvPr id="31765" name="Line 26"/>
          <p:cNvSpPr>
            <a:spLocks noChangeShapeType="1"/>
          </p:cNvSpPr>
          <p:nvPr/>
        </p:nvSpPr>
        <p:spPr bwMode="auto">
          <a:xfrm>
            <a:off x="4211638" y="4005263"/>
            <a:ext cx="0" cy="1800225"/>
          </a:xfrm>
          <a:prstGeom prst="line">
            <a:avLst/>
          </a:prstGeom>
          <a:noFill/>
          <a:ln w="9525">
            <a:solidFill>
              <a:schemeClr val="tx1"/>
            </a:solidFill>
            <a:round/>
            <a:headEnd/>
            <a:tailEnd type="triangle" w="med" len="med"/>
          </a:ln>
        </p:spPr>
        <p:txBody>
          <a:bodyPr/>
          <a:lstStyle/>
          <a:p>
            <a:endParaRPr lang="fr-FR"/>
          </a:p>
        </p:txBody>
      </p:sp>
      <p:sp>
        <p:nvSpPr>
          <p:cNvPr id="31766" name="Line 27"/>
          <p:cNvSpPr>
            <a:spLocks noChangeShapeType="1"/>
          </p:cNvSpPr>
          <p:nvPr/>
        </p:nvSpPr>
        <p:spPr bwMode="auto">
          <a:xfrm>
            <a:off x="5580063" y="5229225"/>
            <a:ext cx="0" cy="576263"/>
          </a:xfrm>
          <a:prstGeom prst="line">
            <a:avLst/>
          </a:prstGeom>
          <a:noFill/>
          <a:ln w="9525">
            <a:solidFill>
              <a:schemeClr val="tx1"/>
            </a:solidFill>
            <a:round/>
            <a:headEnd/>
            <a:tailEnd type="triangle" w="med" len="med"/>
          </a:ln>
        </p:spPr>
        <p:txBody>
          <a:bodyPr/>
          <a:lstStyle/>
          <a:p>
            <a:endParaRPr lang="fr-FR"/>
          </a:p>
        </p:txBody>
      </p:sp>
      <p:sp>
        <p:nvSpPr>
          <p:cNvPr id="31767" name="Line 28"/>
          <p:cNvSpPr>
            <a:spLocks noChangeShapeType="1"/>
          </p:cNvSpPr>
          <p:nvPr/>
        </p:nvSpPr>
        <p:spPr bwMode="auto">
          <a:xfrm>
            <a:off x="2268538" y="5300663"/>
            <a:ext cx="0" cy="576262"/>
          </a:xfrm>
          <a:prstGeom prst="line">
            <a:avLst/>
          </a:prstGeom>
          <a:noFill/>
          <a:ln w="9525">
            <a:solidFill>
              <a:schemeClr val="tx1"/>
            </a:solidFill>
            <a:round/>
            <a:headEnd/>
            <a:tailEnd type="triangle" w="med" len="med"/>
          </a:ln>
        </p:spPr>
        <p:txBody>
          <a:bodyPr/>
          <a:lstStyle/>
          <a:p>
            <a:endParaRPr lang="fr-FR"/>
          </a:p>
        </p:txBody>
      </p:sp>
      <p:sp>
        <p:nvSpPr>
          <p:cNvPr id="31768" name="Line 30"/>
          <p:cNvSpPr>
            <a:spLocks noChangeShapeType="1"/>
          </p:cNvSpPr>
          <p:nvPr/>
        </p:nvSpPr>
        <p:spPr bwMode="auto">
          <a:xfrm>
            <a:off x="8172450" y="2636838"/>
            <a:ext cx="0" cy="3097212"/>
          </a:xfrm>
          <a:prstGeom prst="line">
            <a:avLst/>
          </a:prstGeom>
          <a:noFill/>
          <a:ln w="9525">
            <a:solidFill>
              <a:schemeClr val="tx1"/>
            </a:solidFill>
            <a:round/>
            <a:headEnd/>
            <a:tailEnd type="triangle" w="med" len="me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539750" y="260350"/>
            <a:ext cx="8135938" cy="457200"/>
          </a:xfrm>
          <a:prstGeom prst="rect">
            <a:avLst/>
          </a:prstGeom>
          <a:noFill/>
          <a:ln w="9525">
            <a:noFill/>
            <a:miter lim="800000"/>
            <a:headEnd/>
            <a:tailEnd/>
          </a:ln>
        </p:spPr>
        <p:txBody>
          <a:bodyPr>
            <a:spAutoFit/>
          </a:bodyPr>
          <a:lstStyle/>
          <a:p>
            <a:pPr>
              <a:spcBef>
                <a:spcPct val="50000"/>
              </a:spcBef>
              <a:defRPr/>
            </a:pPr>
            <a:r>
              <a:rPr lang="fr-FR" sz="2400" b="1" i="1" u="sng" dirty="0">
                <a:solidFill>
                  <a:schemeClr val="accent6">
                    <a:lumMod val="75000"/>
                  </a:schemeClr>
                </a:solidFill>
                <a:effectLst>
                  <a:outerShdw blurRad="38100" dist="38100" dir="2700000" algn="tl">
                    <a:srgbClr val="000000">
                      <a:alpha val="43137"/>
                    </a:srgbClr>
                  </a:outerShdw>
                </a:effectLst>
              </a:rPr>
              <a:t>Les programmes des développements: </a:t>
            </a:r>
            <a:endParaRPr lang="en-US" sz="2400" b="1" i="1" u="sng" dirty="0">
              <a:solidFill>
                <a:schemeClr val="accent6">
                  <a:lumMod val="75000"/>
                </a:schemeClr>
              </a:solidFill>
              <a:effectLst>
                <a:outerShdw blurRad="38100" dist="38100" dir="2700000" algn="tl">
                  <a:srgbClr val="000000">
                    <a:alpha val="43137"/>
                  </a:srgbClr>
                </a:outerShdw>
              </a:effectLst>
            </a:endParaRPr>
          </a:p>
        </p:txBody>
      </p:sp>
      <p:sp>
        <p:nvSpPr>
          <p:cNvPr id="24579" name="Text Box 5"/>
          <p:cNvSpPr txBox="1">
            <a:spLocks noChangeArrowheads="1"/>
          </p:cNvSpPr>
          <p:nvPr/>
        </p:nvSpPr>
        <p:spPr bwMode="auto">
          <a:xfrm>
            <a:off x="1547813" y="836613"/>
            <a:ext cx="4248150" cy="366712"/>
          </a:xfrm>
          <a:prstGeom prst="rect">
            <a:avLst/>
          </a:prstGeom>
          <a:noFill/>
          <a:ln w="9525">
            <a:noFill/>
            <a:miter lim="800000"/>
            <a:headEnd/>
            <a:tailEnd/>
          </a:ln>
        </p:spPr>
        <p:txBody>
          <a:bodyPr>
            <a:spAutoFit/>
          </a:bodyPr>
          <a:lstStyle/>
          <a:p>
            <a:pPr>
              <a:spcBef>
                <a:spcPct val="50000"/>
              </a:spcBef>
              <a:defRPr/>
            </a:pPr>
            <a:r>
              <a:rPr lang="fr-FR" b="1" i="1" u="sng" dirty="0">
                <a:solidFill>
                  <a:schemeClr val="accent6">
                    <a:lumMod val="90000"/>
                  </a:schemeClr>
                </a:solidFill>
                <a:effectLst>
                  <a:outerShdw blurRad="38100" dist="38100" dir="2700000" algn="tl">
                    <a:srgbClr val="000000">
                      <a:alpha val="43137"/>
                    </a:srgbClr>
                  </a:outerShdw>
                </a:effectLst>
              </a:rPr>
              <a:t>Les projets réalisés: </a:t>
            </a:r>
            <a:endParaRPr lang="en-US" b="1" i="1" u="sng" dirty="0">
              <a:solidFill>
                <a:schemeClr val="accent6">
                  <a:lumMod val="90000"/>
                </a:schemeClr>
              </a:solidFill>
              <a:effectLst>
                <a:outerShdw blurRad="38100" dist="38100" dir="2700000" algn="tl">
                  <a:srgbClr val="000000">
                    <a:alpha val="43137"/>
                  </a:srgbClr>
                </a:outerShdw>
              </a:effectLst>
            </a:endParaRPr>
          </a:p>
        </p:txBody>
      </p:sp>
      <p:sp>
        <p:nvSpPr>
          <p:cNvPr id="32772" name="Text Box 6"/>
          <p:cNvSpPr txBox="1">
            <a:spLocks noChangeArrowheads="1"/>
          </p:cNvSpPr>
          <p:nvPr/>
        </p:nvSpPr>
        <p:spPr bwMode="auto">
          <a:xfrm>
            <a:off x="539750" y="1773238"/>
            <a:ext cx="8353425" cy="366712"/>
          </a:xfrm>
          <a:prstGeom prst="rect">
            <a:avLst/>
          </a:prstGeom>
          <a:noFill/>
          <a:ln w="9525">
            <a:noFill/>
            <a:miter lim="800000"/>
            <a:headEnd/>
            <a:tailEnd/>
          </a:ln>
        </p:spPr>
        <p:txBody>
          <a:bodyPr>
            <a:spAutoFit/>
          </a:bodyPr>
          <a:lstStyle/>
          <a:p>
            <a:pPr algn="r" rtl="1">
              <a:spcBef>
                <a:spcPct val="50000"/>
              </a:spcBef>
            </a:pPr>
            <a:endParaRPr lang="en-US"/>
          </a:p>
        </p:txBody>
      </p:sp>
      <p:sp>
        <p:nvSpPr>
          <p:cNvPr id="32773" name="Text Box 8"/>
          <p:cNvSpPr txBox="1">
            <a:spLocks noChangeArrowheads="1"/>
          </p:cNvSpPr>
          <p:nvPr/>
        </p:nvSpPr>
        <p:spPr bwMode="auto">
          <a:xfrm>
            <a:off x="900113" y="2276475"/>
            <a:ext cx="1368425" cy="366713"/>
          </a:xfrm>
          <a:prstGeom prst="rect">
            <a:avLst/>
          </a:prstGeom>
          <a:noFill/>
          <a:ln w="9525">
            <a:noFill/>
            <a:miter lim="800000"/>
            <a:headEnd/>
            <a:tailEnd/>
          </a:ln>
        </p:spPr>
        <p:txBody>
          <a:bodyPr>
            <a:spAutoFit/>
          </a:bodyPr>
          <a:lstStyle/>
          <a:p>
            <a:pPr algn="r" rtl="1">
              <a:spcBef>
                <a:spcPct val="50000"/>
              </a:spcBef>
            </a:pPr>
            <a:endParaRPr lang="en-US"/>
          </a:p>
        </p:txBody>
      </p:sp>
      <p:sp>
        <p:nvSpPr>
          <p:cNvPr id="24582" name="Text Box 9"/>
          <p:cNvSpPr txBox="1">
            <a:spLocks noChangeArrowheads="1"/>
          </p:cNvSpPr>
          <p:nvPr/>
        </p:nvSpPr>
        <p:spPr bwMode="auto">
          <a:xfrm>
            <a:off x="1042988" y="1412875"/>
            <a:ext cx="7559675" cy="5354638"/>
          </a:xfrm>
          <a:prstGeom prst="rect">
            <a:avLst/>
          </a:prstGeom>
          <a:noFill/>
          <a:ln w="9525">
            <a:noFill/>
            <a:miter lim="800000"/>
            <a:headEnd/>
            <a:tailEnd/>
          </a:ln>
        </p:spPr>
        <p:txBody>
          <a:bodyPr>
            <a:spAutoFit/>
          </a:bodyPr>
          <a:lstStyle/>
          <a:p>
            <a:pPr>
              <a:spcBef>
                <a:spcPct val="50000"/>
              </a:spcBef>
              <a:defRPr/>
            </a:pPr>
            <a:r>
              <a:rPr lang="fr-FR" b="1" i="1" u="sng" dirty="0">
                <a:solidFill>
                  <a:schemeClr val="bg1"/>
                </a:solidFill>
                <a:effectLst>
                  <a:outerShdw blurRad="38100" dist="38100" dir="2700000" algn="tl">
                    <a:srgbClr val="000000">
                      <a:alpha val="43137"/>
                    </a:srgbClr>
                  </a:outerShdw>
                </a:effectLst>
              </a:rPr>
              <a:t>Plan national d’électrification</a:t>
            </a:r>
            <a:r>
              <a:rPr lang="fr-FR" b="1" i="1" dirty="0">
                <a:solidFill>
                  <a:schemeClr val="bg1"/>
                </a:solidFill>
                <a:effectLst>
                  <a:outerShdw blurRad="38100" dist="38100" dir="2700000" algn="tl">
                    <a:srgbClr val="000000">
                      <a:alpha val="43137"/>
                    </a:srgbClr>
                  </a:outerShdw>
                </a:effectLst>
              </a:rPr>
              <a:t> :</a:t>
            </a:r>
          </a:p>
          <a:p>
            <a:pPr>
              <a:spcBef>
                <a:spcPct val="50000"/>
              </a:spcBef>
              <a:defRPr/>
            </a:pPr>
            <a:r>
              <a:rPr lang="fr-FR" dirty="0"/>
              <a:t>     </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électrification de 18 village au solaire </a:t>
            </a:r>
            <a:r>
              <a:rPr lang="fr-FR" b="1" i="1" dirty="0" err="1">
                <a:solidFill>
                  <a:schemeClr val="bg2">
                    <a:lumMod val="20000"/>
                    <a:lumOff val="80000"/>
                  </a:schemeClr>
                </a:solidFill>
                <a:effectLst>
                  <a:outerShdw blurRad="38100" dist="38100" dir="2700000" algn="tl">
                    <a:srgbClr val="000000">
                      <a:alpha val="43137"/>
                    </a:srgbClr>
                  </a:outerShdw>
                </a:effectLst>
                <a:latin typeface="Calibri" pitchFamily="34" charset="0"/>
              </a:rPr>
              <a:t>pv</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-02 village Adrar</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-03 village à Tindouf </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-05 village à </a:t>
            </a:r>
            <a:r>
              <a:rPr lang="fr-FR" b="1" i="1" dirty="0" err="1">
                <a:solidFill>
                  <a:schemeClr val="bg2">
                    <a:lumMod val="20000"/>
                    <a:lumOff val="80000"/>
                  </a:schemeClr>
                </a:solidFill>
                <a:effectLst>
                  <a:outerShdw blurRad="38100" dist="38100" dir="2700000" algn="tl">
                    <a:srgbClr val="000000">
                      <a:alpha val="43137"/>
                    </a:srgbClr>
                  </a:outerShdw>
                </a:effectLst>
                <a:latin typeface="Calibri" pitchFamily="34" charset="0"/>
              </a:rPr>
              <a:t>illizi</a:t>
            </a:r>
            <a:endPar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 O8 village à Tamanrasset</a:t>
            </a:r>
          </a:p>
          <a:p>
            <a:pPr>
              <a:spcBef>
                <a:spcPct val="50000"/>
              </a:spcBef>
              <a:defRPr/>
            </a:pPr>
            <a:r>
              <a:rPr lang="fr-FR" b="1" i="1" u="sng" dirty="0">
                <a:solidFill>
                  <a:schemeClr val="bg1"/>
                </a:solidFill>
                <a:effectLst>
                  <a:outerShdw blurRad="38100" dist="38100" dir="2700000" algn="tl">
                    <a:srgbClr val="000000">
                      <a:alpha val="43137"/>
                    </a:srgbClr>
                  </a:outerShdw>
                </a:effectLst>
              </a:rPr>
              <a:t>Les programmes des hauts plateaux par HCDS</a:t>
            </a:r>
          </a:p>
          <a:p>
            <a:pPr>
              <a:spcBef>
                <a:spcPct val="50000"/>
              </a:spcBef>
              <a:defRPr/>
            </a:pPr>
            <a:r>
              <a:rPr lang="fr-FR" dirty="0"/>
              <a:t>              </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Electrification de plus 4000 foyers</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- 80pompes éoliennes</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Centre photovoltaïque ( ce </a:t>
            </a:r>
            <a:r>
              <a:rPr lang="fr-FR" b="1" i="1" dirty="0" err="1">
                <a:solidFill>
                  <a:schemeClr val="bg2">
                    <a:lumMod val="20000"/>
                    <a:lumOff val="80000"/>
                  </a:schemeClr>
                </a:solidFill>
                <a:effectLst>
                  <a:outerShdw blurRad="38100" dist="38100" dir="2700000" algn="tl">
                    <a:srgbClr val="000000">
                      <a:alpha val="43137"/>
                    </a:srgbClr>
                  </a:outerShdw>
                </a:effectLst>
                <a:latin typeface="Calibri" pitchFamily="34" charset="0"/>
              </a:rPr>
              <a:t>prejet</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entre dans le cadre de la coopération</a:t>
            </a:r>
          </a:p>
          <a:p>
            <a:pPr>
              <a:spcBef>
                <a:spcPct val="50000"/>
              </a:spcBef>
              <a:defRPr/>
            </a:pPr>
            <a:r>
              <a:rPr lang="fr-FR" b="1" i="1" dirty="0" err="1">
                <a:solidFill>
                  <a:schemeClr val="bg2">
                    <a:lumMod val="20000"/>
                    <a:lumOff val="80000"/>
                  </a:schemeClr>
                </a:solidFill>
                <a:effectLst>
                  <a:outerShdw blurRad="38100" dist="38100" dir="2700000" algn="tl">
                    <a:srgbClr val="000000">
                      <a:alpha val="43137"/>
                    </a:srgbClr>
                  </a:outerShdw>
                </a:effectLst>
                <a:latin typeface="Calibri" pitchFamily="34" charset="0"/>
              </a:rPr>
              <a:t>Algero</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-Espagne</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Centre hybride solaire / diesel       à </a:t>
            </a:r>
            <a:r>
              <a:rPr lang="fr-FR" b="1" i="1" dirty="0" err="1">
                <a:solidFill>
                  <a:schemeClr val="bg2">
                    <a:lumMod val="20000"/>
                    <a:lumOff val="80000"/>
                  </a:schemeClr>
                </a:solidFill>
                <a:effectLst>
                  <a:outerShdw blurRad="38100" dist="38100" dir="2700000" algn="tl">
                    <a:srgbClr val="000000">
                      <a:alpha val="43137"/>
                    </a:srgbClr>
                  </a:outerShdw>
                </a:effectLst>
                <a:latin typeface="Calibri" pitchFamily="34" charset="0"/>
              </a:rPr>
              <a:t>illizi</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( 300foyes = 2000 habitant)</a:t>
            </a:r>
          </a:p>
          <a:p>
            <a:pPr>
              <a:spcBef>
                <a:spcPct val="50000"/>
              </a:spcBef>
              <a:defRPr/>
            </a:pPr>
            <a:endParaRPr lang="en-US" dirty="0"/>
          </a:p>
        </p:txBody>
      </p:sp>
      <p:sp>
        <p:nvSpPr>
          <p:cNvPr id="32775" name="Line 10"/>
          <p:cNvSpPr>
            <a:spLocks noChangeShapeType="1"/>
          </p:cNvSpPr>
          <p:nvPr/>
        </p:nvSpPr>
        <p:spPr bwMode="auto">
          <a:xfrm>
            <a:off x="4284663" y="6165850"/>
            <a:ext cx="215900" cy="0"/>
          </a:xfrm>
          <a:prstGeom prst="line">
            <a:avLst/>
          </a:prstGeom>
          <a:noFill/>
          <a:ln w="9525">
            <a:solidFill>
              <a:schemeClr val="tx1"/>
            </a:solidFill>
            <a:round/>
            <a:headEnd/>
            <a:tailEnd type="triangle" w="med" len="me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827088" y="1052513"/>
            <a:ext cx="7993062" cy="400050"/>
          </a:xfrm>
          <a:prstGeom prst="rect">
            <a:avLst/>
          </a:prstGeom>
          <a:noFill/>
          <a:ln w="9525">
            <a:noFill/>
            <a:miter lim="800000"/>
            <a:headEnd/>
            <a:tailEnd/>
          </a:ln>
        </p:spPr>
        <p:txBody>
          <a:bodyPr>
            <a:spAutoFit/>
          </a:bodyPr>
          <a:lstStyle/>
          <a:p>
            <a:pPr>
              <a:spcBef>
                <a:spcPct val="50000"/>
              </a:spcBef>
              <a:defRPr/>
            </a:pPr>
            <a:r>
              <a:rPr lang="fr-FR" sz="2000" b="1" i="1" u="sng" dirty="0">
                <a:solidFill>
                  <a:schemeClr val="accent6">
                    <a:lumMod val="75000"/>
                  </a:schemeClr>
                </a:solidFill>
              </a:rPr>
              <a:t>Les  projet en cours</a:t>
            </a:r>
            <a:r>
              <a:rPr lang="fr-FR" b="1" u="sng" dirty="0">
                <a:solidFill>
                  <a:schemeClr val="accent6">
                    <a:lumMod val="75000"/>
                  </a:schemeClr>
                </a:solidFill>
              </a:rPr>
              <a:t>:</a:t>
            </a:r>
            <a:r>
              <a:rPr lang="fr-FR" b="1" u="sng" dirty="0"/>
              <a:t> </a:t>
            </a:r>
            <a:endParaRPr lang="en-US" b="1" u="sng" dirty="0"/>
          </a:p>
        </p:txBody>
      </p:sp>
      <p:sp>
        <p:nvSpPr>
          <p:cNvPr id="25603" name="Text Box 5"/>
          <p:cNvSpPr txBox="1">
            <a:spLocks noChangeArrowheads="1"/>
          </p:cNvSpPr>
          <p:nvPr/>
        </p:nvSpPr>
        <p:spPr bwMode="auto">
          <a:xfrm>
            <a:off x="684213" y="2420938"/>
            <a:ext cx="8064500" cy="2446337"/>
          </a:xfrm>
          <a:prstGeom prst="rect">
            <a:avLst/>
          </a:prstGeom>
          <a:ln>
            <a:headEnd/>
            <a:tailEnd/>
          </a:ln>
        </p:spPr>
        <p:style>
          <a:lnRef idx="1">
            <a:schemeClr val="accent5"/>
          </a:lnRef>
          <a:fillRef idx="3">
            <a:schemeClr val="accent5"/>
          </a:fillRef>
          <a:effectRef idx="2">
            <a:schemeClr val="accent5"/>
          </a:effectRef>
          <a:fontRef idx="minor">
            <a:schemeClr val="lt1"/>
          </a:fontRef>
        </p:style>
        <p:txBody>
          <a:bodyPr>
            <a:spAutoFit/>
          </a:bodyPr>
          <a:lstStyle/>
          <a:p>
            <a:pPr>
              <a:spcBef>
                <a:spcPct val="50000"/>
              </a:spcBef>
              <a:defRPr/>
            </a:pPr>
            <a:r>
              <a:rPr lang="fr-FR" b="1" i="1" u="sng" dirty="0">
                <a:solidFill>
                  <a:schemeClr val="bg2">
                    <a:lumMod val="20000"/>
                    <a:lumOff val="80000"/>
                  </a:schemeClr>
                </a:solidFill>
                <a:effectLst>
                  <a:outerShdw blurRad="38100" dist="38100" dir="2700000" algn="tl">
                    <a:srgbClr val="000000">
                      <a:alpha val="43137"/>
                    </a:srgbClr>
                  </a:outerShdw>
                </a:effectLst>
                <a:latin typeface="Calibri" pitchFamily="34" charset="0"/>
              </a:rPr>
              <a:t>Projet NEAL:</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 centre hybride solaire/gaz  de 150mw</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-ferme éolienne de 10mw     à Tindouf</a:t>
            </a:r>
            <a:endParaRPr lang="ar-DZ" b="1" i="1" dirty="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a:spcBef>
                <a:spcPct val="50000"/>
              </a:spcBef>
              <a:defRPr/>
            </a:pPr>
            <a:r>
              <a:rPr lang="fr-FR" b="1" i="1" u="sng" dirty="0">
                <a:solidFill>
                  <a:schemeClr val="bg2">
                    <a:lumMod val="20000"/>
                    <a:lumOff val="80000"/>
                  </a:schemeClr>
                </a:solidFill>
                <a:effectLst>
                  <a:outerShdw blurRad="38100" dist="38100" dir="2700000" algn="tl">
                    <a:srgbClr val="000000">
                      <a:alpha val="43137"/>
                    </a:srgbClr>
                  </a:outerShdw>
                </a:effectLst>
                <a:latin typeface="Calibri" pitchFamily="34" charset="0"/>
              </a:rPr>
              <a:t>Programme national d’électrification</a:t>
            </a:r>
          </a:p>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 réalisation 16 nouveaux village solaire (électrification en photovoltaïque) </a:t>
            </a:r>
          </a:p>
          <a:p>
            <a:pPr>
              <a:spcBef>
                <a:spcPct val="50000"/>
              </a:spcBef>
              <a:defRPr/>
            </a:pPr>
            <a:endParaRPr lang="fr-FR" dirty="0"/>
          </a:p>
        </p:txBody>
      </p:sp>
      <p:sp>
        <p:nvSpPr>
          <p:cNvPr id="33796" name="Line 7"/>
          <p:cNvSpPr>
            <a:spLocks noChangeShapeType="1"/>
          </p:cNvSpPr>
          <p:nvPr/>
        </p:nvSpPr>
        <p:spPr bwMode="auto">
          <a:xfrm>
            <a:off x="3492500" y="2852738"/>
            <a:ext cx="215900" cy="0"/>
          </a:xfrm>
          <a:prstGeom prst="line">
            <a:avLst/>
          </a:prstGeom>
          <a:noFill/>
          <a:ln w="9525">
            <a:solidFill>
              <a:schemeClr val="tx1"/>
            </a:solidFill>
            <a:round/>
            <a:headEnd/>
            <a:tailEnd type="triangle" w="med" len="me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6792" y="188640"/>
            <a:ext cx="8229600" cy="1143000"/>
          </a:xfrm>
        </p:spPr>
        <p:txBody>
          <a:bodyPr/>
          <a:lstStyle/>
          <a:p>
            <a:pPr marL="54864" fontAlgn="auto">
              <a:spcAft>
                <a:spcPts val="0"/>
              </a:spcAft>
              <a:defRPr/>
            </a:pPr>
            <a:r>
              <a:rPr lang="fr-FR" sz="4000" b="1" i="1" u="sng" dirty="0" smtClean="0">
                <a:solidFill>
                  <a:schemeClr val="accent6">
                    <a:lumMod val="75000"/>
                  </a:schemeClr>
                </a:solidFill>
              </a:rPr>
              <a:t>Conclusion:</a:t>
            </a:r>
            <a:endParaRPr lang="fr-FR" sz="4000" b="1" i="1" u="sng" dirty="0">
              <a:solidFill>
                <a:schemeClr val="accent6">
                  <a:lumMod val="75000"/>
                </a:schemeClr>
              </a:solidFill>
            </a:endParaRPr>
          </a:p>
        </p:txBody>
      </p:sp>
      <p:sp>
        <p:nvSpPr>
          <p:cNvPr id="3" name="Espace réservé du contenu 2"/>
          <p:cNvSpPr>
            <a:spLocks noGrp="1"/>
          </p:cNvSpPr>
          <p:nvPr>
            <p:ph idx="1"/>
          </p:nvPr>
        </p:nvSpPr>
        <p:spPr/>
        <p:txBody>
          <a:bodyPr>
            <a:noAutofit/>
          </a:bodyPr>
          <a:lstStyle/>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 Les énergies renouvelables nous proposent de multiples façons de produire de l'énergie. Elles donnent aussi plusieurs avantages:</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•Plus les sources sont variées, plus l'indépendance énergétique est assurée surtout pour les pays en voie de développement.</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•Décentralisation qui privilégie des petites unités de production locales. </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•Facilité d’installer, d’utiliser et de combiner plusieurs sources en même temps. </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•Pas d'émission de CO2 Pour les plus parts des méthodes.</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•Coût au kWh fixe, faible et stable.</a:t>
            </a:r>
          </a:p>
          <a:p>
            <a:pPr fontAlgn="auto">
              <a:spcBef>
                <a:spcPts val="0"/>
              </a:spcBef>
              <a:spcAft>
                <a:spcPts val="0"/>
              </a:spcAft>
              <a:buFont typeface="Wingdings 2"/>
              <a:buChar char=""/>
              <a:defRPr/>
            </a:pPr>
            <a:r>
              <a:rPr lang="fr-FR" sz="2000" b="1" i="1" dirty="0" smtClean="0">
                <a:effectLst>
                  <a:outerShdw blurRad="38100" dist="38100" dir="2700000" algn="tl">
                    <a:srgbClr val="000000">
                      <a:alpha val="43137"/>
                    </a:srgbClr>
                  </a:outerShdw>
                </a:effectLst>
                <a:latin typeface="Calibri" pitchFamily="34" charset="0"/>
              </a:rPr>
              <a:t>•L'investissement et le rendement sont prévisibles à long terme</a:t>
            </a:r>
          </a:p>
          <a:p>
            <a:pPr fontAlgn="auto">
              <a:spcBef>
                <a:spcPts val="0"/>
              </a:spcBef>
              <a:spcAft>
                <a:spcPts val="0"/>
              </a:spcAft>
              <a:buFont typeface="Wingdings 2"/>
              <a:buNone/>
              <a:defRPr/>
            </a:pPr>
            <a:r>
              <a:rPr lang="fr-FR" sz="2000" b="1" i="1" dirty="0" smtClean="0">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None/>
              <a:defRPr/>
            </a:pPr>
            <a:r>
              <a:rPr lang="fr-FR" sz="2000" b="1" i="1" dirty="0" smtClean="0">
                <a:effectLst>
                  <a:outerShdw blurRad="38100" dist="38100" dir="2700000" algn="tl">
                    <a:srgbClr val="000000">
                      <a:alpha val="43137"/>
                    </a:srgbClr>
                  </a:outerShdw>
                </a:effectLst>
                <a:latin typeface="Calibri" pitchFamily="34" charset="0"/>
              </a:rPr>
              <a:t> Il ne faut oublier que Les énergies renouvelables comportent plusieurs inconvénients:</a:t>
            </a:r>
          </a:p>
          <a:p>
            <a:pPr fontAlgn="auto">
              <a:spcBef>
                <a:spcPts val="0"/>
              </a:spcBef>
              <a:spcAft>
                <a:spcPts val="0"/>
              </a:spcAft>
              <a:buFont typeface="Wingdings 2"/>
              <a:buNone/>
              <a:defRPr/>
            </a:pPr>
            <a:r>
              <a:rPr lang="fr-FR" sz="2000" i="1" dirty="0" smtClean="0"/>
              <a:t> </a:t>
            </a:r>
            <a:endParaRPr lang="fr-FR" sz="2000" dirty="0" smtClean="0"/>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pPr fontAlgn="auto">
              <a:spcBef>
                <a:spcPts val="0"/>
              </a:spcBef>
              <a:spcAft>
                <a:spcPts val="0"/>
              </a:spcAft>
              <a:buFont typeface="Wingdings 2"/>
              <a:buChar char=""/>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•Investissement important.</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Char char=""/>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•L’installation doit s'intégrer dans l'environnement.</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Char char=""/>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•Variabilité de la production de l'éolien qui dépend d'un vent aléatoire.</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Char char=""/>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•Projets de longue durée.</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Char char=""/>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•Le stockage de l'électricité. </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Il ne faut pas oublier qu’il faut commencer par l’optimisation des consommations ,  ce ci se réalise par une conception architecturale bioclimatique  accompagnée par des équipements ménagers économes</a:t>
            </a:r>
          </a:p>
          <a:p>
            <a:pPr fontAlgn="auto">
              <a:spcBef>
                <a:spcPts val="0"/>
              </a:spcBef>
              <a:spcAft>
                <a:spcPts val="0"/>
              </a:spcAft>
              <a:buFont typeface="Wingdings 2"/>
              <a:buNone/>
              <a:defRPr/>
            </a:pPr>
            <a:r>
              <a:rPr lang="fr-FR"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Une fois les consommations diminuées (mais  pas le confort), on peut envisager d’investir dans des systèmes de production d’énergie</a:t>
            </a:r>
          </a:p>
          <a:p>
            <a:pPr fontAlgn="auto">
              <a:spcBef>
                <a:spcPts val="0"/>
              </a:spcBef>
              <a:spcAft>
                <a:spcPts val="0"/>
              </a:spcAft>
              <a:buFont typeface="Wingdings 2"/>
              <a:buChar char=""/>
              <a:defRPr/>
            </a:pPr>
            <a:endParaRPr lang="fr-FR" dirty="0"/>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1916832"/>
            <a:ext cx="8136135" cy="4094138"/>
          </a:xfrm>
        </p:spPr>
        <p:txBody>
          <a:bodyPr>
            <a:normAutofit/>
          </a:bodyPr>
          <a:lstStyle/>
          <a:p>
            <a:pPr fontAlgn="auto">
              <a:spcBef>
                <a:spcPts val="0"/>
              </a:spcBef>
              <a:spcAft>
                <a:spcPts val="0"/>
              </a:spcAft>
              <a:buFont typeface="Wingdings 2"/>
              <a:buNone/>
              <a:defRPr/>
            </a:pPr>
            <a:r>
              <a:rPr lang="fr-FR" sz="36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rPr>
              <a:t>        Est ce que les années qui viennent, mèneront les énergies renouvelables à leur vraie position dans le diagramme de répartition des ressources énergétiques?</a:t>
            </a:r>
          </a:p>
          <a:p>
            <a:pPr fontAlgn="auto">
              <a:spcBef>
                <a:spcPts val="0"/>
              </a:spcBef>
              <a:spcAft>
                <a:spcPts val="0"/>
              </a:spcAft>
              <a:buFont typeface="Wingdings 2"/>
              <a:buNone/>
              <a:defRPr/>
            </a:pP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rPr>
              <a:t>                           </a:t>
            </a: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rPr>
              <a:t>.</a:t>
            </a: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rPr>
              <a:t> </a:t>
            </a: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rPr>
              <a:t>.</a:t>
            </a: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rPr>
              <a:t> </a:t>
            </a:r>
            <a:r>
              <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rPr>
              <a:t>. . ?</a:t>
            </a:r>
            <a:endParaRPr lang="fr-FR" sz="40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endParaRPr>
          </a:p>
          <a:p>
            <a:pPr fontAlgn="auto">
              <a:spcBef>
                <a:spcPts val="0"/>
              </a:spcBef>
              <a:spcAft>
                <a:spcPts val="0"/>
              </a:spcAft>
              <a:buFont typeface="Wingdings 2"/>
              <a:buNone/>
              <a:defRPr/>
            </a:pPr>
            <a:r>
              <a:rPr lang="fr-FR" sz="3600" b="1" i="1" dirty="0" smtClean="0">
                <a:solidFill>
                  <a:schemeClr val="accent6">
                    <a:lumMod val="90000"/>
                  </a:schemeClr>
                </a:solidFill>
                <a:effectLst>
                  <a:outerShdw blurRad="38100" dist="38100" dir="2700000" algn="tl">
                    <a:srgbClr val="000000">
                      <a:alpha val="43137"/>
                    </a:srgbClr>
                  </a:outerShdw>
                </a:effectLst>
                <a:latin typeface="Calibri" pitchFamily="34" charset="0"/>
                <a:cs typeface="Times New Roman" pitchFamily="18" charset="0"/>
              </a:rPr>
              <a:t>                              </a:t>
            </a:r>
            <a:endParaRPr lang="fr-FR" sz="3600" dirty="0">
              <a:solidFill>
                <a:schemeClr val="accent6">
                  <a:lumMod val="90000"/>
                </a:schemeClr>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53536"/>
            <a:ext cx="5770984" cy="1231248"/>
          </a:xfrm>
        </p:spPr>
        <p:txBody>
          <a:bodyPr/>
          <a:lstStyle/>
          <a:p>
            <a:pPr marL="54864" fontAlgn="auto">
              <a:spcAft>
                <a:spcPts val="0"/>
              </a:spcAft>
              <a:defRPr/>
            </a:pPr>
            <a:r>
              <a:rPr lang="fr-FR" sz="4000" b="1" i="1" u="sng" dirty="0" smtClean="0">
                <a:solidFill>
                  <a:schemeClr val="accent6">
                    <a:lumMod val="75000"/>
                  </a:schemeClr>
                </a:solidFill>
                <a:effectLst>
                  <a:outerShdw blurRad="38100" dist="38100" dir="2700000" algn="tl">
                    <a:srgbClr val="000000">
                      <a:alpha val="43137"/>
                    </a:srgbClr>
                  </a:outerShdw>
                </a:effectLst>
              </a:rPr>
              <a:t>Bibliographie:</a:t>
            </a:r>
            <a:endParaRPr lang="fr-FR" sz="4000" b="1" i="1" u="sng" dirty="0">
              <a:solidFill>
                <a:schemeClr val="accent6">
                  <a:lumMod val="75000"/>
                </a:schemeClr>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457200" y="2276475"/>
            <a:ext cx="8229600" cy="3895725"/>
          </a:xfrm>
        </p:spPr>
        <p:txBody>
          <a:bodyPr>
            <a:normAutofit/>
          </a:bodyPr>
          <a:lstStyle/>
          <a:p>
            <a:pPr fontAlgn="auto">
              <a:spcBef>
                <a:spcPts val="0"/>
              </a:spcBef>
              <a:spcAft>
                <a:spcPts val="0"/>
              </a:spcAft>
              <a:buFont typeface="Wingdings 2"/>
              <a:buChar char=""/>
              <a:defRPr/>
            </a:pPr>
            <a:r>
              <a:rPr lang="fr-FR" sz="2000" b="1" i="1" dirty="0" err="1" smtClean="0">
                <a:solidFill>
                  <a:schemeClr val="bg2">
                    <a:lumMod val="20000"/>
                    <a:lumOff val="80000"/>
                  </a:schemeClr>
                </a:solidFill>
                <a:effectLst>
                  <a:outerShdw blurRad="38100" dist="38100" dir="2700000" algn="tl">
                    <a:srgbClr val="000000">
                      <a:alpha val="43137"/>
                    </a:srgbClr>
                  </a:outerShdw>
                </a:effectLst>
                <a:latin typeface="Calibri" pitchFamily="34" charset="0"/>
              </a:rPr>
              <a:t>Ouverage</a:t>
            </a: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de Dr </a:t>
            </a:r>
            <a:r>
              <a:rPr lang="fr-FR" sz="2000" b="1" i="1" dirty="0" err="1" smtClean="0">
                <a:solidFill>
                  <a:schemeClr val="bg2">
                    <a:lumMod val="20000"/>
                    <a:lumOff val="80000"/>
                  </a:schemeClr>
                </a:solidFill>
                <a:effectLst>
                  <a:outerShdw blurRad="38100" dist="38100" dir="2700000" algn="tl">
                    <a:srgbClr val="000000">
                      <a:alpha val="43137"/>
                    </a:srgbClr>
                  </a:outerShdw>
                </a:effectLst>
                <a:latin typeface="Calibri" pitchFamily="34" charset="0"/>
              </a:rPr>
              <a:t>Marwan</a:t>
            </a: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JARKAS</a:t>
            </a:r>
          </a:p>
          <a:p>
            <a:pPr fontAlgn="auto">
              <a:spcBef>
                <a:spcPts val="0"/>
              </a:spcBef>
              <a:spcAft>
                <a:spcPts val="0"/>
              </a:spcAft>
              <a:buFont typeface="Wingdings 2"/>
              <a:buChar char=""/>
              <a:defRPr/>
            </a:pPr>
            <a:endPar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fontAlgn="auto">
              <a:spcBef>
                <a:spcPts val="0"/>
              </a:spcBef>
              <a:spcAft>
                <a:spcPts val="0"/>
              </a:spcAft>
              <a:buFont typeface="Wingdings 2"/>
              <a:buChar char=""/>
              <a:defRPr/>
            </a:pP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Mémoire pour l’obtention du diplôme du magister </a:t>
            </a:r>
          </a:p>
          <a:p>
            <a:pPr fontAlgn="auto">
              <a:spcBef>
                <a:spcPts val="0"/>
              </a:spcBef>
              <a:spcAft>
                <a:spcPts val="0"/>
              </a:spcAft>
              <a:buFont typeface="Wingdings 2"/>
              <a:buChar char=""/>
              <a:defRPr/>
            </a:pPr>
            <a:endPar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fontAlgn="auto">
              <a:spcBef>
                <a:spcPts val="0"/>
              </a:spcBef>
              <a:spcAft>
                <a:spcPts val="0"/>
              </a:spcAft>
              <a:buFont typeface="Wingdings 2"/>
              <a:buChar char=""/>
              <a:defRPr/>
            </a:pP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Option : projet urbain</a:t>
            </a:r>
          </a:p>
          <a:p>
            <a:pPr fontAlgn="auto">
              <a:spcBef>
                <a:spcPts val="0"/>
              </a:spcBef>
              <a:spcAft>
                <a:spcPts val="0"/>
              </a:spcAft>
              <a:buFont typeface="Wingdings 2"/>
              <a:buChar char=""/>
              <a:defRPr/>
            </a:pPr>
            <a:endPar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fontAlgn="auto">
              <a:spcBef>
                <a:spcPts val="0"/>
              </a:spcBef>
              <a:spcAft>
                <a:spcPts val="0"/>
              </a:spcAft>
              <a:buFont typeface="Wingdings 2"/>
              <a:buChar char=""/>
              <a:defRPr/>
            </a:pP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site internet : www.énergiedanslaville.fr</a:t>
            </a:r>
          </a:p>
          <a:p>
            <a:pPr fontAlgn="auto">
              <a:spcBef>
                <a:spcPts val="0"/>
              </a:spcBef>
              <a:spcAft>
                <a:spcPts val="0"/>
              </a:spcAft>
              <a:buFont typeface="Wingdings 2"/>
              <a:buChar char=""/>
              <a:defRPr/>
            </a:pPr>
            <a:endPar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fontAlgn="auto">
              <a:spcBef>
                <a:spcPts val="0"/>
              </a:spcBef>
              <a:spcAft>
                <a:spcPts val="0"/>
              </a:spcAft>
              <a:buFont typeface="Wingdings 2"/>
              <a:buChar char=""/>
              <a:defRPr/>
            </a:pP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livre : ’’ projet urbain ‘’</a:t>
            </a:r>
          </a:p>
          <a:p>
            <a:pPr fontAlgn="auto">
              <a:spcBef>
                <a:spcPts val="0"/>
              </a:spcBef>
              <a:spcAft>
                <a:spcPts val="0"/>
              </a:spcAft>
              <a:buFont typeface="Wingdings 2"/>
              <a:buChar char=""/>
              <a:defRPr/>
            </a:pPr>
            <a:endParaRPr lang="fr-FR" sz="2000" b="1" i="1" smtClean="0">
              <a:solidFill>
                <a:schemeClr val="bg2">
                  <a:lumMod val="20000"/>
                  <a:lumOff val="80000"/>
                </a:schemeClr>
              </a:solidFill>
              <a:effectLst>
                <a:outerShdw blurRad="38100" dist="38100" dir="2700000" algn="tl">
                  <a:srgbClr val="000000">
                    <a:alpha val="43137"/>
                  </a:srgbClr>
                </a:outerShdw>
              </a:effectLst>
              <a:latin typeface="Calibri" pitchFamily="34" charset="0"/>
            </a:endParaRPr>
          </a:p>
          <a:p>
            <a:pPr fontAlgn="auto">
              <a:spcBef>
                <a:spcPts val="0"/>
              </a:spcBef>
              <a:spcAft>
                <a:spcPts val="0"/>
              </a:spcAft>
              <a:buFont typeface="Wingdings 2"/>
              <a:buChar char=""/>
              <a:defRPr/>
            </a:pPr>
            <a:r>
              <a:rPr lang="fr-FR" sz="2000" b="1" i="1" smtClean="0">
                <a:solidFill>
                  <a:schemeClr val="bg2">
                    <a:lumMod val="20000"/>
                    <a:lumOff val="80000"/>
                  </a:schemeClr>
                </a:solidFill>
                <a:effectLst>
                  <a:outerShdw blurRad="38100" dist="38100" dir="2700000" algn="tl">
                    <a:srgbClr val="000000">
                      <a:alpha val="43137"/>
                    </a:srgbClr>
                  </a:outerShdw>
                </a:effectLst>
                <a:latin typeface="Calibri" pitchFamily="34" charset="0"/>
              </a:rPr>
              <a:t>Exposé </a:t>
            </a:r>
            <a:r>
              <a:rPr lang="fr-FR" sz="2000" b="1" i="1" dirty="0" smtClean="0">
                <a:solidFill>
                  <a:schemeClr val="bg2">
                    <a:lumMod val="20000"/>
                    <a:lumOff val="80000"/>
                  </a:schemeClr>
                </a:solidFill>
                <a:effectLst>
                  <a:outerShdw blurRad="38100" dist="38100" dir="2700000" algn="tl">
                    <a:srgbClr val="000000">
                      <a:alpha val="43137"/>
                    </a:srgbClr>
                  </a:outerShdw>
                </a:effectLst>
                <a:latin typeface="Calibri" pitchFamily="34" charset="0"/>
              </a:rPr>
              <a:t>: (l’énergie et la ville)</a:t>
            </a:r>
            <a:endPar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Text Box 6"/>
          <p:cNvSpPr txBox="1">
            <a:spLocks noChangeArrowheads="1"/>
          </p:cNvSpPr>
          <p:nvPr/>
        </p:nvSpPr>
        <p:spPr bwMode="auto">
          <a:xfrm>
            <a:off x="539750" y="260350"/>
            <a:ext cx="8353425" cy="4154488"/>
          </a:xfrm>
          <a:prstGeom prst="rect">
            <a:avLst/>
          </a:prstGeom>
          <a:noFill/>
          <a:ln w="9525">
            <a:noFill/>
            <a:miter lim="800000"/>
            <a:headEnd/>
            <a:tailEnd/>
          </a:ln>
          <a:effectLst/>
        </p:spPr>
        <p:txBody>
          <a:bodyPr>
            <a:spAutoFit/>
          </a:bodyPr>
          <a:lstStyle/>
          <a:p>
            <a:pPr>
              <a:defRPr/>
            </a:pPr>
            <a:r>
              <a:rPr lang="fr-FR" sz="2000" b="1" i="1" u="sng" dirty="0">
                <a:solidFill>
                  <a:schemeClr val="accent6">
                    <a:lumMod val="75000"/>
                  </a:schemeClr>
                </a:solidFill>
                <a:effectLst>
                  <a:outerShdw blurRad="38100" dist="38100" dir="2700000" algn="tl">
                    <a:srgbClr val="000000">
                      <a:alpha val="43137"/>
                    </a:srgbClr>
                  </a:outerShdw>
                </a:effectLst>
              </a:rPr>
              <a:t>Introduction</a:t>
            </a:r>
            <a:r>
              <a:rPr lang="fr-FR" sz="2400" b="1" i="1" u="sng" dirty="0">
                <a:solidFill>
                  <a:schemeClr val="accent6">
                    <a:lumMod val="75000"/>
                  </a:schemeClr>
                </a:solidFill>
                <a:effectLst>
                  <a:outerShdw blurRad="38100" dist="38100" dir="2700000" algn="tl">
                    <a:srgbClr val="000000">
                      <a:alpha val="43137"/>
                    </a:srgbClr>
                  </a:outerShdw>
                </a:effectLst>
              </a:rPr>
              <a:t> :</a:t>
            </a:r>
            <a:endParaRPr lang="fr-FR" b="1" dirty="0"/>
          </a:p>
          <a:p>
            <a:pPr rtl="1">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les énergies renouvelables sont devenues     incontournable aujourd'hui une autre préoccupation s'est ajoutée aux problèmes globaux : réchauffement de la planète, explosion démographique, sécurité énergétique, etc.…</a:t>
            </a:r>
          </a:p>
          <a:p>
            <a:pPr rtl="1">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Ces problématiques étant le résultat d'influence de plusieurs actions et facteurs concernent nous tous.</a:t>
            </a:r>
          </a:p>
          <a:p>
            <a:pPr rtl="1">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D'un coté les ressources de l'énergie traditionnelles sont limitées et leur impact sur l'environnement de plus en plus devient préoccupent a cause de plusieurs facteurs (la démographie, la capacité de la planète, la cohésion sociale, etc.…</a:t>
            </a:r>
          </a:p>
          <a:p>
            <a:pPr>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D'un autre coté, il y a la fragilité du système de distribution de l'énergie. Au dé la on poser la problématique suivante pour que on proposer des solutions a ce phénomène. </a:t>
            </a:r>
            <a:endParaRPr lang="en-US"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endParaRPr>
          </a:p>
        </p:txBody>
      </p:sp>
      <p:sp>
        <p:nvSpPr>
          <p:cNvPr id="35847" name="Text Box 7"/>
          <p:cNvSpPr txBox="1">
            <a:spLocks noChangeArrowheads="1"/>
          </p:cNvSpPr>
          <p:nvPr/>
        </p:nvSpPr>
        <p:spPr bwMode="auto">
          <a:xfrm>
            <a:off x="395288" y="4437063"/>
            <a:ext cx="8497887" cy="2000250"/>
          </a:xfrm>
          <a:prstGeom prst="rect">
            <a:avLst/>
          </a:prstGeom>
          <a:noFill/>
          <a:ln w="9525">
            <a:noFill/>
            <a:miter lim="800000"/>
            <a:headEnd/>
            <a:tailEnd/>
          </a:ln>
          <a:effectLst/>
        </p:spPr>
        <p:txBody>
          <a:bodyPr>
            <a:spAutoFit/>
          </a:bodyPr>
          <a:lstStyle/>
          <a:p>
            <a:pPr rtl="1">
              <a:defRPr/>
            </a:pPr>
            <a:r>
              <a:rPr lang="fr-FR" sz="2000" b="1" i="1" u="sng" dirty="0">
                <a:solidFill>
                  <a:schemeClr val="accent6">
                    <a:lumMod val="75000"/>
                  </a:schemeClr>
                </a:solidFill>
                <a:effectLst>
                  <a:outerShdw blurRad="38100" dist="38100" dir="2700000" algn="tl">
                    <a:srgbClr val="000000">
                      <a:alpha val="43137"/>
                    </a:srgbClr>
                  </a:outerShdw>
                </a:effectLst>
              </a:rPr>
              <a:t>Problématique</a:t>
            </a:r>
            <a:r>
              <a:rPr lang="fr-FR" sz="2400" b="1" i="1" u="sng" dirty="0">
                <a:solidFill>
                  <a:schemeClr val="accent6">
                    <a:lumMod val="75000"/>
                  </a:schemeClr>
                </a:solidFill>
                <a:effectLst>
                  <a:outerShdw blurRad="38100" dist="38100" dir="2700000" algn="tl">
                    <a:srgbClr val="000000">
                      <a:alpha val="43137"/>
                    </a:srgbClr>
                  </a:outerShdw>
                </a:effectLst>
              </a:rPr>
              <a:t> :</a:t>
            </a:r>
            <a:endParaRPr lang="fr-FR" dirty="0"/>
          </a:p>
          <a:p>
            <a:pPr rtl="1">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Différents pays et régions ont utilisé une gamme de dispositifs pour encourager le développement d'une capacité en énergie renouvelable, donc on peut posé la problématique suivante : </a:t>
            </a:r>
          </a:p>
          <a:p>
            <a:pPr rtl="1">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Comment créer un système de production qui nous permes de soutenir nos énergies fossiles d'ici à 2025</a:t>
            </a:r>
            <a:r>
              <a:rPr lang="fr-FR" dirty="0"/>
              <a:t>. </a:t>
            </a:r>
            <a:endParaRPr lang="en-US"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val 14"/>
          <p:cNvSpPr>
            <a:spLocks noChangeArrowheads="1"/>
          </p:cNvSpPr>
          <p:nvPr/>
        </p:nvSpPr>
        <p:spPr bwMode="auto">
          <a:xfrm>
            <a:off x="827088" y="3573463"/>
            <a:ext cx="1922462"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latin typeface="Arial Black" pitchFamily="34" charset="0"/>
              </a:rPr>
              <a:t>Combustion du bois</a:t>
            </a:r>
            <a:r>
              <a:rPr lang="fr-FR">
                <a:latin typeface="Arial Black" pitchFamily="34" charset="0"/>
              </a:rPr>
              <a:t> </a:t>
            </a:r>
            <a:endParaRPr lang="en-US">
              <a:latin typeface="Arial Black" pitchFamily="34" charset="0"/>
            </a:endParaRPr>
          </a:p>
        </p:txBody>
      </p:sp>
      <p:sp>
        <p:nvSpPr>
          <p:cNvPr id="13315" name="Oval 15"/>
          <p:cNvSpPr>
            <a:spLocks noChangeArrowheads="1"/>
          </p:cNvSpPr>
          <p:nvPr/>
        </p:nvSpPr>
        <p:spPr bwMode="auto">
          <a:xfrm>
            <a:off x="3635375" y="3573463"/>
            <a:ext cx="1922463"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nergie hydraulique</a:t>
            </a:r>
            <a:r>
              <a:rPr lang="en-US" sz="1400">
                <a:solidFill>
                  <a:schemeClr val="tx2"/>
                </a:solidFill>
                <a:latin typeface="Arial Black" pitchFamily="34" charset="0"/>
              </a:rPr>
              <a:t> </a:t>
            </a:r>
          </a:p>
        </p:txBody>
      </p:sp>
      <p:sp>
        <p:nvSpPr>
          <p:cNvPr id="13316" name="Oval 16"/>
          <p:cNvSpPr>
            <a:spLocks noChangeArrowheads="1"/>
          </p:cNvSpPr>
          <p:nvPr/>
        </p:nvSpPr>
        <p:spPr bwMode="auto">
          <a:xfrm>
            <a:off x="6588125" y="3573463"/>
            <a:ext cx="1944688"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nergie </a:t>
            </a:r>
            <a:r>
              <a:rPr lang="fr-FR" sz="1200">
                <a:solidFill>
                  <a:schemeClr val="tx2"/>
                </a:solidFill>
                <a:latin typeface="Arial Black" pitchFamily="34" charset="0"/>
              </a:rPr>
              <a:t>g</a:t>
            </a:r>
            <a:r>
              <a:rPr lang="fr-FR" sz="1200">
                <a:solidFill>
                  <a:schemeClr val="tx2"/>
                </a:solidFill>
              </a:rPr>
              <a:t>é</a:t>
            </a:r>
            <a:r>
              <a:rPr lang="fr-FR" sz="1200">
                <a:solidFill>
                  <a:schemeClr val="tx2"/>
                </a:solidFill>
                <a:latin typeface="Arial Black" pitchFamily="34" charset="0"/>
              </a:rPr>
              <a:t>othermique</a:t>
            </a:r>
            <a:r>
              <a:rPr lang="fr-FR">
                <a:latin typeface="Arial Black" pitchFamily="34" charset="0"/>
              </a:rPr>
              <a:t> </a:t>
            </a:r>
            <a:endParaRPr lang="en-US">
              <a:latin typeface="Arial Black" pitchFamily="34" charset="0"/>
            </a:endParaRPr>
          </a:p>
        </p:txBody>
      </p:sp>
      <p:sp>
        <p:nvSpPr>
          <p:cNvPr id="13317" name="Oval 17"/>
          <p:cNvSpPr>
            <a:spLocks noChangeArrowheads="1"/>
          </p:cNvSpPr>
          <p:nvPr/>
        </p:nvSpPr>
        <p:spPr bwMode="auto">
          <a:xfrm>
            <a:off x="7221538" y="4652963"/>
            <a:ext cx="1922462"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nergie </a:t>
            </a:r>
            <a:r>
              <a:rPr lang="fr-FR" sz="1400">
                <a:solidFill>
                  <a:schemeClr val="tx2"/>
                </a:solidFill>
              </a:rPr>
              <a:t>é</a:t>
            </a:r>
            <a:r>
              <a:rPr lang="fr-FR" sz="1400">
                <a:solidFill>
                  <a:schemeClr val="tx2"/>
                </a:solidFill>
                <a:latin typeface="Arial Black" pitchFamily="34" charset="0"/>
              </a:rPr>
              <a:t>olienne</a:t>
            </a:r>
            <a:r>
              <a:rPr lang="fr-FR" sz="1200">
                <a:solidFill>
                  <a:schemeClr val="tx2"/>
                </a:solidFill>
                <a:latin typeface="Arial Black" pitchFamily="34" charset="0"/>
              </a:rPr>
              <a:t> </a:t>
            </a:r>
            <a:r>
              <a:rPr lang="en-US">
                <a:latin typeface="Arial Black" pitchFamily="34" charset="0"/>
              </a:rPr>
              <a:t> </a:t>
            </a:r>
          </a:p>
        </p:txBody>
      </p:sp>
      <p:sp>
        <p:nvSpPr>
          <p:cNvPr id="13318" name="Oval 18"/>
          <p:cNvSpPr>
            <a:spLocks noChangeArrowheads="1"/>
          </p:cNvSpPr>
          <p:nvPr/>
        </p:nvSpPr>
        <p:spPr bwMode="auto">
          <a:xfrm>
            <a:off x="6372225" y="5734050"/>
            <a:ext cx="1922463"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nergie vapeur</a:t>
            </a:r>
            <a:endParaRPr lang="en-US" sz="1400">
              <a:solidFill>
                <a:schemeClr val="tx2"/>
              </a:solidFill>
              <a:latin typeface="Arial Black" pitchFamily="34" charset="0"/>
            </a:endParaRPr>
          </a:p>
        </p:txBody>
      </p:sp>
      <p:sp>
        <p:nvSpPr>
          <p:cNvPr id="13319" name="Oval 19"/>
          <p:cNvSpPr>
            <a:spLocks noChangeArrowheads="1"/>
          </p:cNvSpPr>
          <p:nvPr/>
        </p:nvSpPr>
        <p:spPr bwMode="auto">
          <a:xfrm>
            <a:off x="3635375" y="5734050"/>
            <a:ext cx="1922463"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nergie fossile</a:t>
            </a:r>
            <a:r>
              <a:rPr lang="fr-FR">
                <a:latin typeface="Arial Black" pitchFamily="34" charset="0"/>
              </a:rPr>
              <a:t> </a:t>
            </a:r>
            <a:endParaRPr lang="en-US">
              <a:latin typeface="Arial Black" pitchFamily="34" charset="0"/>
            </a:endParaRPr>
          </a:p>
        </p:txBody>
      </p:sp>
      <p:sp>
        <p:nvSpPr>
          <p:cNvPr id="13320" name="Oval 20"/>
          <p:cNvSpPr>
            <a:spLocks noChangeArrowheads="1"/>
          </p:cNvSpPr>
          <p:nvPr/>
        </p:nvSpPr>
        <p:spPr bwMode="auto">
          <a:xfrm>
            <a:off x="900113" y="5734050"/>
            <a:ext cx="1922462" cy="914400"/>
          </a:xfrm>
          <a:prstGeom prst="ellipse">
            <a:avLst/>
          </a:prstGeom>
          <a:solidFill>
            <a:srgbClr val="0000FF"/>
          </a:solidFill>
          <a:ln w="9525">
            <a:solidFill>
              <a:schemeClr val="tx1"/>
            </a:solidFill>
            <a:round/>
            <a:headEnd/>
            <a:tailEnd/>
          </a:ln>
        </p:spPr>
        <p:txBody>
          <a:bodyPr wrap="none" anchor="ctr"/>
          <a:lstStyle/>
          <a:p>
            <a:pPr algn="ctr" rtl="1"/>
            <a:r>
              <a:rPr lang="fr-FR">
                <a:latin typeface="Arial Black" pitchFamily="34" charset="0"/>
              </a:rPr>
              <a:t> </a:t>
            </a:r>
            <a:r>
              <a:rPr lang="fr-FR" sz="1400">
                <a:solidFill>
                  <a:schemeClr val="tx2"/>
                </a:solidFill>
              </a:rPr>
              <a:t>É</a:t>
            </a:r>
            <a:r>
              <a:rPr lang="fr-FR" sz="1400">
                <a:solidFill>
                  <a:schemeClr val="tx2"/>
                </a:solidFill>
                <a:latin typeface="Arial Black" pitchFamily="34" charset="0"/>
              </a:rPr>
              <a:t>nergie nucl</a:t>
            </a:r>
            <a:r>
              <a:rPr lang="fr-FR" sz="1400">
                <a:solidFill>
                  <a:schemeClr val="tx2"/>
                </a:solidFill>
              </a:rPr>
              <a:t>é</a:t>
            </a:r>
            <a:r>
              <a:rPr lang="fr-FR" sz="1400">
                <a:solidFill>
                  <a:schemeClr val="tx2"/>
                </a:solidFill>
                <a:latin typeface="Arial Black" pitchFamily="34" charset="0"/>
              </a:rPr>
              <a:t>aire</a:t>
            </a:r>
            <a:r>
              <a:rPr lang="en-US">
                <a:latin typeface="Arial Black" pitchFamily="34" charset="0"/>
              </a:rPr>
              <a:t> </a:t>
            </a:r>
          </a:p>
        </p:txBody>
      </p:sp>
      <p:sp>
        <p:nvSpPr>
          <p:cNvPr id="13334" name="WordArt 22"/>
          <p:cNvSpPr>
            <a:spLocks noChangeArrowheads="1" noChangeShapeType="1" noTextEdit="1"/>
          </p:cNvSpPr>
          <p:nvPr/>
        </p:nvSpPr>
        <p:spPr bwMode="auto">
          <a:xfrm>
            <a:off x="2771775" y="-458788"/>
            <a:ext cx="3990975" cy="1150938"/>
          </a:xfrm>
          <a:prstGeom prst="rect">
            <a:avLst/>
          </a:prstGeom>
        </p:spPr>
        <p:txBody>
          <a:bodyPr wrap="none" fromWordArt="1">
            <a:prstTxWarp prst="textPlain">
              <a:avLst>
                <a:gd name="adj" fmla="val 50000"/>
              </a:avLst>
            </a:prstTxWarp>
          </a:bodyPr>
          <a:lstStyle/>
          <a:p>
            <a:pPr algn="ctr">
              <a:defRPr/>
            </a:pPr>
            <a:endParaRPr lang="fr-FR" sz="2800" kern="10" dirty="0">
              <a:ln w="19050">
                <a:solidFill>
                  <a:srgbClr val="99CCFF"/>
                </a:solidFill>
                <a:round/>
                <a:headEnd/>
                <a:tailEnd/>
              </a:ln>
              <a:solidFill>
                <a:srgbClr val="0066CC"/>
              </a:solidFill>
              <a:effectLst>
                <a:outerShdw dist="35921" dir="2700000" algn="ctr" rotWithShape="0">
                  <a:srgbClr val="990000"/>
                </a:outerShdw>
              </a:effectLst>
              <a:latin typeface="Impact"/>
            </a:endParaRPr>
          </a:p>
          <a:p>
            <a:pPr algn="ctr">
              <a:defRPr/>
            </a:pPr>
            <a:r>
              <a:rPr lang="fr-FR" sz="2800" b="1" i="1" u="sng" kern="10" dirty="0">
                <a:ln w="18415" cmpd="sng">
                  <a:solidFill>
                    <a:srgbClr val="FFFFFF"/>
                  </a:solidFill>
                  <a:prstDash val="solid"/>
                </a:ln>
                <a:solidFill>
                  <a:schemeClr val="accent6">
                    <a:lumMod val="75000"/>
                  </a:schemeClr>
                </a:solidFill>
                <a:effectLst>
                  <a:outerShdw blurRad="63500" dir="3600000" algn="tl" rotWithShape="0">
                    <a:srgbClr val="000000">
                      <a:alpha val="70000"/>
                    </a:srgbClr>
                  </a:outerShdw>
                </a:effectLst>
                <a:latin typeface="Impact"/>
              </a:rPr>
              <a:t>Premier chapitre:   l'énergie</a:t>
            </a:r>
          </a:p>
        </p:txBody>
      </p:sp>
      <p:sp>
        <p:nvSpPr>
          <p:cNvPr id="13335" name="Text Box 23"/>
          <p:cNvSpPr txBox="1">
            <a:spLocks noChangeArrowheads="1"/>
          </p:cNvSpPr>
          <p:nvPr/>
        </p:nvSpPr>
        <p:spPr bwMode="auto">
          <a:xfrm>
            <a:off x="323850" y="3068638"/>
            <a:ext cx="2700338" cy="400050"/>
          </a:xfrm>
          <a:prstGeom prst="rect">
            <a:avLst/>
          </a:prstGeom>
          <a:noFill/>
          <a:ln w="9525">
            <a:noFill/>
            <a:miter lim="800000"/>
            <a:headEnd/>
            <a:tailEnd/>
          </a:ln>
          <a:effectLst/>
        </p:spPr>
        <p:txBody>
          <a:bodyPr>
            <a:spAutoFit/>
          </a:bodyPr>
          <a:lstStyle/>
          <a:p>
            <a:pPr algn="r" rtl="1">
              <a:spcBef>
                <a:spcPct val="50000"/>
              </a:spcBef>
              <a:defRPr/>
            </a:pPr>
            <a:r>
              <a:rPr lang="fr-FR" sz="2000" b="1" i="1" u="sng" dirty="0">
                <a:solidFill>
                  <a:schemeClr val="accent6">
                    <a:lumMod val="75000"/>
                  </a:schemeClr>
                </a:solidFill>
                <a:effectLst>
                  <a:outerShdw blurRad="38100" dist="38100" dir="2700000" algn="tl">
                    <a:srgbClr val="000000">
                      <a:alpha val="43137"/>
                    </a:srgbClr>
                  </a:outerShdw>
                </a:effectLst>
                <a:latin typeface="+mj-lt"/>
              </a:rPr>
              <a:t>2 –Aperçu historique</a:t>
            </a:r>
            <a:r>
              <a:rPr lang="en-US" sz="2000" b="1" i="1" u="sng" dirty="0">
                <a:solidFill>
                  <a:schemeClr val="accent6">
                    <a:lumMod val="75000"/>
                  </a:schemeClr>
                </a:solidFill>
                <a:effectLst>
                  <a:outerShdw blurRad="38100" dist="38100" dir="2700000" algn="tl">
                    <a:srgbClr val="000000">
                      <a:alpha val="43137"/>
                    </a:srgbClr>
                  </a:outerShdw>
                </a:effectLst>
                <a:latin typeface="Arial Black" pitchFamily="34" charset="0"/>
              </a:rPr>
              <a:t> </a:t>
            </a:r>
          </a:p>
        </p:txBody>
      </p:sp>
      <p:sp>
        <p:nvSpPr>
          <p:cNvPr id="13323" name="Oval 32"/>
          <p:cNvSpPr>
            <a:spLocks noChangeArrowheads="1"/>
          </p:cNvSpPr>
          <p:nvPr/>
        </p:nvSpPr>
        <p:spPr bwMode="auto">
          <a:xfrm>
            <a:off x="0" y="4652963"/>
            <a:ext cx="1922463" cy="914400"/>
          </a:xfrm>
          <a:prstGeom prst="ellipse">
            <a:avLst/>
          </a:prstGeom>
          <a:solidFill>
            <a:srgbClr val="0000FF"/>
          </a:solidFill>
          <a:ln w="9525">
            <a:solidFill>
              <a:schemeClr val="tx1"/>
            </a:solidFill>
            <a:round/>
            <a:headEnd/>
            <a:tailEnd/>
          </a:ln>
        </p:spPr>
        <p:txBody>
          <a:bodyPr wrap="none" anchor="ctr"/>
          <a:lstStyle/>
          <a:p>
            <a:pPr algn="ctr" rtl="1"/>
            <a:r>
              <a:rPr lang="fr-FR" sz="1400">
                <a:solidFill>
                  <a:schemeClr val="tx2"/>
                </a:solidFill>
                <a:latin typeface="Arial Black" pitchFamily="34" charset="0"/>
              </a:rPr>
              <a:t>Photovolta</a:t>
            </a:r>
            <a:r>
              <a:rPr lang="fr-FR" sz="1400">
                <a:solidFill>
                  <a:schemeClr val="tx2"/>
                </a:solidFill>
              </a:rPr>
              <a:t>ï</a:t>
            </a:r>
            <a:r>
              <a:rPr lang="fr-FR" sz="1400">
                <a:solidFill>
                  <a:schemeClr val="tx2"/>
                </a:solidFill>
                <a:latin typeface="Arial Black" pitchFamily="34" charset="0"/>
              </a:rPr>
              <a:t>que</a:t>
            </a:r>
            <a:endParaRPr lang="en-US" sz="1400">
              <a:solidFill>
                <a:schemeClr val="tx2"/>
              </a:solidFill>
              <a:latin typeface="Arial Black" pitchFamily="34" charset="0"/>
            </a:endParaRPr>
          </a:p>
        </p:txBody>
      </p:sp>
      <p:sp>
        <p:nvSpPr>
          <p:cNvPr id="13324" name="Line 33"/>
          <p:cNvSpPr>
            <a:spLocks noChangeShapeType="1"/>
          </p:cNvSpPr>
          <p:nvPr/>
        </p:nvSpPr>
        <p:spPr bwMode="auto">
          <a:xfrm>
            <a:off x="2771775" y="4076700"/>
            <a:ext cx="863600" cy="0"/>
          </a:xfrm>
          <a:prstGeom prst="line">
            <a:avLst/>
          </a:prstGeom>
          <a:noFill/>
          <a:ln w="28575">
            <a:solidFill>
              <a:srgbClr val="FF00FF"/>
            </a:solidFill>
            <a:round/>
            <a:headEnd/>
            <a:tailEnd type="triangle" w="med" len="med"/>
          </a:ln>
        </p:spPr>
        <p:txBody>
          <a:bodyPr/>
          <a:lstStyle/>
          <a:p>
            <a:endParaRPr lang="fr-FR"/>
          </a:p>
        </p:txBody>
      </p:sp>
      <p:sp>
        <p:nvSpPr>
          <p:cNvPr id="13325" name="Line 34"/>
          <p:cNvSpPr>
            <a:spLocks noChangeShapeType="1"/>
          </p:cNvSpPr>
          <p:nvPr/>
        </p:nvSpPr>
        <p:spPr bwMode="auto">
          <a:xfrm>
            <a:off x="5580063" y="4076700"/>
            <a:ext cx="1008062" cy="0"/>
          </a:xfrm>
          <a:prstGeom prst="line">
            <a:avLst/>
          </a:prstGeom>
          <a:noFill/>
          <a:ln w="28575">
            <a:solidFill>
              <a:srgbClr val="FF00FF"/>
            </a:solidFill>
            <a:round/>
            <a:headEnd/>
            <a:tailEnd type="triangle" w="med" len="med"/>
          </a:ln>
        </p:spPr>
        <p:txBody>
          <a:bodyPr/>
          <a:lstStyle/>
          <a:p>
            <a:endParaRPr lang="fr-FR"/>
          </a:p>
        </p:txBody>
      </p:sp>
      <p:sp>
        <p:nvSpPr>
          <p:cNvPr id="13326" name="Line 35"/>
          <p:cNvSpPr>
            <a:spLocks noChangeShapeType="1"/>
          </p:cNvSpPr>
          <p:nvPr/>
        </p:nvSpPr>
        <p:spPr bwMode="auto">
          <a:xfrm>
            <a:off x="7885113" y="4437063"/>
            <a:ext cx="215900" cy="215900"/>
          </a:xfrm>
          <a:prstGeom prst="line">
            <a:avLst/>
          </a:prstGeom>
          <a:noFill/>
          <a:ln w="28575">
            <a:solidFill>
              <a:srgbClr val="FF00FF"/>
            </a:solidFill>
            <a:round/>
            <a:headEnd/>
            <a:tailEnd type="triangle" w="med" len="med"/>
          </a:ln>
        </p:spPr>
        <p:txBody>
          <a:bodyPr/>
          <a:lstStyle/>
          <a:p>
            <a:endParaRPr lang="fr-FR"/>
          </a:p>
        </p:txBody>
      </p:sp>
      <p:sp>
        <p:nvSpPr>
          <p:cNvPr id="13327" name="Line 36"/>
          <p:cNvSpPr>
            <a:spLocks noChangeShapeType="1"/>
          </p:cNvSpPr>
          <p:nvPr/>
        </p:nvSpPr>
        <p:spPr bwMode="auto">
          <a:xfrm flipH="1">
            <a:off x="7885113" y="5589588"/>
            <a:ext cx="215900" cy="215900"/>
          </a:xfrm>
          <a:prstGeom prst="line">
            <a:avLst/>
          </a:prstGeom>
          <a:noFill/>
          <a:ln w="28575">
            <a:solidFill>
              <a:srgbClr val="FF00FF"/>
            </a:solidFill>
            <a:round/>
            <a:headEnd/>
            <a:tailEnd type="triangle" w="med" len="med"/>
          </a:ln>
        </p:spPr>
        <p:txBody>
          <a:bodyPr/>
          <a:lstStyle/>
          <a:p>
            <a:endParaRPr lang="fr-FR"/>
          </a:p>
        </p:txBody>
      </p:sp>
      <p:sp>
        <p:nvSpPr>
          <p:cNvPr id="13328" name="Line 37"/>
          <p:cNvSpPr>
            <a:spLocks noChangeShapeType="1"/>
          </p:cNvSpPr>
          <p:nvPr/>
        </p:nvSpPr>
        <p:spPr bwMode="auto">
          <a:xfrm flipH="1">
            <a:off x="5580063" y="6237288"/>
            <a:ext cx="792162" cy="0"/>
          </a:xfrm>
          <a:prstGeom prst="line">
            <a:avLst/>
          </a:prstGeom>
          <a:noFill/>
          <a:ln w="28575">
            <a:solidFill>
              <a:srgbClr val="FF00FF"/>
            </a:solidFill>
            <a:round/>
            <a:headEnd/>
            <a:tailEnd type="triangle" w="med" len="med"/>
          </a:ln>
        </p:spPr>
        <p:txBody>
          <a:bodyPr/>
          <a:lstStyle/>
          <a:p>
            <a:endParaRPr lang="fr-FR"/>
          </a:p>
        </p:txBody>
      </p:sp>
      <p:sp>
        <p:nvSpPr>
          <p:cNvPr id="13329" name="Line 38"/>
          <p:cNvSpPr>
            <a:spLocks noChangeShapeType="1"/>
          </p:cNvSpPr>
          <p:nvPr/>
        </p:nvSpPr>
        <p:spPr bwMode="auto">
          <a:xfrm flipH="1">
            <a:off x="2843213" y="6237288"/>
            <a:ext cx="792162" cy="0"/>
          </a:xfrm>
          <a:prstGeom prst="line">
            <a:avLst/>
          </a:prstGeom>
          <a:noFill/>
          <a:ln w="28575">
            <a:solidFill>
              <a:srgbClr val="FF00FF"/>
            </a:solidFill>
            <a:round/>
            <a:headEnd/>
            <a:tailEnd type="triangle" w="med" len="med"/>
          </a:ln>
        </p:spPr>
        <p:txBody>
          <a:bodyPr/>
          <a:lstStyle/>
          <a:p>
            <a:endParaRPr lang="fr-FR"/>
          </a:p>
        </p:txBody>
      </p:sp>
      <p:sp>
        <p:nvSpPr>
          <p:cNvPr id="13330" name="Line 39"/>
          <p:cNvSpPr>
            <a:spLocks noChangeShapeType="1"/>
          </p:cNvSpPr>
          <p:nvPr/>
        </p:nvSpPr>
        <p:spPr bwMode="auto">
          <a:xfrm>
            <a:off x="1258888" y="5516563"/>
            <a:ext cx="0" cy="0"/>
          </a:xfrm>
          <a:prstGeom prst="line">
            <a:avLst/>
          </a:prstGeom>
          <a:noFill/>
          <a:ln w="9525">
            <a:solidFill>
              <a:schemeClr val="tx1"/>
            </a:solidFill>
            <a:round/>
            <a:headEnd/>
            <a:tailEnd type="triangle" w="med" len="med"/>
          </a:ln>
        </p:spPr>
        <p:txBody>
          <a:bodyPr/>
          <a:lstStyle/>
          <a:p>
            <a:endParaRPr lang="fr-FR"/>
          </a:p>
        </p:txBody>
      </p:sp>
      <p:sp>
        <p:nvSpPr>
          <p:cNvPr id="13331" name="Line 40"/>
          <p:cNvSpPr>
            <a:spLocks noChangeShapeType="1"/>
          </p:cNvSpPr>
          <p:nvPr/>
        </p:nvSpPr>
        <p:spPr bwMode="auto">
          <a:xfrm flipH="1" flipV="1">
            <a:off x="1187450" y="5516563"/>
            <a:ext cx="215900" cy="215900"/>
          </a:xfrm>
          <a:prstGeom prst="line">
            <a:avLst/>
          </a:prstGeom>
          <a:noFill/>
          <a:ln w="28575">
            <a:solidFill>
              <a:srgbClr val="FF00FF"/>
            </a:solidFill>
            <a:round/>
            <a:headEnd/>
            <a:tailEnd type="triangle" w="med" len="med"/>
          </a:ln>
        </p:spPr>
        <p:txBody>
          <a:bodyPr/>
          <a:lstStyle/>
          <a:p>
            <a:endParaRPr lang="fr-FR"/>
          </a:p>
        </p:txBody>
      </p:sp>
      <p:sp>
        <p:nvSpPr>
          <p:cNvPr id="13353" name="Text Box 41"/>
          <p:cNvSpPr txBox="1">
            <a:spLocks noChangeArrowheads="1"/>
          </p:cNvSpPr>
          <p:nvPr/>
        </p:nvSpPr>
        <p:spPr bwMode="auto">
          <a:xfrm>
            <a:off x="323850" y="836613"/>
            <a:ext cx="8280400" cy="2246312"/>
          </a:xfrm>
          <a:prstGeom prst="rect">
            <a:avLst/>
          </a:prstGeom>
          <a:noFill/>
          <a:ln w="9525">
            <a:noFill/>
            <a:miter lim="800000"/>
            <a:headEnd/>
            <a:tailEnd/>
          </a:ln>
          <a:effectLst/>
        </p:spPr>
        <p:txBody>
          <a:bodyPr>
            <a:spAutoFit/>
          </a:bodyPr>
          <a:lstStyle/>
          <a:p>
            <a:pPr rtl="1">
              <a:defRPr/>
            </a:pPr>
            <a:r>
              <a:rPr lang="fr-FR" sz="2000" b="1" i="1" u="sng" dirty="0">
                <a:solidFill>
                  <a:schemeClr val="accent6">
                    <a:lumMod val="75000"/>
                  </a:schemeClr>
                </a:solidFill>
                <a:effectLst>
                  <a:outerShdw blurRad="38100" dist="38100" dir="2700000" algn="tl">
                    <a:srgbClr val="000000">
                      <a:alpha val="43137"/>
                    </a:srgbClr>
                  </a:outerShdw>
                </a:effectLst>
                <a:latin typeface="+mj-lt"/>
              </a:rPr>
              <a:t>1-Définition de mot "énergie" </a:t>
            </a:r>
            <a:r>
              <a:rPr lang="fr-FR" sz="2000" b="1" i="1" dirty="0">
                <a:solidFill>
                  <a:schemeClr val="accent6">
                    <a:lumMod val="75000"/>
                  </a:schemeClr>
                </a:solidFill>
                <a:effectLst>
                  <a:outerShdw blurRad="38100" dist="38100" dir="2700000" algn="tl">
                    <a:srgbClr val="000000">
                      <a:alpha val="43137"/>
                    </a:srgbClr>
                  </a:outerShdw>
                </a:effectLst>
                <a:latin typeface="+mj-lt"/>
              </a:rPr>
              <a:t>:</a:t>
            </a:r>
          </a:p>
          <a:p>
            <a:pPr rtl="1">
              <a:defRPr/>
            </a:pPr>
            <a:endParaRPr lang="fr-FR" sz="2000" b="1" i="1" dirty="0">
              <a:solidFill>
                <a:schemeClr val="bg2"/>
              </a:solidFill>
              <a:latin typeface="+mj-lt"/>
            </a:endParaRPr>
          </a:p>
          <a:p>
            <a:pPr>
              <a:defRPr/>
            </a:pPr>
            <a:r>
              <a:rPr lang="fr-FR" sz="2000"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L'énergie est la capacité d'un système à produire un travail entraînant un mouvement, de la lumière ou de la chaleur. C'est une grandeur physique qui caractérise l'état d'un système et qui est d'une manière globale conservée au cours des transformations. Dans le système international d unité, l'énergie s'exprime en joule</a:t>
            </a:r>
            <a:r>
              <a:rPr lang="fr-FR" sz="2000" b="1" i="1" dirty="0">
                <a:solidFill>
                  <a:schemeClr val="bg2"/>
                </a:solidFill>
                <a:latin typeface="+mj-lt"/>
              </a:rPr>
              <a:t>.</a:t>
            </a:r>
            <a:endParaRPr lang="en-US" sz="2000" b="1" i="1" dirty="0">
              <a:solidFill>
                <a:schemeClr val="bg2"/>
              </a:solidFill>
              <a:latin typeface="+mj-lt"/>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ChangeArrowheads="1"/>
          </p:cNvSpPr>
          <p:nvPr/>
        </p:nvSpPr>
        <p:spPr bwMode="auto">
          <a:xfrm>
            <a:off x="468313" y="188913"/>
            <a:ext cx="3598862" cy="641350"/>
          </a:xfrm>
          <a:prstGeom prst="rect">
            <a:avLst/>
          </a:prstGeom>
          <a:noFill/>
          <a:ln w="9525">
            <a:noFill/>
            <a:miter lim="800000"/>
            <a:headEnd/>
            <a:tailEnd/>
          </a:ln>
        </p:spPr>
        <p:txBody>
          <a:bodyPr anchor="ctr">
            <a:spAutoFit/>
          </a:bodyPr>
          <a:lstStyle/>
          <a:p>
            <a:pPr algn="ctr" rtl="1">
              <a:defRPr/>
            </a:pPr>
            <a:r>
              <a:rPr lang="fr-FR" b="1" i="1" u="sng" dirty="0">
                <a:solidFill>
                  <a:schemeClr val="accent6">
                    <a:lumMod val="75000"/>
                  </a:schemeClr>
                </a:solidFill>
                <a:effectLst>
                  <a:outerShdw blurRad="38100" dist="38100" dir="2700000" algn="tl">
                    <a:srgbClr val="000000">
                      <a:alpha val="43137"/>
                    </a:srgbClr>
                  </a:outerShdw>
                </a:effectLst>
                <a:latin typeface="Arial Black" pitchFamily="34" charset="0"/>
              </a:rPr>
              <a:t>3- Les types d'</a:t>
            </a:r>
            <a:r>
              <a:rPr lang="fr-FR" b="1" i="1" u="sng" dirty="0">
                <a:solidFill>
                  <a:schemeClr val="accent6">
                    <a:lumMod val="75000"/>
                  </a:schemeClr>
                </a:solidFill>
                <a:effectLst>
                  <a:outerShdw blurRad="38100" dist="38100" dir="2700000" algn="tl">
                    <a:srgbClr val="000000">
                      <a:alpha val="43137"/>
                    </a:srgbClr>
                  </a:outerShdw>
                </a:effectLst>
              </a:rPr>
              <a:t>é</a:t>
            </a:r>
            <a:r>
              <a:rPr lang="fr-FR" b="1" i="1" u="sng" dirty="0">
                <a:solidFill>
                  <a:schemeClr val="accent6">
                    <a:lumMod val="75000"/>
                  </a:schemeClr>
                </a:solidFill>
                <a:effectLst>
                  <a:outerShdw blurRad="38100" dist="38100" dir="2700000" algn="tl">
                    <a:srgbClr val="000000">
                      <a:alpha val="43137"/>
                    </a:srgbClr>
                  </a:outerShdw>
                </a:effectLst>
                <a:latin typeface="Arial Black" pitchFamily="34" charset="0"/>
              </a:rPr>
              <a:t>nergies:</a:t>
            </a:r>
          </a:p>
          <a:p>
            <a:pPr algn="ctr" rtl="1">
              <a:defRPr/>
            </a:pPr>
            <a:r>
              <a:rPr lang="fr-FR" dirty="0"/>
              <a:t> </a:t>
            </a:r>
            <a:r>
              <a:rPr lang="en-US" dirty="0">
                <a:latin typeface="Arial Black" pitchFamily="34" charset="0"/>
              </a:rPr>
              <a:t> </a:t>
            </a:r>
          </a:p>
        </p:txBody>
      </p:sp>
      <p:sp>
        <p:nvSpPr>
          <p:cNvPr id="6147" name="Rectangle 6"/>
          <p:cNvSpPr>
            <a:spLocks noChangeArrowheads="1"/>
          </p:cNvSpPr>
          <p:nvPr/>
        </p:nvSpPr>
        <p:spPr bwMode="auto">
          <a:xfrm>
            <a:off x="1584325" y="835025"/>
            <a:ext cx="3454400" cy="369888"/>
          </a:xfrm>
          <a:prstGeom prst="rect">
            <a:avLst/>
          </a:prstGeom>
          <a:noFill/>
          <a:ln w="9525">
            <a:noFill/>
            <a:miter lim="800000"/>
            <a:headEnd/>
            <a:tailEnd/>
          </a:ln>
        </p:spPr>
        <p:txBody>
          <a:bodyPr wrap="none" anchor="ctr">
            <a:spAutoFit/>
          </a:bodyPr>
          <a:lstStyle/>
          <a:p>
            <a:pPr algn="justLow">
              <a:defRPr/>
            </a:pPr>
            <a:r>
              <a:rPr lang="fr-FR" sz="1600" b="1" i="1" u="sng" dirty="0">
                <a:solidFill>
                  <a:schemeClr val="accent3">
                    <a:lumMod val="75000"/>
                  </a:schemeClr>
                </a:solidFill>
                <a:effectLst>
                  <a:outerShdw blurRad="38100" dist="38100" dir="2700000" algn="tl">
                    <a:srgbClr val="000000">
                      <a:alpha val="43137"/>
                    </a:srgbClr>
                  </a:outerShdw>
                </a:effectLst>
                <a:latin typeface="Arial Black" pitchFamily="34" charset="0"/>
              </a:rPr>
              <a:t>A- </a:t>
            </a:r>
            <a:r>
              <a:rPr lang="fr-FR" sz="1600" b="1" i="1" u="sng" dirty="0">
                <a:solidFill>
                  <a:schemeClr val="accent3">
                    <a:lumMod val="75000"/>
                  </a:schemeClr>
                </a:solidFill>
                <a:effectLst>
                  <a:outerShdw blurRad="38100" dist="38100" dir="2700000" algn="tl">
                    <a:srgbClr val="000000">
                      <a:alpha val="43137"/>
                    </a:srgbClr>
                  </a:outerShdw>
                </a:effectLst>
              </a:rPr>
              <a:t>É</a:t>
            </a:r>
            <a:r>
              <a:rPr lang="fr-FR" sz="1600" b="1" i="1" u="sng" dirty="0">
                <a:solidFill>
                  <a:schemeClr val="accent3">
                    <a:lumMod val="75000"/>
                  </a:schemeClr>
                </a:solidFill>
                <a:effectLst>
                  <a:outerShdw blurRad="38100" dist="38100" dir="2700000" algn="tl">
                    <a:srgbClr val="000000">
                      <a:alpha val="43137"/>
                    </a:srgbClr>
                  </a:outerShdw>
                </a:effectLst>
                <a:latin typeface="Arial Black" pitchFamily="34" charset="0"/>
              </a:rPr>
              <a:t>nergie non renouvelable</a:t>
            </a:r>
            <a:r>
              <a:rPr lang="fr-FR" sz="1600" b="1" i="1" u="sng" dirty="0">
                <a:solidFill>
                  <a:schemeClr val="accent3">
                    <a:lumMod val="75000"/>
                  </a:schemeClr>
                </a:solidFill>
                <a:effectLst>
                  <a:outerShdw blurRad="38100" dist="38100" dir="2700000" algn="tl">
                    <a:srgbClr val="000000">
                      <a:alpha val="43137"/>
                    </a:srgbClr>
                  </a:outerShdw>
                </a:effectLst>
              </a:rPr>
              <a:t> </a:t>
            </a:r>
            <a:r>
              <a:rPr lang="fr-FR" dirty="0">
                <a:solidFill>
                  <a:schemeClr val="tx2"/>
                </a:solidFill>
                <a:latin typeface="Arial Black" pitchFamily="34" charset="0"/>
              </a:rPr>
              <a:t>:</a:t>
            </a:r>
          </a:p>
        </p:txBody>
      </p:sp>
      <p:sp>
        <p:nvSpPr>
          <p:cNvPr id="6148" name="Text Box 7"/>
          <p:cNvSpPr txBox="1">
            <a:spLocks noChangeArrowheads="1"/>
          </p:cNvSpPr>
          <p:nvPr/>
        </p:nvSpPr>
        <p:spPr bwMode="auto">
          <a:xfrm>
            <a:off x="395288" y="1412875"/>
            <a:ext cx="8497887" cy="646113"/>
          </a:xfrm>
          <a:prstGeom prst="rect">
            <a:avLst/>
          </a:prstGeom>
          <a:noFill/>
          <a:ln w="9525">
            <a:noFill/>
            <a:miter lim="800000"/>
            <a:headEnd/>
            <a:tailEnd/>
          </a:ln>
        </p:spPr>
        <p:txBody>
          <a:bodyPr>
            <a:spAutoFit/>
          </a:bodyPr>
          <a:lstStyle/>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Les principales sources d’énergies non renouvelables sont les combustibles fossiles ou nucléaires</a:t>
            </a:r>
            <a:endParaRPr lang="en-US" b="1" i="1" dirty="0">
              <a:solidFill>
                <a:schemeClr val="bg2">
                  <a:lumMod val="20000"/>
                  <a:lumOff val="80000"/>
                </a:schemeClr>
              </a:solidFill>
              <a:effectLst>
                <a:outerShdw blurRad="38100" dist="38100" dir="2700000" algn="tl">
                  <a:srgbClr val="000000">
                    <a:alpha val="43137"/>
                  </a:srgbClr>
                </a:outerShdw>
              </a:effectLst>
              <a:latin typeface="Calibri" pitchFamily="34" charset="0"/>
            </a:endParaRPr>
          </a:p>
        </p:txBody>
      </p:sp>
      <p:sp>
        <p:nvSpPr>
          <p:cNvPr id="14341" name="Rectangle 9"/>
          <p:cNvSpPr>
            <a:spLocks noChangeArrowheads="1"/>
          </p:cNvSpPr>
          <p:nvPr/>
        </p:nvSpPr>
        <p:spPr bwMode="auto">
          <a:xfrm>
            <a:off x="3132138" y="1844675"/>
            <a:ext cx="3240087" cy="576263"/>
          </a:xfrm>
          <a:prstGeom prst="rect">
            <a:avLst/>
          </a:prstGeom>
          <a:solidFill>
            <a:srgbClr val="0000FF"/>
          </a:solidFill>
          <a:ln w="9525">
            <a:solidFill>
              <a:schemeClr val="tx1"/>
            </a:solidFill>
            <a:miter lim="800000"/>
            <a:headEnd/>
            <a:tailEnd/>
          </a:ln>
        </p:spPr>
        <p:txBody>
          <a:bodyPr wrap="none" anchor="ctr"/>
          <a:lstStyle/>
          <a:p>
            <a:pPr algn="ctr" rtl="1"/>
            <a:r>
              <a:rPr lang="fr-FR">
                <a:solidFill>
                  <a:schemeClr val="tx2"/>
                </a:solidFill>
              </a:rPr>
              <a:t>É</a:t>
            </a:r>
            <a:r>
              <a:rPr lang="fr-FR">
                <a:solidFill>
                  <a:schemeClr val="tx2"/>
                </a:solidFill>
                <a:latin typeface="Arial Black" pitchFamily="34" charset="0"/>
              </a:rPr>
              <a:t>nergie non renouvelable</a:t>
            </a:r>
            <a:endParaRPr lang="en-US">
              <a:solidFill>
                <a:schemeClr val="tx2"/>
              </a:solidFill>
              <a:latin typeface="Arial Black" pitchFamily="34" charset="0"/>
            </a:endParaRPr>
          </a:p>
        </p:txBody>
      </p:sp>
      <p:sp>
        <p:nvSpPr>
          <p:cNvPr id="14342" name="Rectangle 10"/>
          <p:cNvSpPr>
            <a:spLocks noChangeArrowheads="1"/>
          </p:cNvSpPr>
          <p:nvPr/>
        </p:nvSpPr>
        <p:spPr bwMode="auto">
          <a:xfrm>
            <a:off x="395288" y="3068638"/>
            <a:ext cx="3240087" cy="792162"/>
          </a:xfrm>
          <a:prstGeom prst="rect">
            <a:avLst/>
          </a:prstGeom>
          <a:solidFill>
            <a:srgbClr val="0000FF"/>
          </a:solidFill>
          <a:ln w="9525">
            <a:solidFill>
              <a:schemeClr val="tx1"/>
            </a:solidFill>
            <a:miter lim="800000"/>
            <a:headEnd/>
            <a:tailEnd/>
          </a:ln>
        </p:spPr>
        <p:txBody>
          <a:bodyPr wrap="none" anchor="ctr"/>
          <a:lstStyle/>
          <a:p>
            <a:pPr algn="ctr" rtl="1"/>
            <a:r>
              <a:rPr lang="fr-FR" sz="1600">
                <a:solidFill>
                  <a:schemeClr val="tx2"/>
                </a:solidFill>
                <a:latin typeface="Arial Black" pitchFamily="34" charset="0"/>
              </a:rPr>
              <a:t>Les combustibles fossiles</a:t>
            </a:r>
            <a:r>
              <a:rPr lang="fr-FR">
                <a:latin typeface="Arial Black" pitchFamily="34" charset="0"/>
              </a:rPr>
              <a:t> </a:t>
            </a:r>
            <a:endParaRPr lang="fr-FR" sz="1400">
              <a:latin typeface="Arial Black" pitchFamily="34" charset="0"/>
            </a:endParaRPr>
          </a:p>
          <a:p>
            <a:pPr algn="ctr" rtl="1"/>
            <a:r>
              <a:rPr lang="fr-FR" sz="1400">
                <a:latin typeface="Arial Black" pitchFamily="34" charset="0"/>
              </a:rPr>
              <a:t>(</a:t>
            </a:r>
            <a:r>
              <a:rPr lang="fr-FR" sz="1400">
                <a:solidFill>
                  <a:schemeClr val="tx2"/>
                </a:solidFill>
                <a:latin typeface="Arial Black" pitchFamily="34" charset="0"/>
              </a:rPr>
              <a:t>carbarbon,p</a:t>
            </a:r>
            <a:r>
              <a:rPr lang="fr-FR" sz="1400">
                <a:solidFill>
                  <a:schemeClr val="tx2"/>
                </a:solidFill>
              </a:rPr>
              <a:t>é</a:t>
            </a:r>
            <a:r>
              <a:rPr lang="fr-FR" sz="1400">
                <a:solidFill>
                  <a:schemeClr val="tx2"/>
                </a:solidFill>
                <a:latin typeface="Arial Black" pitchFamily="34" charset="0"/>
              </a:rPr>
              <a:t>trole,gaz naturel</a:t>
            </a:r>
            <a:r>
              <a:rPr lang="fr-FR" sz="1400">
                <a:solidFill>
                  <a:schemeClr val="tx2"/>
                </a:solidFill>
              </a:rPr>
              <a:t>…</a:t>
            </a:r>
            <a:r>
              <a:rPr lang="fr-FR" sz="1400">
                <a:solidFill>
                  <a:schemeClr val="tx2"/>
                </a:solidFill>
                <a:latin typeface="Arial Black" pitchFamily="34" charset="0"/>
              </a:rPr>
              <a:t>)</a:t>
            </a:r>
            <a:endParaRPr lang="en-US" sz="1400">
              <a:solidFill>
                <a:schemeClr val="tx2"/>
              </a:solidFill>
              <a:latin typeface="Arial Black" pitchFamily="34" charset="0"/>
            </a:endParaRPr>
          </a:p>
        </p:txBody>
      </p:sp>
      <p:sp>
        <p:nvSpPr>
          <p:cNvPr id="14343" name="Rectangle 11"/>
          <p:cNvSpPr>
            <a:spLocks noChangeArrowheads="1"/>
          </p:cNvSpPr>
          <p:nvPr/>
        </p:nvSpPr>
        <p:spPr bwMode="auto">
          <a:xfrm>
            <a:off x="5724525" y="2997200"/>
            <a:ext cx="3240088" cy="792163"/>
          </a:xfrm>
          <a:prstGeom prst="rect">
            <a:avLst/>
          </a:prstGeom>
          <a:solidFill>
            <a:srgbClr val="0000FF"/>
          </a:solidFill>
          <a:ln w="9525">
            <a:solidFill>
              <a:schemeClr val="tx1"/>
            </a:solidFill>
            <a:miter lim="800000"/>
            <a:headEnd/>
            <a:tailEnd/>
          </a:ln>
        </p:spPr>
        <p:txBody>
          <a:bodyPr wrap="none" anchor="ctr"/>
          <a:lstStyle/>
          <a:p>
            <a:pPr algn="ctr" rtl="1"/>
            <a:r>
              <a:rPr lang="fr-FR" sz="1600">
                <a:solidFill>
                  <a:schemeClr val="tx2"/>
                </a:solidFill>
                <a:latin typeface="Arial Black" pitchFamily="34" charset="0"/>
              </a:rPr>
              <a:t>Nucl</a:t>
            </a:r>
            <a:r>
              <a:rPr lang="fr-FR" sz="1600">
                <a:solidFill>
                  <a:schemeClr val="tx2"/>
                </a:solidFill>
              </a:rPr>
              <a:t>é</a:t>
            </a:r>
            <a:r>
              <a:rPr lang="fr-FR" sz="1600">
                <a:solidFill>
                  <a:schemeClr val="tx2"/>
                </a:solidFill>
                <a:latin typeface="Arial Black" pitchFamily="34" charset="0"/>
              </a:rPr>
              <a:t>aires</a:t>
            </a:r>
          </a:p>
          <a:p>
            <a:pPr algn="ctr" rtl="1"/>
            <a:r>
              <a:rPr lang="fr-FR">
                <a:solidFill>
                  <a:schemeClr val="tx2"/>
                </a:solidFill>
                <a:latin typeface="Arial Black" pitchFamily="34" charset="0"/>
              </a:rPr>
              <a:t>(</a:t>
            </a:r>
            <a:r>
              <a:rPr lang="fr-FR" sz="1400">
                <a:solidFill>
                  <a:schemeClr val="tx2"/>
                </a:solidFill>
                <a:latin typeface="Arial Black" pitchFamily="34" charset="0"/>
              </a:rPr>
              <a:t>uranium,plutonium)</a:t>
            </a:r>
            <a:endParaRPr lang="en-US" sz="1400">
              <a:solidFill>
                <a:schemeClr val="tx2"/>
              </a:solidFill>
              <a:latin typeface="Arial Black" pitchFamily="34" charset="0"/>
            </a:endParaRPr>
          </a:p>
        </p:txBody>
      </p:sp>
      <p:sp>
        <p:nvSpPr>
          <p:cNvPr id="14344" name="Line 12"/>
          <p:cNvSpPr>
            <a:spLocks noChangeShapeType="1"/>
          </p:cNvSpPr>
          <p:nvPr/>
        </p:nvSpPr>
        <p:spPr bwMode="auto">
          <a:xfrm flipH="1">
            <a:off x="2051050" y="2133600"/>
            <a:ext cx="1081088" cy="0"/>
          </a:xfrm>
          <a:prstGeom prst="line">
            <a:avLst/>
          </a:prstGeom>
          <a:noFill/>
          <a:ln w="9525">
            <a:solidFill>
              <a:schemeClr val="tx1"/>
            </a:solidFill>
            <a:round/>
            <a:headEnd/>
            <a:tailEnd/>
          </a:ln>
        </p:spPr>
        <p:txBody>
          <a:bodyPr/>
          <a:lstStyle/>
          <a:p>
            <a:endParaRPr lang="fr-FR"/>
          </a:p>
        </p:txBody>
      </p:sp>
      <p:sp>
        <p:nvSpPr>
          <p:cNvPr id="14345" name="Line 13"/>
          <p:cNvSpPr>
            <a:spLocks noChangeShapeType="1"/>
          </p:cNvSpPr>
          <p:nvPr/>
        </p:nvSpPr>
        <p:spPr bwMode="auto">
          <a:xfrm>
            <a:off x="6372225" y="2133600"/>
            <a:ext cx="1152525" cy="0"/>
          </a:xfrm>
          <a:prstGeom prst="line">
            <a:avLst/>
          </a:prstGeom>
          <a:noFill/>
          <a:ln w="9525">
            <a:solidFill>
              <a:schemeClr val="tx1"/>
            </a:solidFill>
            <a:round/>
            <a:headEnd/>
            <a:tailEnd/>
          </a:ln>
        </p:spPr>
        <p:txBody>
          <a:bodyPr/>
          <a:lstStyle/>
          <a:p>
            <a:endParaRPr lang="fr-FR"/>
          </a:p>
        </p:txBody>
      </p:sp>
      <p:sp>
        <p:nvSpPr>
          <p:cNvPr id="14346" name="Line 14"/>
          <p:cNvSpPr>
            <a:spLocks noChangeShapeType="1"/>
          </p:cNvSpPr>
          <p:nvPr/>
        </p:nvSpPr>
        <p:spPr bwMode="auto">
          <a:xfrm>
            <a:off x="7524750" y="2133600"/>
            <a:ext cx="0" cy="863600"/>
          </a:xfrm>
          <a:prstGeom prst="line">
            <a:avLst/>
          </a:prstGeom>
          <a:noFill/>
          <a:ln w="9525">
            <a:solidFill>
              <a:schemeClr val="tx1"/>
            </a:solidFill>
            <a:round/>
            <a:headEnd/>
            <a:tailEnd type="triangle" w="med" len="med"/>
          </a:ln>
        </p:spPr>
        <p:txBody>
          <a:bodyPr/>
          <a:lstStyle/>
          <a:p>
            <a:endParaRPr lang="fr-FR"/>
          </a:p>
        </p:txBody>
      </p:sp>
      <p:sp>
        <p:nvSpPr>
          <p:cNvPr id="14347" name="Line 15"/>
          <p:cNvSpPr>
            <a:spLocks noChangeShapeType="1"/>
          </p:cNvSpPr>
          <p:nvPr/>
        </p:nvSpPr>
        <p:spPr bwMode="auto">
          <a:xfrm>
            <a:off x="2051050" y="2133600"/>
            <a:ext cx="0" cy="935038"/>
          </a:xfrm>
          <a:prstGeom prst="line">
            <a:avLst/>
          </a:prstGeom>
          <a:noFill/>
          <a:ln w="9525">
            <a:solidFill>
              <a:schemeClr val="tx1"/>
            </a:solidFill>
            <a:round/>
            <a:headEnd/>
            <a:tailEnd type="triangle" w="med" len="med"/>
          </a:ln>
        </p:spPr>
        <p:txBody>
          <a:bodyPr/>
          <a:lstStyle/>
          <a:p>
            <a:endParaRPr lang="fr-FR"/>
          </a:p>
        </p:txBody>
      </p:sp>
      <p:sp>
        <p:nvSpPr>
          <p:cNvPr id="6156" name="Rectangle 16"/>
          <p:cNvSpPr>
            <a:spLocks noChangeArrowheads="1"/>
          </p:cNvSpPr>
          <p:nvPr/>
        </p:nvSpPr>
        <p:spPr bwMode="auto">
          <a:xfrm>
            <a:off x="1403350" y="4292600"/>
            <a:ext cx="3455988" cy="338138"/>
          </a:xfrm>
          <a:prstGeom prst="rect">
            <a:avLst/>
          </a:prstGeom>
          <a:noFill/>
          <a:ln w="9525">
            <a:noFill/>
            <a:miter lim="800000"/>
            <a:headEnd/>
            <a:tailEnd/>
          </a:ln>
        </p:spPr>
        <p:txBody>
          <a:bodyPr>
            <a:spAutoFit/>
          </a:bodyPr>
          <a:lstStyle/>
          <a:p>
            <a:pPr>
              <a:defRPr/>
            </a:pPr>
            <a:r>
              <a:rPr lang="fr-FR" sz="1600" b="1" i="1" u="sng" dirty="0">
                <a:solidFill>
                  <a:schemeClr val="accent3">
                    <a:lumMod val="75000"/>
                  </a:schemeClr>
                </a:solidFill>
                <a:effectLst>
                  <a:outerShdw blurRad="38100" dist="38100" dir="2700000" algn="tl">
                    <a:srgbClr val="000000">
                      <a:alpha val="43137"/>
                    </a:srgbClr>
                  </a:outerShdw>
                </a:effectLst>
                <a:latin typeface="Arial Black" pitchFamily="34" charset="0"/>
              </a:rPr>
              <a:t>B- </a:t>
            </a:r>
            <a:r>
              <a:rPr lang="fr-FR" sz="1600" b="1" i="1" u="sng" dirty="0">
                <a:solidFill>
                  <a:schemeClr val="accent3">
                    <a:lumMod val="75000"/>
                  </a:schemeClr>
                </a:solidFill>
                <a:effectLst>
                  <a:outerShdw blurRad="38100" dist="38100" dir="2700000" algn="tl">
                    <a:srgbClr val="000000">
                      <a:alpha val="43137"/>
                    </a:srgbClr>
                  </a:outerShdw>
                </a:effectLst>
              </a:rPr>
              <a:t>É</a:t>
            </a:r>
            <a:r>
              <a:rPr lang="fr-FR" sz="1600" b="1" i="1" u="sng" dirty="0">
                <a:solidFill>
                  <a:schemeClr val="accent3">
                    <a:lumMod val="75000"/>
                  </a:schemeClr>
                </a:solidFill>
                <a:effectLst>
                  <a:outerShdw blurRad="38100" dist="38100" dir="2700000" algn="tl">
                    <a:srgbClr val="000000">
                      <a:alpha val="43137"/>
                    </a:srgbClr>
                  </a:outerShdw>
                </a:effectLst>
                <a:latin typeface="Arial Black" pitchFamily="34" charset="0"/>
              </a:rPr>
              <a:t>nergie renouvelable:</a:t>
            </a:r>
            <a:endParaRPr lang="en-US" sz="1600" b="1" i="1" u="sng" dirty="0">
              <a:solidFill>
                <a:schemeClr val="accent3">
                  <a:lumMod val="75000"/>
                </a:schemeClr>
              </a:solidFill>
              <a:effectLst>
                <a:outerShdw blurRad="38100" dist="38100" dir="2700000" algn="tl">
                  <a:srgbClr val="000000">
                    <a:alpha val="43137"/>
                  </a:srgbClr>
                </a:outerShdw>
              </a:effectLst>
              <a:latin typeface="Arial Black" pitchFamily="34" charset="0"/>
            </a:endParaRPr>
          </a:p>
        </p:txBody>
      </p:sp>
      <p:sp>
        <p:nvSpPr>
          <p:cNvPr id="6157" name="Text Box 17"/>
          <p:cNvSpPr txBox="1">
            <a:spLocks noChangeArrowheads="1"/>
          </p:cNvSpPr>
          <p:nvPr/>
        </p:nvSpPr>
        <p:spPr bwMode="auto">
          <a:xfrm>
            <a:off x="323850" y="5084763"/>
            <a:ext cx="8640763" cy="646112"/>
          </a:xfrm>
          <a:prstGeom prst="rect">
            <a:avLst/>
          </a:prstGeom>
          <a:noFill/>
          <a:ln w="9525">
            <a:noFill/>
            <a:miter lim="800000"/>
            <a:headEnd/>
            <a:tailEnd/>
          </a:ln>
        </p:spPr>
        <p:txBody>
          <a:bodyPr>
            <a:spAutoFit/>
          </a:bodyPr>
          <a:lstStyle/>
          <a:p>
            <a:pPr>
              <a:spcBef>
                <a:spcPct val="50000"/>
              </a:spcBef>
              <a:defRPr/>
            </a:pP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Une énergie renouvelable est une source d'</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hlinkClick r:id="rId3" tooltip="Énergie"/>
              </a:rPr>
              <a:t>énergie</a:t>
            </a:r>
            <a:r>
              <a:rPr lang="fr-FR"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se renouvelant assez rapidement pour être considérée comme inépuisable à échelle humaine de temps</a:t>
            </a:r>
            <a:r>
              <a:rPr lang="en-US" b="1" i="1" dirty="0">
                <a:solidFill>
                  <a:schemeClr val="bg2">
                    <a:lumMod val="20000"/>
                    <a:lumOff val="80000"/>
                  </a:schemeClr>
                </a:solidFill>
                <a:effectLst>
                  <a:outerShdw blurRad="38100" dist="38100" dir="2700000" algn="tl">
                    <a:srgbClr val="000000">
                      <a:alpha val="43137"/>
                    </a:srgbClr>
                  </a:outerShdw>
                </a:effectLst>
                <a:latin typeface="Calibri" pitchFamily="34" charset="0"/>
              </a:rPr>
              <a:t> </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2555875" y="188913"/>
            <a:ext cx="3887788" cy="431800"/>
          </a:xfrm>
          <a:prstGeom prst="rect">
            <a:avLst/>
          </a:prstGeom>
          <a:solidFill>
            <a:srgbClr val="0000FF"/>
          </a:solidFill>
          <a:ln w="9525">
            <a:solidFill>
              <a:schemeClr val="tx1"/>
            </a:solidFill>
            <a:miter lim="800000"/>
            <a:headEnd/>
            <a:tailEnd/>
          </a:ln>
        </p:spPr>
        <p:txBody>
          <a:bodyPr wrap="none" anchor="ctr"/>
          <a:lstStyle/>
          <a:p>
            <a:pPr algn="ctr" rtl="1"/>
            <a:r>
              <a:rPr lang="fr-FR">
                <a:solidFill>
                  <a:schemeClr val="tx2"/>
                </a:solidFill>
              </a:rPr>
              <a:t>É</a:t>
            </a:r>
            <a:r>
              <a:rPr lang="fr-FR">
                <a:solidFill>
                  <a:schemeClr val="tx2"/>
                </a:solidFill>
                <a:latin typeface="Arial Black" pitchFamily="34" charset="0"/>
              </a:rPr>
              <a:t>nergie renouvelable</a:t>
            </a:r>
            <a:endParaRPr lang="en-US">
              <a:solidFill>
                <a:schemeClr val="tx2"/>
              </a:solidFill>
              <a:latin typeface="Arial Black" pitchFamily="34" charset="0"/>
            </a:endParaRPr>
          </a:p>
        </p:txBody>
      </p:sp>
      <p:sp>
        <p:nvSpPr>
          <p:cNvPr id="15363" name="Rectangle 5"/>
          <p:cNvSpPr>
            <a:spLocks noChangeArrowheads="1"/>
          </p:cNvSpPr>
          <p:nvPr/>
        </p:nvSpPr>
        <p:spPr bwMode="auto">
          <a:xfrm>
            <a:off x="0" y="1484313"/>
            <a:ext cx="1296988"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olienne</a:t>
            </a:r>
            <a:r>
              <a:rPr lang="fr-FR">
                <a:latin typeface="Arial Black" pitchFamily="34" charset="0"/>
              </a:rPr>
              <a:t> </a:t>
            </a:r>
            <a:endParaRPr lang="en-US">
              <a:latin typeface="Arial Black" pitchFamily="34" charset="0"/>
            </a:endParaRPr>
          </a:p>
        </p:txBody>
      </p:sp>
      <p:sp>
        <p:nvSpPr>
          <p:cNvPr id="15364" name="Rectangle 6"/>
          <p:cNvSpPr>
            <a:spLocks noChangeArrowheads="1"/>
          </p:cNvSpPr>
          <p:nvPr/>
        </p:nvSpPr>
        <p:spPr bwMode="auto">
          <a:xfrm>
            <a:off x="1547813" y="1484313"/>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200">
                <a:solidFill>
                  <a:schemeClr val="tx2"/>
                </a:solidFill>
                <a:latin typeface="Arial Black" pitchFamily="34" charset="0"/>
              </a:rPr>
              <a:t>Geoth</a:t>
            </a:r>
            <a:r>
              <a:rPr lang="fr-FR" sz="1200">
                <a:solidFill>
                  <a:schemeClr val="tx2"/>
                </a:solidFill>
              </a:rPr>
              <a:t>é</a:t>
            </a:r>
            <a:r>
              <a:rPr lang="fr-FR" sz="1200">
                <a:solidFill>
                  <a:schemeClr val="tx2"/>
                </a:solidFill>
                <a:latin typeface="Arial Black" pitchFamily="34" charset="0"/>
              </a:rPr>
              <a:t>r</a:t>
            </a:r>
            <a:r>
              <a:rPr lang="fr-FR" sz="1200">
                <a:solidFill>
                  <a:schemeClr val="tx2"/>
                </a:solidFill>
              </a:rPr>
              <a:t>é</a:t>
            </a:r>
            <a:r>
              <a:rPr lang="fr-FR" sz="1200">
                <a:solidFill>
                  <a:schemeClr val="tx2"/>
                </a:solidFill>
                <a:latin typeface="Arial Black" pitchFamily="34" charset="0"/>
              </a:rPr>
              <a:t>mique</a:t>
            </a:r>
            <a:endParaRPr lang="en-US" sz="1200">
              <a:solidFill>
                <a:schemeClr val="tx2"/>
              </a:solidFill>
              <a:latin typeface="Arial Black" pitchFamily="34" charset="0"/>
            </a:endParaRPr>
          </a:p>
        </p:txBody>
      </p:sp>
      <p:sp>
        <p:nvSpPr>
          <p:cNvPr id="15365" name="Rectangle 7"/>
          <p:cNvSpPr>
            <a:spLocks noChangeArrowheads="1"/>
          </p:cNvSpPr>
          <p:nvPr/>
        </p:nvSpPr>
        <p:spPr bwMode="auto">
          <a:xfrm>
            <a:off x="3132138" y="1484313"/>
            <a:ext cx="1368425" cy="504825"/>
          </a:xfrm>
          <a:prstGeom prst="rect">
            <a:avLst/>
          </a:prstGeom>
          <a:solidFill>
            <a:srgbClr val="0000FF"/>
          </a:solidFill>
          <a:ln w="9525">
            <a:solidFill>
              <a:schemeClr val="tx1"/>
            </a:solidFill>
            <a:miter lim="800000"/>
            <a:headEnd/>
            <a:tailEnd/>
          </a:ln>
        </p:spPr>
        <p:txBody>
          <a:bodyPr wrap="none" anchor="ctr"/>
          <a:lstStyle/>
          <a:p>
            <a:pPr algn="ctr" rtl="1"/>
            <a:r>
              <a:rPr lang="fr-FR" sz="1200">
                <a:solidFill>
                  <a:schemeClr val="tx2"/>
                </a:solidFill>
                <a:latin typeface="Arial Black" pitchFamily="34" charset="0"/>
              </a:rPr>
              <a:t>Photovolta</a:t>
            </a:r>
            <a:r>
              <a:rPr lang="fr-FR" sz="1200">
                <a:solidFill>
                  <a:schemeClr val="tx2"/>
                </a:solidFill>
              </a:rPr>
              <a:t>ï</a:t>
            </a:r>
            <a:r>
              <a:rPr lang="fr-FR" sz="1200">
                <a:solidFill>
                  <a:schemeClr val="tx2"/>
                </a:solidFill>
                <a:latin typeface="Arial Black" pitchFamily="34" charset="0"/>
              </a:rPr>
              <a:t>que</a:t>
            </a:r>
            <a:r>
              <a:rPr lang="fr-FR">
                <a:latin typeface="Arial Black" pitchFamily="34" charset="0"/>
              </a:rPr>
              <a:t> </a:t>
            </a:r>
            <a:endParaRPr lang="en-US">
              <a:latin typeface="Arial Black" pitchFamily="34" charset="0"/>
            </a:endParaRPr>
          </a:p>
        </p:txBody>
      </p:sp>
      <p:sp>
        <p:nvSpPr>
          <p:cNvPr id="15366" name="Rectangle 8"/>
          <p:cNvSpPr>
            <a:spLocks noChangeArrowheads="1"/>
          </p:cNvSpPr>
          <p:nvPr/>
        </p:nvSpPr>
        <p:spPr bwMode="auto">
          <a:xfrm>
            <a:off x="4716463" y="1484313"/>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Biomasse</a:t>
            </a:r>
            <a:endParaRPr lang="en-US" sz="1400">
              <a:solidFill>
                <a:schemeClr val="tx2"/>
              </a:solidFill>
              <a:latin typeface="Arial Black" pitchFamily="34" charset="0"/>
            </a:endParaRPr>
          </a:p>
        </p:txBody>
      </p:sp>
      <p:sp>
        <p:nvSpPr>
          <p:cNvPr id="15367" name="Rectangle 9"/>
          <p:cNvSpPr>
            <a:spLocks noChangeArrowheads="1"/>
          </p:cNvSpPr>
          <p:nvPr/>
        </p:nvSpPr>
        <p:spPr bwMode="auto">
          <a:xfrm>
            <a:off x="6227763" y="1484313"/>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Biogaz</a:t>
            </a:r>
            <a:endParaRPr lang="en-US" sz="1400">
              <a:solidFill>
                <a:schemeClr val="tx2"/>
              </a:solidFill>
              <a:latin typeface="Arial Black" pitchFamily="34" charset="0"/>
            </a:endParaRPr>
          </a:p>
        </p:txBody>
      </p:sp>
      <p:sp>
        <p:nvSpPr>
          <p:cNvPr id="15368" name="Rectangle 10"/>
          <p:cNvSpPr>
            <a:spLocks noChangeArrowheads="1"/>
          </p:cNvSpPr>
          <p:nvPr/>
        </p:nvSpPr>
        <p:spPr bwMode="auto">
          <a:xfrm>
            <a:off x="7847013" y="1484313"/>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Hydraulique</a:t>
            </a:r>
            <a:endParaRPr lang="en-US" sz="1400">
              <a:solidFill>
                <a:schemeClr val="tx2"/>
              </a:solidFill>
              <a:latin typeface="Arial Black" pitchFamily="34" charset="0"/>
            </a:endParaRPr>
          </a:p>
        </p:txBody>
      </p:sp>
      <p:sp>
        <p:nvSpPr>
          <p:cNvPr id="15369" name="Line 11"/>
          <p:cNvSpPr>
            <a:spLocks noChangeShapeType="1"/>
          </p:cNvSpPr>
          <p:nvPr/>
        </p:nvSpPr>
        <p:spPr bwMode="auto">
          <a:xfrm flipH="1">
            <a:off x="611188" y="404813"/>
            <a:ext cx="1944687" cy="0"/>
          </a:xfrm>
          <a:prstGeom prst="line">
            <a:avLst/>
          </a:prstGeom>
          <a:noFill/>
          <a:ln w="28575">
            <a:solidFill>
              <a:srgbClr val="00FF00"/>
            </a:solidFill>
            <a:round/>
            <a:headEnd/>
            <a:tailEnd/>
          </a:ln>
        </p:spPr>
        <p:txBody>
          <a:bodyPr/>
          <a:lstStyle/>
          <a:p>
            <a:endParaRPr lang="fr-FR"/>
          </a:p>
        </p:txBody>
      </p:sp>
      <p:sp>
        <p:nvSpPr>
          <p:cNvPr id="15370" name="Line 12"/>
          <p:cNvSpPr>
            <a:spLocks noChangeShapeType="1"/>
          </p:cNvSpPr>
          <p:nvPr/>
        </p:nvSpPr>
        <p:spPr bwMode="auto">
          <a:xfrm>
            <a:off x="6443663" y="404813"/>
            <a:ext cx="2305050" cy="0"/>
          </a:xfrm>
          <a:prstGeom prst="line">
            <a:avLst/>
          </a:prstGeom>
          <a:noFill/>
          <a:ln w="28575">
            <a:solidFill>
              <a:srgbClr val="00FF00"/>
            </a:solidFill>
            <a:round/>
            <a:headEnd/>
            <a:tailEnd/>
          </a:ln>
        </p:spPr>
        <p:txBody>
          <a:bodyPr/>
          <a:lstStyle/>
          <a:p>
            <a:endParaRPr lang="fr-FR"/>
          </a:p>
        </p:txBody>
      </p:sp>
      <p:sp>
        <p:nvSpPr>
          <p:cNvPr id="15371" name="Line 13"/>
          <p:cNvSpPr>
            <a:spLocks noChangeShapeType="1"/>
          </p:cNvSpPr>
          <p:nvPr/>
        </p:nvSpPr>
        <p:spPr bwMode="auto">
          <a:xfrm>
            <a:off x="8748713" y="404813"/>
            <a:ext cx="0" cy="1079500"/>
          </a:xfrm>
          <a:prstGeom prst="line">
            <a:avLst/>
          </a:prstGeom>
          <a:noFill/>
          <a:ln w="28575">
            <a:solidFill>
              <a:srgbClr val="00FF00"/>
            </a:solidFill>
            <a:round/>
            <a:headEnd/>
            <a:tailEnd type="triangle" w="med" len="med"/>
          </a:ln>
        </p:spPr>
        <p:txBody>
          <a:bodyPr/>
          <a:lstStyle/>
          <a:p>
            <a:endParaRPr lang="fr-FR"/>
          </a:p>
        </p:txBody>
      </p:sp>
      <p:sp>
        <p:nvSpPr>
          <p:cNvPr id="15372" name="Line 15"/>
          <p:cNvSpPr>
            <a:spLocks noChangeShapeType="1"/>
          </p:cNvSpPr>
          <p:nvPr/>
        </p:nvSpPr>
        <p:spPr bwMode="auto">
          <a:xfrm>
            <a:off x="611188" y="404813"/>
            <a:ext cx="0" cy="1079500"/>
          </a:xfrm>
          <a:prstGeom prst="line">
            <a:avLst/>
          </a:prstGeom>
          <a:noFill/>
          <a:ln w="28575">
            <a:solidFill>
              <a:srgbClr val="00FF00"/>
            </a:solidFill>
            <a:round/>
            <a:headEnd/>
            <a:tailEnd type="triangle" w="med" len="med"/>
          </a:ln>
        </p:spPr>
        <p:txBody>
          <a:bodyPr/>
          <a:lstStyle/>
          <a:p>
            <a:endParaRPr lang="fr-FR"/>
          </a:p>
        </p:txBody>
      </p:sp>
      <p:sp>
        <p:nvSpPr>
          <p:cNvPr id="15373" name="Line 16"/>
          <p:cNvSpPr>
            <a:spLocks noChangeShapeType="1"/>
          </p:cNvSpPr>
          <p:nvPr/>
        </p:nvSpPr>
        <p:spPr bwMode="auto">
          <a:xfrm>
            <a:off x="1979613" y="404813"/>
            <a:ext cx="0" cy="1079500"/>
          </a:xfrm>
          <a:prstGeom prst="line">
            <a:avLst/>
          </a:prstGeom>
          <a:noFill/>
          <a:ln w="28575">
            <a:solidFill>
              <a:srgbClr val="00FF00"/>
            </a:solidFill>
            <a:round/>
            <a:headEnd/>
            <a:tailEnd type="triangle" w="med" len="med"/>
          </a:ln>
        </p:spPr>
        <p:txBody>
          <a:bodyPr/>
          <a:lstStyle/>
          <a:p>
            <a:endParaRPr lang="fr-FR"/>
          </a:p>
        </p:txBody>
      </p:sp>
      <p:sp>
        <p:nvSpPr>
          <p:cNvPr id="15374" name="Line 17"/>
          <p:cNvSpPr>
            <a:spLocks noChangeShapeType="1"/>
          </p:cNvSpPr>
          <p:nvPr/>
        </p:nvSpPr>
        <p:spPr bwMode="auto">
          <a:xfrm>
            <a:off x="7092950" y="404813"/>
            <a:ext cx="0" cy="1079500"/>
          </a:xfrm>
          <a:prstGeom prst="line">
            <a:avLst/>
          </a:prstGeom>
          <a:noFill/>
          <a:ln w="28575">
            <a:solidFill>
              <a:srgbClr val="00FF00"/>
            </a:solidFill>
            <a:round/>
            <a:headEnd/>
            <a:tailEnd type="triangle" w="med" len="med"/>
          </a:ln>
        </p:spPr>
        <p:txBody>
          <a:bodyPr/>
          <a:lstStyle/>
          <a:p>
            <a:endParaRPr lang="fr-FR"/>
          </a:p>
        </p:txBody>
      </p:sp>
      <p:sp>
        <p:nvSpPr>
          <p:cNvPr id="15375" name="Line 18"/>
          <p:cNvSpPr>
            <a:spLocks noChangeShapeType="1"/>
          </p:cNvSpPr>
          <p:nvPr/>
        </p:nvSpPr>
        <p:spPr bwMode="auto">
          <a:xfrm>
            <a:off x="5364163" y="620713"/>
            <a:ext cx="0" cy="863600"/>
          </a:xfrm>
          <a:prstGeom prst="line">
            <a:avLst/>
          </a:prstGeom>
          <a:noFill/>
          <a:ln w="28575">
            <a:solidFill>
              <a:srgbClr val="00FF00"/>
            </a:solidFill>
            <a:round/>
            <a:headEnd/>
            <a:tailEnd type="triangle" w="med" len="med"/>
          </a:ln>
        </p:spPr>
        <p:txBody>
          <a:bodyPr/>
          <a:lstStyle/>
          <a:p>
            <a:endParaRPr lang="fr-FR"/>
          </a:p>
        </p:txBody>
      </p:sp>
      <p:sp>
        <p:nvSpPr>
          <p:cNvPr id="15376" name="Line 19"/>
          <p:cNvSpPr>
            <a:spLocks noChangeShapeType="1"/>
          </p:cNvSpPr>
          <p:nvPr/>
        </p:nvSpPr>
        <p:spPr bwMode="auto">
          <a:xfrm>
            <a:off x="3708400" y="620713"/>
            <a:ext cx="0" cy="863600"/>
          </a:xfrm>
          <a:prstGeom prst="line">
            <a:avLst/>
          </a:prstGeom>
          <a:noFill/>
          <a:ln w="28575">
            <a:solidFill>
              <a:srgbClr val="00FF00"/>
            </a:solidFill>
            <a:round/>
            <a:headEnd/>
            <a:tailEnd type="triangle" w="med" len="med"/>
          </a:ln>
        </p:spPr>
        <p:txBody>
          <a:bodyPr/>
          <a:lstStyle/>
          <a:p>
            <a:endParaRPr lang="fr-FR"/>
          </a:p>
        </p:txBody>
      </p:sp>
      <p:sp>
        <p:nvSpPr>
          <p:cNvPr id="15377" name="Line 20"/>
          <p:cNvSpPr>
            <a:spLocks noChangeShapeType="1"/>
          </p:cNvSpPr>
          <p:nvPr/>
        </p:nvSpPr>
        <p:spPr bwMode="auto">
          <a:xfrm>
            <a:off x="4572000" y="2636838"/>
            <a:ext cx="0" cy="4221162"/>
          </a:xfrm>
          <a:prstGeom prst="line">
            <a:avLst/>
          </a:prstGeom>
          <a:noFill/>
          <a:ln w="9525">
            <a:solidFill>
              <a:schemeClr val="tx1"/>
            </a:solidFill>
            <a:round/>
            <a:headEnd/>
            <a:tailEnd/>
          </a:ln>
        </p:spPr>
        <p:txBody>
          <a:bodyPr/>
          <a:lstStyle/>
          <a:p>
            <a:endParaRPr lang="fr-FR"/>
          </a:p>
        </p:txBody>
      </p:sp>
      <p:sp>
        <p:nvSpPr>
          <p:cNvPr id="15378" name="Text Box 21"/>
          <p:cNvSpPr txBox="1">
            <a:spLocks noChangeArrowheads="1"/>
          </p:cNvSpPr>
          <p:nvPr/>
        </p:nvSpPr>
        <p:spPr bwMode="auto">
          <a:xfrm>
            <a:off x="0" y="3357563"/>
            <a:ext cx="4500563" cy="942975"/>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Le terme </a:t>
            </a:r>
            <a:r>
              <a:rPr lang="fr-FR" sz="1400">
                <a:solidFill>
                  <a:schemeClr val="tx2"/>
                </a:solidFill>
              </a:rPr>
              <a:t>«</a:t>
            </a:r>
            <a:r>
              <a:rPr lang="fr-FR" sz="1400">
                <a:solidFill>
                  <a:schemeClr val="tx2"/>
                </a:solidFill>
                <a:latin typeface="Arial Black" pitchFamily="34" charset="0"/>
              </a:rPr>
              <a:t> biomasse </a:t>
            </a:r>
            <a:r>
              <a:rPr lang="fr-FR" sz="1400">
                <a:solidFill>
                  <a:schemeClr val="tx2"/>
                </a:solidFill>
              </a:rPr>
              <a:t>»</a:t>
            </a:r>
            <a:r>
              <a:rPr lang="fr-FR" sz="1400">
                <a:solidFill>
                  <a:schemeClr val="tx2"/>
                </a:solidFill>
                <a:latin typeface="Arial Black" pitchFamily="34" charset="0"/>
              </a:rPr>
              <a:t> d</a:t>
            </a:r>
            <a:r>
              <a:rPr lang="fr-FR" sz="1400">
                <a:solidFill>
                  <a:schemeClr val="tx2"/>
                </a:solidFill>
              </a:rPr>
              <a:t>é</a:t>
            </a:r>
            <a:r>
              <a:rPr lang="fr-FR" sz="1400">
                <a:solidFill>
                  <a:schemeClr val="tx2"/>
                </a:solidFill>
                <a:latin typeface="Arial Black" pitchFamily="34" charset="0"/>
              </a:rPr>
              <a:t>signe </a:t>
            </a:r>
            <a:r>
              <a:rPr lang="fr-FR" sz="1400">
                <a:solidFill>
                  <a:schemeClr val="tx2"/>
                </a:solidFill>
              </a:rPr>
              <a:t>é</a:t>
            </a:r>
            <a:r>
              <a:rPr lang="fr-FR" sz="1400">
                <a:solidFill>
                  <a:schemeClr val="tx2"/>
                </a:solidFill>
                <a:latin typeface="Arial Black" pitchFamily="34" charset="0"/>
              </a:rPr>
              <a:t>galement l'</a:t>
            </a:r>
            <a:r>
              <a:rPr lang="fr-FR" sz="1400">
                <a:solidFill>
                  <a:schemeClr val="tx2"/>
                </a:solidFill>
              </a:rPr>
              <a:t>é</a:t>
            </a:r>
            <a:r>
              <a:rPr lang="fr-FR" sz="1400">
                <a:solidFill>
                  <a:schemeClr val="tx2"/>
                </a:solidFill>
                <a:latin typeface="Arial Black" pitchFamily="34" charset="0"/>
              </a:rPr>
              <a:t>nergie r</a:t>
            </a:r>
            <a:r>
              <a:rPr lang="fr-FR" sz="1400">
                <a:solidFill>
                  <a:schemeClr val="tx2"/>
                </a:solidFill>
              </a:rPr>
              <a:t>é</a:t>
            </a:r>
            <a:r>
              <a:rPr lang="fr-FR" sz="1400">
                <a:solidFill>
                  <a:schemeClr val="tx2"/>
                </a:solidFill>
                <a:latin typeface="Arial Black" pitchFamily="34" charset="0"/>
              </a:rPr>
              <a:t>cup</a:t>
            </a:r>
            <a:r>
              <a:rPr lang="fr-FR" sz="1400">
                <a:solidFill>
                  <a:schemeClr val="tx2"/>
                </a:solidFill>
              </a:rPr>
              <a:t>é</a:t>
            </a:r>
            <a:r>
              <a:rPr lang="fr-FR" sz="1400">
                <a:solidFill>
                  <a:schemeClr val="tx2"/>
                </a:solidFill>
                <a:latin typeface="Arial Black" pitchFamily="34" charset="0"/>
              </a:rPr>
              <a:t>rable </a:t>
            </a:r>
            <a:r>
              <a:rPr lang="fr-FR" sz="1400">
                <a:solidFill>
                  <a:schemeClr val="tx2"/>
                </a:solidFill>
              </a:rPr>
              <a:t>à</a:t>
            </a:r>
            <a:r>
              <a:rPr lang="fr-FR" sz="1400">
                <a:solidFill>
                  <a:schemeClr val="tx2"/>
                </a:solidFill>
                <a:latin typeface="Arial Black" pitchFamily="34" charset="0"/>
              </a:rPr>
              <a:t> partir de diff</a:t>
            </a:r>
            <a:r>
              <a:rPr lang="fr-FR" sz="1400">
                <a:solidFill>
                  <a:schemeClr val="tx2"/>
                </a:solidFill>
              </a:rPr>
              <a:t>é</a:t>
            </a:r>
            <a:r>
              <a:rPr lang="fr-FR" sz="1400">
                <a:solidFill>
                  <a:schemeClr val="tx2"/>
                </a:solidFill>
                <a:latin typeface="Arial Black" pitchFamily="34" charset="0"/>
              </a:rPr>
              <a:t>rentes mati</a:t>
            </a:r>
            <a:r>
              <a:rPr lang="fr-FR" sz="1400">
                <a:solidFill>
                  <a:schemeClr val="tx2"/>
                </a:solidFill>
              </a:rPr>
              <a:t>è</a:t>
            </a:r>
            <a:r>
              <a:rPr lang="fr-FR" sz="1400">
                <a:solidFill>
                  <a:schemeClr val="tx2"/>
                </a:solidFill>
                <a:latin typeface="Arial Black" pitchFamily="34" charset="0"/>
              </a:rPr>
              <a:t>res organiques (bois, d</a:t>
            </a:r>
            <a:r>
              <a:rPr lang="fr-FR" sz="1400">
                <a:solidFill>
                  <a:schemeClr val="tx2"/>
                </a:solidFill>
              </a:rPr>
              <a:t>é</a:t>
            </a:r>
            <a:r>
              <a:rPr lang="fr-FR" sz="1400">
                <a:solidFill>
                  <a:schemeClr val="tx2"/>
                </a:solidFill>
                <a:latin typeface="Arial Black" pitchFamily="34" charset="0"/>
              </a:rPr>
              <a:t>chets, cultures), par combustion ou autre proc</a:t>
            </a:r>
            <a:r>
              <a:rPr lang="fr-FR" sz="1400">
                <a:solidFill>
                  <a:schemeClr val="tx2"/>
                </a:solidFill>
              </a:rPr>
              <a:t>é</a:t>
            </a:r>
            <a:r>
              <a:rPr lang="fr-FR" sz="1400">
                <a:solidFill>
                  <a:schemeClr val="tx2"/>
                </a:solidFill>
                <a:latin typeface="Arial Black" pitchFamily="34" charset="0"/>
              </a:rPr>
              <a:t>d</a:t>
            </a:r>
            <a:r>
              <a:rPr lang="fr-FR" sz="1400">
                <a:solidFill>
                  <a:schemeClr val="tx2"/>
                </a:solidFill>
              </a:rPr>
              <a:t>é</a:t>
            </a:r>
            <a:endParaRPr lang="en-US" sz="1400">
              <a:solidFill>
                <a:schemeClr val="tx2"/>
              </a:solidFill>
              <a:latin typeface="Arial Black" pitchFamily="34" charset="0"/>
            </a:endParaRPr>
          </a:p>
        </p:txBody>
      </p:sp>
      <p:sp>
        <p:nvSpPr>
          <p:cNvPr id="15379" name="Rectangle 23"/>
          <p:cNvSpPr>
            <a:spLocks noChangeArrowheads="1"/>
          </p:cNvSpPr>
          <p:nvPr/>
        </p:nvSpPr>
        <p:spPr bwMode="auto">
          <a:xfrm>
            <a:off x="0" y="2636838"/>
            <a:ext cx="1296988"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Biomasse</a:t>
            </a:r>
            <a:endParaRPr lang="en-US" sz="1400">
              <a:solidFill>
                <a:schemeClr val="tx2"/>
              </a:solidFill>
              <a:latin typeface="Arial Black" pitchFamily="34" charset="0"/>
            </a:endParaRPr>
          </a:p>
        </p:txBody>
      </p:sp>
      <p:pic>
        <p:nvPicPr>
          <p:cNvPr id="15380" name="Picture 24" descr="Chaufferie à bois"/>
          <p:cNvPicPr>
            <a:picLocks noChangeAspect="1" noChangeArrowheads="1"/>
          </p:cNvPicPr>
          <p:nvPr/>
        </p:nvPicPr>
        <p:blipFill>
          <a:blip r:embed="rId2" cstate="print"/>
          <a:srcRect/>
          <a:stretch>
            <a:fillRect/>
          </a:stretch>
        </p:blipFill>
        <p:spPr bwMode="auto">
          <a:xfrm>
            <a:off x="0" y="4437063"/>
            <a:ext cx="4500563" cy="2257425"/>
          </a:xfrm>
          <a:prstGeom prst="rect">
            <a:avLst/>
          </a:prstGeom>
          <a:noFill/>
          <a:ln w="9525">
            <a:noFill/>
            <a:miter lim="800000"/>
            <a:headEnd/>
            <a:tailEnd/>
          </a:ln>
        </p:spPr>
      </p:pic>
      <p:sp>
        <p:nvSpPr>
          <p:cNvPr id="15381" name="Rectangle 25"/>
          <p:cNvSpPr>
            <a:spLocks noChangeArrowheads="1"/>
          </p:cNvSpPr>
          <p:nvPr/>
        </p:nvSpPr>
        <p:spPr bwMode="auto">
          <a:xfrm>
            <a:off x="4572000" y="2636838"/>
            <a:ext cx="1296988"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Biogaz</a:t>
            </a:r>
            <a:endParaRPr lang="en-US" sz="1400">
              <a:solidFill>
                <a:schemeClr val="tx2"/>
              </a:solidFill>
              <a:latin typeface="Arial Black" pitchFamily="34" charset="0"/>
            </a:endParaRPr>
          </a:p>
        </p:txBody>
      </p:sp>
      <p:sp>
        <p:nvSpPr>
          <p:cNvPr id="15382" name="Text Box 28"/>
          <p:cNvSpPr txBox="1">
            <a:spLocks noChangeArrowheads="1"/>
          </p:cNvSpPr>
          <p:nvPr/>
        </p:nvSpPr>
        <p:spPr bwMode="auto">
          <a:xfrm>
            <a:off x="4643438" y="3500438"/>
            <a:ext cx="3744912" cy="942975"/>
          </a:xfrm>
          <a:prstGeom prst="rect">
            <a:avLst/>
          </a:prstGeom>
          <a:noFill/>
          <a:ln w="9525">
            <a:noFill/>
            <a:miter lim="800000"/>
            <a:headEnd/>
            <a:tailEnd/>
          </a:ln>
        </p:spPr>
        <p:txBody>
          <a:bodyPr>
            <a:spAutoFit/>
          </a:bodyPr>
          <a:lstStyle/>
          <a:p>
            <a:pPr>
              <a:spcBef>
                <a:spcPct val="50000"/>
              </a:spcBef>
            </a:pPr>
            <a:r>
              <a:rPr lang="fr-FR" sz="1400">
                <a:solidFill>
                  <a:schemeClr val="tx2"/>
                </a:solidFill>
                <a:latin typeface="Arial Black" pitchFamily="34" charset="0"/>
              </a:rPr>
              <a:t>Le biogaz est un gaz compos</a:t>
            </a:r>
            <a:r>
              <a:rPr lang="fr-FR" sz="1400">
                <a:solidFill>
                  <a:schemeClr val="tx2"/>
                </a:solidFill>
              </a:rPr>
              <a:t>é</a:t>
            </a:r>
            <a:r>
              <a:rPr lang="fr-FR" sz="1400">
                <a:solidFill>
                  <a:schemeClr val="tx2"/>
                </a:solidFill>
                <a:latin typeface="Arial Black" pitchFamily="34" charset="0"/>
              </a:rPr>
              <a:t> de dioxyde de carbone (CO2), m</a:t>
            </a:r>
            <a:r>
              <a:rPr lang="fr-FR" sz="1400">
                <a:solidFill>
                  <a:schemeClr val="tx2"/>
                </a:solidFill>
              </a:rPr>
              <a:t>é</a:t>
            </a:r>
            <a:r>
              <a:rPr lang="fr-FR" sz="1400">
                <a:solidFill>
                  <a:schemeClr val="tx2"/>
                </a:solidFill>
                <a:latin typeface="Arial Black" pitchFamily="34" charset="0"/>
              </a:rPr>
              <a:t>thane (CH4) combustible, d'hydrog</a:t>
            </a:r>
            <a:r>
              <a:rPr lang="fr-FR" sz="1400">
                <a:solidFill>
                  <a:schemeClr val="tx2"/>
                </a:solidFill>
              </a:rPr>
              <a:t>è</a:t>
            </a:r>
            <a:r>
              <a:rPr lang="fr-FR" sz="1400">
                <a:solidFill>
                  <a:schemeClr val="tx2"/>
                </a:solidFill>
                <a:latin typeface="Arial Black" pitchFamily="34" charset="0"/>
              </a:rPr>
              <a:t>ne sulfur</a:t>
            </a:r>
            <a:r>
              <a:rPr lang="fr-FR" sz="1400">
                <a:solidFill>
                  <a:schemeClr val="tx2"/>
                </a:solidFill>
              </a:rPr>
              <a:t>é</a:t>
            </a:r>
            <a:r>
              <a:rPr lang="fr-FR" sz="1400">
                <a:solidFill>
                  <a:schemeClr val="tx2"/>
                </a:solidFill>
                <a:latin typeface="Arial Black" pitchFamily="34" charset="0"/>
              </a:rPr>
              <a:t> (H2S) et de vapeur d'eau</a:t>
            </a:r>
            <a:r>
              <a:rPr lang="en-US" sz="1400">
                <a:solidFill>
                  <a:schemeClr val="tx2"/>
                </a:solidFill>
                <a:latin typeface="Arial Black" pitchFamily="34" charset="0"/>
              </a:rPr>
              <a:t> </a:t>
            </a:r>
          </a:p>
        </p:txBody>
      </p:sp>
      <p:sp>
        <p:nvSpPr>
          <p:cNvPr id="15383" name="Line 29"/>
          <p:cNvSpPr>
            <a:spLocks noChangeShapeType="1"/>
          </p:cNvSpPr>
          <p:nvPr/>
        </p:nvSpPr>
        <p:spPr bwMode="auto">
          <a:xfrm>
            <a:off x="0" y="2636838"/>
            <a:ext cx="9144000" cy="0"/>
          </a:xfrm>
          <a:prstGeom prst="line">
            <a:avLst/>
          </a:prstGeom>
          <a:noFill/>
          <a:ln w="9525">
            <a:solidFill>
              <a:schemeClr val="tx1"/>
            </a:solidFill>
            <a:round/>
            <a:headEnd/>
            <a:tailEnd/>
          </a:ln>
        </p:spPr>
        <p:txBody>
          <a:bodyPr/>
          <a:lstStyle/>
          <a:p>
            <a:endParaRPr lang="fr-F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4"/>
          <p:cNvSpPr>
            <a:spLocks noChangeShapeType="1"/>
          </p:cNvSpPr>
          <p:nvPr/>
        </p:nvSpPr>
        <p:spPr bwMode="auto">
          <a:xfrm>
            <a:off x="4643438" y="0"/>
            <a:ext cx="0" cy="6858000"/>
          </a:xfrm>
          <a:prstGeom prst="line">
            <a:avLst/>
          </a:prstGeom>
          <a:noFill/>
          <a:ln w="9525">
            <a:solidFill>
              <a:schemeClr val="tx1"/>
            </a:solidFill>
            <a:round/>
            <a:headEnd/>
            <a:tailEnd/>
          </a:ln>
        </p:spPr>
        <p:txBody>
          <a:bodyPr/>
          <a:lstStyle/>
          <a:p>
            <a:endParaRPr lang="fr-FR"/>
          </a:p>
        </p:txBody>
      </p:sp>
      <p:sp>
        <p:nvSpPr>
          <p:cNvPr id="16387" name="Line 5"/>
          <p:cNvSpPr>
            <a:spLocks noChangeShapeType="1"/>
          </p:cNvSpPr>
          <p:nvPr/>
        </p:nvSpPr>
        <p:spPr bwMode="auto">
          <a:xfrm>
            <a:off x="0" y="3357563"/>
            <a:ext cx="9144000" cy="0"/>
          </a:xfrm>
          <a:prstGeom prst="line">
            <a:avLst/>
          </a:prstGeom>
          <a:noFill/>
          <a:ln w="9525">
            <a:solidFill>
              <a:schemeClr val="tx1"/>
            </a:solidFill>
            <a:round/>
            <a:headEnd/>
            <a:tailEnd/>
          </a:ln>
        </p:spPr>
        <p:txBody>
          <a:bodyPr/>
          <a:lstStyle/>
          <a:p>
            <a:endParaRPr lang="fr-FR"/>
          </a:p>
        </p:txBody>
      </p:sp>
      <p:sp>
        <p:nvSpPr>
          <p:cNvPr id="16388" name="Rectangle 6"/>
          <p:cNvSpPr>
            <a:spLocks noChangeArrowheads="1"/>
          </p:cNvSpPr>
          <p:nvPr/>
        </p:nvSpPr>
        <p:spPr bwMode="auto">
          <a:xfrm>
            <a:off x="4643438" y="3357563"/>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latin typeface="Arial Black" pitchFamily="34" charset="0"/>
              </a:rPr>
              <a:t>Hydraulique</a:t>
            </a:r>
            <a:endParaRPr lang="en-US" sz="1400">
              <a:solidFill>
                <a:schemeClr val="tx2"/>
              </a:solidFill>
              <a:latin typeface="Arial Black" pitchFamily="34" charset="0"/>
            </a:endParaRPr>
          </a:p>
        </p:txBody>
      </p:sp>
      <p:sp>
        <p:nvSpPr>
          <p:cNvPr id="16389" name="Rectangle 7"/>
          <p:cNvSpPr>
            <a:spLocks noChangeArrowheads="1"/>
          </p:cNvSpPr>
          <p:nvPr/>
        </p:nvSpPr>
        <p:spPr bwMode="auto">
          <a:xfrm>
            <a:off x="0" y="0"/>
            <a:ext cx="1296988" cy="504825"/>
          </a:xfrm>
          <a:prstGeom prst="rect">
            <a:avLst/>
          </a:prstGeom>
          <a:solidFill>
            <a:srgbClr val="0000FF"/>
          </a:solidFill>
          <a:ln w="9525">
            <a:solidFill>
              <a:schemeClr val="tx1"/>
            </a:solidFill>
            <a:miter lim="800000"/>
            <a:headEnd/>
            <a:tailEnd/>
          </a:ln>
        </p:spPr>
        <p:txBody>
          <a:bodyPr wrap="none" anchor="ctr"/>
          <a:lstStyle/>
          <a:p>
            <a:pPr algn="ctr" rtl="1"/>
            <a:r>
              <a:rPr lang="fr-FR" sz="1400">
                <a:solidFill>
                  <a:schemeClr val="tx2"/>
                </a:solidFill>
              </a:rPr>
              <a:t>É</a:t>
            </a:r>
            <a:r>
              <a:rPr lang="fr-FR" sz="1400">
                <a:solidFill>
                  <a:schemeClr val="tx2"/>
                </a:solidFill>
                <a:latin typeface="Arial Black" pitchFamily="34" charset="0"/>
              </a:rPr>
              <a:t>olienne</a:t>
            </a:r>
            <a:r>
              <a:rPr lang="fr-FR">
                <a:latin typeface="Arial Black" pitchFamily="34" charset="0"/>
              </a:rPr>
              <a:t> </a:t>
            </a:r>
            <a:endParaRPr lang="en-US">
              <a:latin typeface="Arial Black" pitchFamily="34" charset="0"/>
            </a:endParaRPr>
          </a:p>
        </p:txBody>
      </p:sp>
      <p:sp>
        <p:nvSpPr>
          <p:cNvPr id="16390" name="Rectangle 8"/>
          <p:cNvSpPr>
            <a:spLocks noChangeArrowheads="1"/>
          </p:cNvSpPr>
          <p:nvPr/>
        </p:nvSpPr>
        <p:spPr bwMode="auto">
          <a:xfrm>
            <a:off x="4643438" y="0"/>
            <a:ext cx="1296987" cy="504825"/>
          </a:xfrm>
          <a:prstGeom prst="rect">
            <a:avLst/>
          </a:prstGeom>
          <a:solidFill>
            <a:srgbClr val="0000FF"/>
          </a:solidFill>
          <a:ln w="9525">
            <a:solidFill>
              <a:schemeClr val="tx1"/>
            </a:solidFill>
            <a:miter lim="800000"/>
            <a:headEnd/>
            <a:tailEnd/>
          </a:ln>
        </p:spPr>
        <p:txBody>
          <a:bodyPr wrap="none" anchor="ctr"/>
          <a:lstStyle/>
          <a:p>
            <a:pPr algn="ctr" rtl="1"/>
            <a:r>
              <a:rPr lang="fr-FR" sz="1200">
                <a:solidFill>
                  <a:schemeClr val="tx2"/>
                </a:solidFill>
                <a:latin typeface="Arial Black" pitchFamily="34" charset="0"/>
              </a:rPr>
              <a:t>Geoth</a:t>
            </a:r>
            <a:r>
              <a:rPr lang="fr-FR" sz="1200">
                <a:solidFill>
                  <a:schemeClr val="tx2"/>
                </a:solidFill>
              </a:rPr>
              <a:t>é</a:t>
            </a:r>
            <a:r>
              <a:rPr lang="fr-FR" sz="1200">
                <a:solidFill>
                  <a:schemeClr val="tx2"/>
                </a:solidFill>
                <a:latin typeface="Arial Black" pitchFamily="34" charset="0"/>
              </a:rPr>
              <a:t>r</a:t>
            </a:r>
            <a:r>
              <a:rPr lang="fr-FR" sz="1200">
                <a:solidFill>
                  <a:schemeClr val="tx2"/>
                </a:solidFill>
              </a:rPr>
              <a:t>é</a:t>
            </a:r>
            <a:r>
              <a:rPr lang="fr-FR" sz="1200">
                <a:solidFill>
                  <a:schemeClr val="tx2"/>
                </a:solidFill>
                <a:latin typeface="Arial Black" pitchFamily="34" charset="0"/>
              </a:rPr>
              <a:t>mique</a:t>
            </a:r>
            <a:endParaRPr lang="en-US" sz="1200">
              <a:solidFill>
                <a:schemeClr val="tx2"/>
              </a:solidFill>
              <a:latin typeface="Arial Black" pitchFamily="34" charset="0"/>
            </a:endParaRPr>
          </a:p>
        </p:txBody>
      </p:sp>
      <p:sp>
        <p:nvSpPr>
          <p:cNvPr id="16391" name="Rectangle 9"/>
          <p:cNvSpPr>
            <a:spLocks noChangeArrowheads="1"/>
          </p:cNvSpPr>
          <p:nvPr/>
        </p:nvSpPr>
        <p:spPr bwMode="auto">
          <a:xfrm>
            <a:off x="0" y="3357563"/>
            <a:ext cx="1368425" cy="504825"/>
          </a:xfrm>
          <a:prstGeom prst="rect">
            <a:avLst/>
          </a:prstGeom>
          <a:solidFill>
            <a:srgbClr val="0000FF"/>
          </a:solidFill>
          <a:ln w="9525">
            <a:solidFill>
              <a:schemeClr val="tx1"/>
            </a:solidFill>
            <a:miter lim="800000"/>
            <a:headEnd/>
            <a:tailEnd/>
          </a:ln>
        </p:spPr>
        <p:txBody>
          <a:bodyPr wrap="none" anchor="ctr"/>
          <a:lstStyle/>
          <a:p>
            <a:pPr algn="ctr" rtl="1"/>
            <a:r>
              <a:rPr lang="fr-FR" sz="1200">
                <a:solidFill>
                  <a:schemeClr val="tx2"/>
                </a:solidFill>
                <a:latin typeface="Arial Black" pitchFamily="34" charset="0"/>
              </a:rPr>
              <a:t>Photovolta</a:t>
            </a:r>
            <a:r>
              <a:rPr lang="fr-FR" sz="1200">
                <a:solidFill>
                  <a:schemeClr val="tx2"/>
                </a:solidFill>
              </a:rPr>
              <a:t>ï</a:t>
            </a:r>
            <a:r>
              <a:rPr lang="fr-FR" sz="1200">
                <a:solidFill>
                  <a:schemeClr val="tx2"/>
                </a:solidFill>
                <a:latin typeface="Arial Black" pitchFamily="34" charset="0"/>
              </a:rPr>
              <a:t>que</a:t>
            </a:r>
            <a:r>
              <a:rPr lang="fr-FR">
                <a:latin typeface="Arial Black" pitchFamily="34" charset="0"/>
              </a:rPr>
              <a:t> </a:t>
            </a:r>
            <a:endParaRPr lang="en-US">
              <a:latin typeface="Arial Black" pitchFamily="34" charset="0"/>
            </a:endParaRPr>
          </a:p>
        </p:txBody>
      </p:sp>
      <p:pic>
        <p:nvPicPr>
          <p:cNvPr id="16392" name="Picture 10" descr="1"/>
          <p:cNvPicPr>
            <a:picLocks noChangeAspect="1" noChangeArrowheads="1"/>
          </p:cNvPicPr>
          <p:nvPr/>
        </p:nvPicPr>
        <p:blipFill>
          <a:blip r:embed="rId2" cstate="print"/>
          <a:srcRect/>
          <a:stretch>
            <a:fillRect/>
          </a:stretch>
        </p:blipFill>
        <p:spPr bwMode="auto">
          <a:xfrm>
            <a:off x="0" y="5373688"/>
            <a:ext cx="2116138" cy="1362075"/>
          </a:xfrm>
          <a:prstGeom prst="rect">
            <a:avLst/>
          </a:prstGeom>
          <a:noFill/>
          <a:ln w="9525">
            <a:noFill/>
            <a:miter lim="800000"/>
            <a:headEnd/>
            <a:tailEnd/>
          </a:ln>
        </p:spPr>
      </p:pic>
      <p:pic>
        <p:nvPicPr>
          <p:cNvPr id="16393" name="Picture 11" descr="2"/>
          <p:cNvPicPr>
            <a:picLocks noChangeAspect="1" noChangeArrowheads="1"/>
          </p:cNvPicPr>
          <p:nvPr/>
        </p:nvPicPr>
        <p:blipFill>
          <a:blip r:embed="rId3" cstate="print"/>
          <a:srcRect/>
          <a:stretch>
            <a:fillRect/>
          </a:stretch>
        </p:blipFill>
        <p:spPr bwMode="auto">
          <a:xfrm>
            <a:off x="4643438" y="5019675"/>
            <a:ext cx="2857500" cy="1838325"/>
          </a:xfrm>
          <a:prstGeom prst="rect">
            <a:avLst/>
          </a:prstGeom>
          <a:noFill/>
          <a:ln w="9525">
            <a:noFill/>
            <a:miter lim="800000"/>
            <a:headEnd/>
            <a:tailEnd/>
          </a:ln>
        </p:spPr>
      </p:pic>
      <p:pic>
        <p:nvPicPr>
          <p:cNvPr id="16394" name="Picture 12" descr="3"/>
          <p:cNvPicPr>
            <a:picLocks noChangeAspect="1" noChangeArrowheads="1"/>
          </p:cNvPicPr>
          <p:nvPr/>
        </p:nvPicPr>
        <p:blipFill>
          <a:blip r:embed="rId4" cstate="print"/>
          <a:srcRect/>
          <a:stretch>
            <a:fillRect/>
          </a:stretch>
        </p:blipFill>
        <p:spPr bwMode="auto">
          <a:xfrm>
            <a:off x="0" y="1484313"/>
            <a:ext cx="2857500" cy="1838325"/>
          </a:xfrm>
          <a:prstGeom prst="rect">
            <a:avLst/>
          </a:prstGeom>
          <a:noFill/>
          <a:ln w="9525">
            <a:noFill/>
            <a:miter lim="800000"/>
            <a:headEnd/>
            <a:tailEnd/>
          </a:ln>
        </p:spPr>
      </p:pic>
      <p:pic>
        <p:nvPicPr>
          <p:cNvPr id="16395" name="Picture 13" descr="Champ d'essais géothermiques au Tibet">
            <a:hlinkClick r:id="rId5" tooltip="&quot;Champ d'essais géothermiques au Tibet&quot;"/>
          </p:cNvPr>
          <p:cNvPicPr>
            <a:picLocks noChangeAspect="1" noChangeArrowheads="1"/>
          </p:cNvPicPr>
          <p:nvPr/>
        </p:nvPicPr>
        <p:blipFill>
          <a:blip r:embed="rId6" r:link="rId7" cstate="print"/>
          <a:srcRect/>
          <a:stretch>
            <a:fillRect/>
          </a:stretch>
        </p:blipFill>
        <p:spPr bwMode="auto">
          <a:xfrm>
            <a:off x="4643438" y="1773238"/>
            <a:ext cx="2381250" cy="1590675"/>
          </a:xfrm>
          <a:prstGeom prst="rect">
            <a:avLst/>
          </a:prstGeom>
          <a:noFill/>
          <a:ln w="9525">
            <a:noFill/>
            <a:miter lim="800000"/>
            <a:headEnd/>
            <a:tailEnd/>
          </a:ln>
        </p:spPr>
      </p:pic>
      <p:sp>
        <p:nvSpPr>
          <p:cNvPr id="16396" name="Text Box 14"/>
          <p:cNvSpPr txBox="1">
            <a:spLocks noChangeArrowheads="1"/>
          </p:cNvSpPr>
          <p:nvPr/>
        </p:nvSpPr>
        <p:spPr bwMode="auto">
          <a:xfrm>
            <a:off x="4932363" y="692150"/>
            <a:ext cx="3816350" cy="923330"/>
          </a:xfrm>
          <a:prstGeom prst="rect">
            <a:avLst/>
          </a:prstGeom>
          <a:noFill/>
          <a:ln w="9525">
            <a:noFill/>
            <a:miter lim="800000"/>
            <a:headEnd/>
            <a:tailEnd/>
          </a:ln>
        </p:spPr>
        <p:txBody>
          <a:bodyPr>
            <a:spAutoFit/>
          </a:bodyPr>
          <a:lstStyle/>
          <a:p>
            <a:pPr>
              <a:spcBef>
                <a:spcPct val="50000"/>
              </a:spcBef>
            </a:pPr>
            <a:r>
              <a:rPr lang="fr-FR" b="1" i="1" dirty="0">
                <a:effectLst>
                  <a:outerShdw blurRad="38100" dist="38100" dir="2700000" algn="tl">
                    <a:srgbClr val="000000">
                      <a:alpha val="43137"/>
                    </a:srgbClr>
                  </a:outerShdw>
                </a:effectLst>
                <a:latin typeface="Calibri" pitchFamily="34" charset="0"/>
              </a:rPr>
              <a:t>La </a:t>
            </a:r>
            <a:r>
              <a:rPr lang="fr-FR" b="1" i="1" dirty="0" smtClean="0">
                <a:effectLst>
                  <a:outerShdw blurRad="38100" dist="38100" dir="2700000" algn="tl">
                    <a:srgbClr val="000000">
                      <a:alpha val="43137"/>
                    </a:srgbClr>
                  </a:outerShdw>
                </a:effectLst>
                <a:latin typeface="Calibri" pitchFamily="34" charset="0"/>
              </a:rPr>
              <a:t>géothermie </a:t>
            </a:r>
            <a:r>
              <a:rPr lang="fr-FR" b="1" i="1" dirty="0">
                <a:effectLst>
                  <a:outerShdw blurRad="38100" dist="38100" dir="2700000" algn="tl">
                    <a:srgbClr val="000000">
                      <a:alpha val="43137"/>
                    </a:srgbClr>
                  </a:outerShdw>
                </a:effectLst>
                <a:latin typeface="Calibri" pitchFamily="34" charset="0"/>
              </a:rPr>
              <a:t>consiste à récupérer </a:t>
            </a:r>
            <a:r>
              <a:rPr lang="fr-FR" b="1" i="1" dirty="0" smtClean="0">
                <a:effectLst>
                  <a:outerShdw blurRad="38100" dist="38100" dir="2700000" algn="tl">
                    <a:srgbClr val="000000">
                      <a:alpha val="43137"/>
                    </a:srgbClr>
                  </a:outerShdw>
                </a:effectLst>
                <a:latin typeface="Calibri" pitchFamily="34" charset="0"/>
              </a:rPr>
              <a:t>de la chaleur venant </a:t>
            </a:r>
            <a:r>
              <a:rPr lang="fr-FR" b="1" i="1" dirty="0">
                <a:effectLst>
                  <a:outerShdw blurRad="38100" dist="38100" dir="2700000" algn="tl">
                    <a:srgbClr val="000000">
                      <a:alpha val="43137"/>
                    </a:srgbClr>
                  </a:outerShdw>
                </a:effectLst>
                <a:latin typeface="Calibri" pitchFamily="34" charset="0"/>
              </a:rPr>
              <a:t>du sous-sol, du sol ou de l'air extérieur à un bâtiment</a:t>
            </a:r>
            <a:r>
              <a:rPr lang="en-US" b="1" i="1" dirty="0">
                <a:effectLst>
                  <a:outerShdw blurRad="38100" dist="38100" dir="2700000" algn="tl">
                    <a:srgbClr val="000000">
                      <a:alpha val="43137"/>
                    </a:srgbClr>
                  </a:outerShdw>
                </a:effectLst>
                <a:latin typeface="Calibri" pitchFamily="34" charset="0"/>
              </a:rPr>
              <a:t> </a:t>
            </a:r>
          </a:p>
        </p:txBody>
      </p:sp>
      <p:sp>
        <p:nvSpPr>
          <p:cNvPr id="16397" name="Text Box 15"/>
          <p:cNvSpPr txBox="1">
            <a:spLocks noChangeArrowheads="1"/>
          </p:cNvSpPr>
          <p:nvPr/>
        </p:nvSpPr>
        <p:spPr bwMode="auto">
          <a:xfrm>
            <a:off x="0" y="3789363"/>
            <a:ext cx="4248150" cy="1477328"/>
          </a:xfrm>
          <a:prstGeom prst="rect">
            <a:avLst/>
          </a:prstGeom>
          <a:noFill/>
          <a:ln w="9525">
            <a:noFill/>
            <a:miter lim="800000"/>
            <a:headEnd/>
            <a:tailEnd/>
          </a:ln>
        </p:spPr>
        <p:txBody>
          <a:bodyPr>
            <a:spAutoFit/>
          </a:bodyPr>
          <a:lstStyle/>
          <a:p>
            <a:pPr>
              <a:spcBef>
                <a:spcPct val="50000"/>
              </a:spcBef>
            </a:pPr>
            <a:r>
              <a:rPr lang="fr-FR" b="1" i="1" dirty="0">
                <a:effectLst>
                  <a:outerShdw blurRad="38100" dist="38100" dir="2700000" algn="tl">
                    <a:srgbClr val="000000">
                      <a:alpha val="43137"/>
                    </a:srgbClr>
                  </a:outerShdw>
                </a:effectLst>
                <a:latin typeface="Calibri Light" pitchFamily="34" charset="0"/>
              </a:rPr>
              <a:t>Les cellules solaires photovoltaïques appelées aussi photopiles transforment directement la lumière du soleil en électricité. Elles n'utilisent pas la chaleur du soleil mais l'énergie de ses photons</a:t>
            </a:r>
            <a:r>
              <a:rPr lang="en-US" b="1" i="1" dirty="0">
                <a:effectLst>
                  <a:outerShdw blurRad="38100" dist="38100" dir="2700000" algn="tl">
                    <a:srgbClr val="000000">
                      <a:alpha val="43137"/>
                    </a:srgbClr>
                  </a:outerShdw>
                </a:effectLst>
                <a:latin typeface="Calibri Light" pitchFamily="34" charset="0"/>
              </a:rPr>
              <a:t> </a:t>
            </a:r>
          </a:p>
        </p:txBody>
      </p:sp>
      <p:sp>
        <p:nvSpPr>
          <p:cNvPr id="16398" name="Text Box 16"/>
          <p:cNvSpPr txBox="1">
            <a:spLocks noChangeArrowheads="1"/>
          </p:cNvSpPr>
          <p:nvPr/>
        </p:nvSpPr>
        <p:spPr bwMode="auto">
          <a:xfrm>
            <a:off x="4572000" y="3861048"/>
            <a:ext cx="4824412" cy="923330"/>
          </a:xfrm>
          <a:prstGeom prst="rect">
            <a:avLst/>
          </a:prstGeom>
          <a:noFill/>
          <a:ln w="9525">
            <a:noFill/>
            <a:miter lim="800000"/>
            <a:headEnd/>
            <a:tailEnd/>
          </a:ln>
        </p:spPr>
        <p:txBody>
          <a:bodyPr>
            <a:spAutoFit/>
          </a:bodyPr>
          <a:lstStyle/>
          <a:p>
            <a:pPr rtl="1">
              <a:spcBef>
                <a:spcPct val="50000"/>
              </a:spcBef>
            </a:pPr>
            <a:r>
              <a:rPr lang="fr-FR" b="1" i="1" dirty="0">
                <a:effectLst>
                  <a:outerShdw blurRad="38100" dist="38100" dir="2700000" algn="tl">
                    <a:srgbClr val="000000">
                      <a:alpha val="43137"/>
                    </a:srgbClr>
                  </a:outerShdw>
                </a:effectLst>
                <a:latin typeface="Calibri Light" pitchFamily="34" charset="0"/>
              </a:rPr>
              <a:t>correspondre à l'énergie qui se produise a partir des moulins à eau qui sont placé a proximité des barrages et les autres équipements hydraulique</a:t>
            </a:r>
            <a:r>
              <a:rPr lang="fr-FR" sz="1600" b="1" dirty="0"/>
              <a:t>. </a:t>
            </a:r>
            <a:endParaRPr lang="en-US" sz="1600" b="1" dirty="0"/>
          </a:p>
        </p:txBody>
      </p:sp>
      <p:sp>
        <p:nvSpPr>
          <p:cNvPr id="15" name="ZoneTexte 14"/>
          <p:cNvSpPr txBox="1"/>
          <p:nvPr/>
        </p:nvSpPr>
        <p:spPr>
          <a:xfrm>
            <a:off x="179512" y="764704"/>
            <a:ext cx="4347087" cy="646331"/>
          </a:xfrm>
          <a:prstGeom prst="rect">
            <a:avLst/>
          </a:prstGeom>
          <a:noFill/>
        </p:spPr>
        <p:txBody>
          <a:bodyPr wrap="none" rtlCol="0">
            <a:spAutoFit/>
          </a:bodyPr>
          <a:lstStyle/>
          <a:p>
            <a:r>
              <a:rPr lang="fr-FR" b="1" i="1" dirty="0" smtClean="0">
                <a:effectLst>
                  <a:outerShdw blurRad="38100" dist="38100" dir="2700000" algn="tl">
                    <a:srgbClr val="000000">
                      <a:alpha val="43137"/>
                    </a:srgbClr>
                  </a:outerShdw>
                </a:effectLst>
                <a:latin typeface="Calibri" pitchFamily="34" charset="0"/>
              </a:rPr>
              <a:t>Les éoliennes sont une forme </a:t>
            </a:r>
            <a:r>
              <a:rPr lang="fr-FR" b="1" i="1" dirty="0" err="1" smtClean="0">
                <a:effectLst>
                  <a:outerShdw blurRad="38100" dist="38100" dir="2700000" algn="tl">
                    <a:srgbClr val="000000">
                      <a:alpha val="43137"/>
                    </a:srgbClr>
                  </a:outerShdw>
                </a:effectLst>
                <a:latin typeface="Calibri" pitchFamily="34" charset="0"/>
              </a:rPr>
              <a:t>trés</a:t>
            </a:r>
            <a:r>
              <a:rPr lang="fr-FR" b="1" i="1" dirty="0" smtClean="0">
                <a:effectLst>
                  <a:outerShdw blurRad="38100" dist="38100" dir="2700000" algn="tl">
                    <a:srgbClr val="000000">
                      <a:alpha val="43137"/>
                    </a:srgbClr>
                  </a:outerShdw>
                </a:effectLst>
                <a:latin typeface="Calibri" pitchFamily="34" charset="0"/>
              </a:rPr>
              <a:t> ancienne </a:t>
            </a:r>
          </a:p>
          <a:p>
            <a:r>
              <a:rPr lang="fr-FR" b="1" i="1" dirty="0" smtClean="0">
                <a:effectLst>
                  <a:outerShdw blurRad="38100" dist="38100" dir="2700000" algn="tl">
                    <a:srgbClr val="000000">
                      <a:alpha val="43137"/>
                    </a:srgbClr>
                  </a:outerShdw>
                </a:effectLst>
                <a:latin typeface="Calibri" pitchFamily="34" charset="0"/>
              </a:rPr>
              <a:t>D’exploitation du vent</a:t>
            </a:r>
            <a:endParaRPr lang="fr-FR" b="1" i="1" dirty="0">
              <a:effectLst>
                <a:outerShdw blurRad="38100" dist="38100" dir="2700000" algn="tl">
                  <a:srgbClr val="000000">
                    <a:alpha val="43137"/>
                  </a:srgbClr>
                </a:outerShdw>
              </a:effectLst>
              <a:latin typeface="Calibri" pitchFamily="34" charset="0"/>
            </a:endParaRP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11_energie_solair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Plan masse d'un réseau de chaleu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solidFill>
              <a:srgbClr val="FF0000"/>
            </a:solidFill>
            <a:miter lim="800000"/>
            <a:headEnd/>
            <a:tailEnd/>
          </a:ln>
        </p:spPr>
      </p:pic>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sz="1400" b="1" i="1" dirty="0" smtClean="0">
            <a:solidFill>
              <a:schemeClr val="bg1"/>
            </a:solidFill>
            <a:effectLst>
              <a:outerShdw blurRad="38100" dist="38100" dir="2700000" algn="tl">
                <a:srgbClr val="000000">
                  <a:alpha val="43137"/>
                </a:srgbClr>
              </a:outerShdw>
            </a:effectLst>
            <a:latin typeface="Calibri" pitchFamily="34" charset="0"/>
          </a:defRPr>
        </a:defPPr>
      </a:lstStyle>
      <a:style>
        <a:lnRef idx="1">
          <a:schemeClr val="accent6"/>
        </a:lnRef>
        <a:fillRef idx="3">
          <a:schemeClr val="accent6"/>
        </a:fillRef>
        <a:effectRef idx="2">
          <a:schemeClr val="accent6"/>
        </a:effectRef>
        <a:fontRef idx="minor">
          <a:schemeClr val="lt1"/>
        </a:fontRef>
      </a:style>
    </a:spDef>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1108</TotalTime>
  <Words>1043</Words>
  <Application>Microsoft Office PowerPoint</Application>
  <PresentationFormat>عرض على الشاشة (3:4)‏</PresentationFormat>
  <Paragraphs>217</Paragraphs>
  <Slides>28</Slides>
  <Notes>2</Notes>
  <HiddenSlides>1</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Fonderie</vt:lpstr>
      <vt:lpstr>Les énrgies renouvlables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Conclusion:</vt:lpstr>
      <vt:lpstr>الشريحة 26</vt:lpstr>
      <vt:lpstr>الشريحة 27</vt:lpstr>
      <vt:lpstr>Bibliographie: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ms</dc:creator>
  <cp:lastModifiedBy>Windows User</cp:lastModifiedBy>
  <cp:revision>49</cp:revision>
  <dcterms:created xsi:type="dcterms:W3CDTF">2008-02-28T07:52:51Z</dcterms:created>
  <dcterms:modified xsi:type="dcterms:W3CDTF">2014-01-28T14:29:20Z</dcterms:modified>
</cp:coreProperties>
</file>